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media/image90.jpg" ContentType="image/jpg"/>
  <Override PartName="/ppt/media/image94.jpg" ContentType="image/jpg"/>
  <Override PartName="/ppt/media/image95.jpg" ContentType="image/jpg"/>
  <Override PartName="/ppt/media/image96.jpg" ContentType="image/jpg"/>
  <Override PartName="/ppt/tags/tag39.xml" ContentType="application/vnd.openxmlformats-officedocument.presentationml.tags+xml"/>
  <Override PartName="/ppt/notesSlides/notesSlide15.xml" ContentType="application/vnd.openxmlformats-officedocument.presentationml.notesSlide+xml"/>
  <Override PartName="/ppt/media/image102.jpg" ContentType="image/jpg"/>
  <Override PartName="/ppt/media/image103.jpg" ContentType="image/jpg"/>
  <Override PartName="/ppt/media/image110.jpg" ContentType="image/jp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7" r:id="rId4"/>
  </p:sldMasterIdLst>
  <p:notesMasterIdLst>
    <p:notesMasterId r:id="rId20"/>
  </p:notesMasterIdLst>
  <p:sldIdLst>
    <p:sldId id="1545" r:id="rId5"/>
    <p:sldId id="478" r:id="rId6"/>
    <p:sldId id="1537" r:id="rId7"/>
    <p:sldId id="1536" r:id="rId8"/>
    <p:sldId id="1563" r:id="rId9"/>
    <p:sldId id="1567" r:id="rId10"/>
    <p:sldId id="1547" r:id="rId11"/>
    <p:sldId id="557" r:id="rId12"/>
    <p:sldId id="1562" r:id="rId13"/>
    <p:sldId id="549" r:id="rId14"/>
    <p:sldId id="1561" r:id="rId15"/>
    <p:sldId id="1564" r:id="rId16"/>
    <p:sldId id="257" r:id="rId17"/>
    <p:sldId id="256" r:id="rId18"/>
    <p:sldId id="1522" r:id="rId19"/>
  </p:sldIdLst>
  <p:sldSz cx="12192000" cy="6858000"/>
  <p:notesSz cx="6858000" cy="9144000"/>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6F81FB4-9BA1-4621-8DA6-9F9CDA611E57}">
          <p14:sldIdLst>
            <p14:sldId id="1545"/>
          </p14:sldIdLst>
        </p14:section>
        <p14:section name="Untitled Section" id="{94AD8E75-B70F-4C14-9AD5-DC91888A170F}">
          <p14:sldIdLst>
            <p14:sldId id="478"/>
            <p14:sldId id="1537"/>
            <p14:sldId id="1536"/>
            <p14:sldId id="1563"/>
            <p14:sldId id="1567"/>
            <p14:sldId id="1547"/>
            <p14:sldId id="557"/>
            <p14:sldId id="1562"/>
            <p14:sldId id="549"/>
            <p14:sldId id="1561"/>
            <p14:sldId id="1564"/>
            <p14:sldId id="257"/>
            <p14:sldId id="256"/>
            <p14:sldId id="1522"/>
          </p14:sldIdLst>
        </p14:section>
      </p14:sectionLst>
    </p:ext>
    <p:ext uri="{EFAFB233-063F-42B5-8137-9DF3F51BA10A}">
      <p15:sldGuideLst xmlns:p15="http://schemas.microsoft.com/office/powerpoint/2012/main">
        <p15:guide id="1" orient="horz" pos="2208" userDrawn="1">
          <p15:clr>
            <a:srgbClr val="A4A3A4"/>
          </p15:clr>
        </p15:guide>
        <p15:guide id="2" pos="3817" userDrawn="1">
          <p15:clr>
            <a:srgbClr val="A4A3A4"/>
          </p15:clr>
        </p15:guide>
        <p15:guide id="3" pos="3953" userDrawn="1">
          <p15:clr>
            <a:srgbClr val="A4A3A4"/>
          </p15:clr>
        </p15:guide>
        <p15:guide id="4" pos="4021" userDrawn="1">
          <p15:clr>
            <a:srgbClr val="A4A3A4"/>
          </p15:clr>
        </p15:guide>
        <p15:guide id="5" orient="horz" pos="2184" userDrawn="1">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27" roundtripDataSignature="AMtx7mi0NEqscG7/Ra49eSxEczF0gEo9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F8C35-27A9-D1A6-5FCD-D98B597D3950}" name="Harsh Jindal" initials="HJ" userId="S::Harsh.Jindal@plant-a.com::9b898651-7208-4ee5-8ce8-1bed7c06ff93" providerId="AD"/>
  <p188:author id="{FF3E0742-7853-4AD0-3955-38A9B7660F9B}" name="Elizabeth Preston" initials="EP" userId="S::e.preston@newsweek.com::ac34d81b-bf28-4e65-9257-3c00c35c200b" providerId="AD"/>
  <p188:author id="{4C515844-8D4C-9B43-E693-2B0734143AE2}" name="klocke-research" initials="kr" userId="klocke-research" providerId="None"/>
  <p188:author id="{58D2D664-8210-FA96-3247-EB5845CE895E}" name="Ela Dietrich" initials="ED" userId="bd980427f091723d" providerId="Windows Live"/>
  <p188:author id="{3E16D9C0-01BD-00D8-EC37-BBBE9543C852}" name="Sofie Bertheussen" initials="SB" userId="S::sofie.bertheussen@plant-a.com::af524aa5-6ad9-4373-9141-50dfe2d68452" providerId="AD"/>
  <p188:author id="{B7E77BF1-A46D-6E6D-76EC-6FF08F545013}" name="Pavan Rao" initials="PR" userId="S::pavan.rao@plant-a.com::c41265ac-64e4-4941-b632-50c287838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inmay Jain" initials="CJ" lastIdx="5" clrIdx="0">
    <p:extLst>
      <p:ext uri="{19B8F6BF-5375-455C-9EA6-DF929625EA0E}">
        <p15:presenceInfo xmlns:p15="http://schemas.microsoft.com/office/powerpoint/2012/main" userId="S::chinmay.jain@plant-a.com::56727a86-8dce-4359-b75b-3e7bc3669d99" providerId="AD"/>
      </p:ext>
    </p:extLst>
  </p:cmAuthor>
  <p:cmAuthor id="2" name="Balachandar Kaliappan" initials="BK" lastIdx="10" clrIdx="1">
    <p:extLst>
      <p:ext uri="{19B8F6BF-5375-455C-9EA6-DF929625EA0E}">
        <p15:presenceInfo xmlns:p15="http://schemas.microsoft.com/office/powerpoint/2012/main" userId="S::bk@plant-a.com::2f14dd72-5951-43fc-9a5c-4ece667046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FC"/>
    <a:srgbClr val="535250"/>
    <a:srgbClr val="01466F"/>
    <a:srgbClr val="E3F2FD"/>
    <a:srgbClr val="FF0500"/>
    <a:srgbClr val="D2A63C"/>
    <a:srgbClr val="BB8525"/>
    <a:srgbClr val="A07A37"/>
    <a:srgbClr val="00B050"/>
    <a:srgbClr val="0E6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38AC5-8A9C-984A-B8EF-C45C6BD7AF59}" v="6" dt="2025-03-17T16:09:18.530"/>
  </p1510:revLst>
</p1510:revInfo>
</file>

<file path=ppt/tableStyles.xml><?xml version="1.0" encoding="utf-8"?>
<a:tblStyleLst xmlns:a="http://schemas.openxmlformats.org/drawingml/2006/main" def="{C8095B31-C4CC-45B2-89C4-A100CB48ADC3}">
  <a:tblStyle styleId="{C8095B31-C4CC-45B2-89C4-A100CB48AD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15" autoAdjust="0"/>
    <p:restoredTop sz="96170" autoAdjust="0"/>
  </p:normalViewPr>
  <p:slideViewPr>
    <p:cSldViewPr snapToGrid="0">
      <p:cViewPr varScale="1">
        <p:scale>
          <a:sx n="105" d="100"/>
          <a:sy n="105" d="100"/>
        </p:scale>
        <p:origin x="270" y="114"/>
      </p:cViewPr>
      <p:guideLst>
        <p:guide orient="horz" pos="2208"/>
        <p:guide pos="3817"/>
        <p:guide pos="3953"/>
        <p:guide pos="4021"/>
        <p:guide orient="horz" pos="2184"/>
      </p:guideLst>
    </p:cSldViewPr>
  </p:slideViewPr>
  <p:notesTextViewPr>
    <p:cViewPr>
      <p:scale>
        <a:sx n="1" d="1"/>
        <a:sy n="1" d="1"/>
      </p:scale>
      <p:origin x="0" y="0"/>
    </p:cViewPr>
  </p:notesTextViewPr>
  <p:sorterViewPr>
    <p:cViewPr>
      <p:scale>
        <a:sx n="150" d="100"/>
        <a:sy n="150" d="100"/>
      </p:scale>
      <p:origin x="0" y="-1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13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12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128" Type="http://schemas.openxmlformats.org/officeDocument/2006/relationships/commentAuthors" Target="commentAuthors.xml"/><Relationship Id="rId131"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127"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130" Type="http://schemas.openxmlformats.org/officeDocument/2006/relationships/viewProps" Target="viewProps.xml"/><Relationship Id="rId13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13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 Jindal" userId="S::harsh.jindal@plant-a.com::9b898651-7208-4ee5-8ce8-1bed7c06ff93" providerId="AD" clId="Web-{D51D91ED-EF3B-A645-D97D-BFA5D2C817DC}"/>
    <pc:docChg chg="modSld">
      <pc:chgData name="Harsh Jindal" userId="S::harsh.jindal@plant-a.com::9b898651-7208-4ee5-8ce8-1bed7c06ff93" providerId="AD" clId="Web-{D51D91ED-EF3B-A645-D97D-BFA5D2C817DC}" dt="2025-03-03T06:49:48.424" v="4" actId="1076"/>
      <pc:docMkLst>
        <pc:docMk/>
      </pc:docMkLst>
      <pc:sldChg chg="delSp modSp">
        <pc:chgData name="Harsh Jindal" userId="S::harsh.jindal@plant-a.com::9b898651-7208-4ee5-8ce8-1bed7c06ff93" providerId="AD" clId="Web-{D51D91ED-EF3B-A645-D97D-BFA5D2C817DC}" dt="2025-03-03T06:49:48.424" v="4" actId="1076"/>
        <pc:sldMkLst>
          <pc:docMk/>
          <pc:sldMk cId="4258349862" sldId="1545"/>
        </pc:sldMkLst>
      </pc:sldChg>
    </pc:docChg>
  </pc:docChgLst>
  <pc:docChgLst>
    <pc:chgData name="Harsh Jindal" userId="9b898651-7208-4ee5-8ce8-1bed7c06ff93" providerId="ADAL" clId="{BA2CE029-4164-4A50-B000-3C4124ADB3A5}"/>
    <pc:docChg chg="undo custSel modSld modMainMaster">
      <pc:chgData name="Harsh Jindal" userId="9b898651-7208-4ee5-8ce8-1bed7c06ff93" providerId="ADAL" clId="{BA2CE029-4164-4A50-B000-3C4124ADB3A5}" dt="2025-03-03T06:57:38.480" v="75" actId="1076"/>
      <pc:docMkLst>
        <pc:docMk/>
      </pc:docMkLst>
      <pc:sldChg chg="addSp modSp mod setBg">
        <pc:chgData name="Harsh Jindal" userId="9b898651-7208-4ee5-8ce8-1bed7c06ff93" providerId="ADAL" clId="{BA2CE029-4164-4A50-B000-3C4124ADB3A5}" dt="2025-03-03T06:57:38.480" v="75" actId="1076"/>
        <pc:sldMkLst>
          <pc:docMk/>
          <pc:sldMk cId="4258349862" sldId="1545"/>
        </pc:sldMkLst>
        <pc:picChg chg="add mod ord modCrop">
          <ac:chgData name="Harsh Jindal" userId="9b898651-7208-4ee5-8ce8-1bed7c06ff93" providerId="ADAL" clId="{BA2CE029-4164-4A50-B000-3C4124ADB3A5}" dt="2025-03-03T06:57:18.153" v="72" actId="14100"/>
          <ac:picMkLst>
            <pc:docMk/>
            <pc:sldMk cId="4258349862" sldId="1545"/>
            <ac:picMk id="4" creationId="{6B881292-EFAA-4FEA-A6BF-ACABAB1ED32C}"/>
          </ac:picMkLst>
        </pc:picChg>
      </pc:sldChg>
      <pc:sldMasterChg chg="setBg modSldLayout">
        <pc:chgData name="Harsh Jindal" userId="9b898651-7208-4ee5-8ce8-1bed7c06ff93" providerId="ADAL" clId="{BA2CE029-4164-4A50-B000-3C4124ADB3A5}" dt="2025-03-03T06:50:54.832" v="5"/>
        <pc:sldMasterMkLst>
          <pc:docMk/>
          <pc:sldMasterMk cId="1908780495" sldId="2147483767"/>
        </pc:sldMasterMkLst>
        <pc:sldLayoutChg chg="setBg">
          <pc:chgData name="Harsh Jindal" userId="9b898651-7208-4ee5-8ce8-1bed7c06ff93" providerId="ADAL" clId="{BA2CE029-4164-4A50-B000-3C4124ADB3A5}" dt="2025-03-03T06:50:54.832" v="5"/>
          <pc:sldLayoutMkLst>
            <pc:docMk/>
            <pc:sldMasterMk cId="1908780495" sldId="2147483767"/>
            <pc:sldLayoutMk cId="4103072545" sldId="2147483768"/>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3318626177" sldId="2147483769"/>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2316331852" sldId="2147483770"/>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3663579592" sldId="2147483771"/>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998070164" sldId="2147483772"/>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2913273687" sldId="2147483773"/>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1752921130" sldId="2147483774"/>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91139211" sldId="2147483775"/>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3471974897" sldId="2147483776"/>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1903417590" sldId="2147483777"/>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3386826917" sldId="2147483778"/>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3861983486" sldId="2147483779"/>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1893872143" sldId="2147483780"/>
          </pc:sldLayoutMkLst>
        </pc:sldLayoutChg>
        <pc:sldLayoutChg chg="setBg">
          <pc:chgData name="Harsh Jindal" userId="9b898651-7208-4ee5-8ce8-1bed7c06ff93" providerId="ADAL" clId="{BA2CE029-4164-4A50-B000-3C4124ADB3A5}" dt="2025-03-03T06:50:54.832" v="5"/>
          <pc:sldLayoutMkLst>
            <pc:docMk/>
            <pc:sldMasterMk cId="1908780495" sldId="2147483767"/>
            <pc:sldLayoutMk cId="1923051279" sldId="2147483781"/>
          </pc:sldLayoutMkLst>
        </pc:sldLayoutChg>
      </pc:sldMasterChg>
    </pc:docChg>
  </pc:docChgLst>
  <pc:docChgLst>
    <pc:chgData name="Chinmay Jain" userId="56727a86-8dce-4359-b75b-3e7bc3669d99" providerId="ADAL" clId="{DB0E9EB2-C65D-4CB0-8915-E8F6731795D1}"/>
    <pc:docChg chg="modSld">
      <pc:chgData name="Chinmay Jain" userId="56727a86-8dce-4359-b75b-3e7bc3669d99" providerId="ADAL" clId="{DB0E9EB2-C65D-4CB0-8915-E8F6731795D1}" dt="2025-03-17T18:24:01.831" v="7"/>
      <pc:docMkLst>
        <pc:docMk/>
      </pc:docMkLst>
      <pc:sldChg chg="delSp modSp mod">
        <pc:chgData name="Chinmay Jain" userId="56727a86-8dce-4359-b75b-3e7bc3669d99" providerId="ADAL" clId="{DB0E9EB2-C65D-4CB0-8915-E8F6731795D1}" dt="2025-03-17T18:24:01.831" v="7"/>
        <pc:sldMkLst>
          <pc:docMk/>
          <pc:sldMk cId="3807871413" sldId="478"/>
        </pc:sldMkLst>
        <pc:spChg chg="mod">
          <ac:chgData name="Chinmay Jain" userId="56727a86-8dce-4359-b75b-3e7bc3669d99" providerId="ADAL" clId="{DB0E9EB2-C65D-4CB0-8915-E8F6731795D1}" dt="2025-03-17T18:23:53.412" v="3"/>
          <ac:spMkLst>
            <pc:docMk/>
            <pc:sldMk cId="3807871413" sldId="478"/>
            <ac:spMk id="35" creationId="{59A5EBCC-A765-B222-05B3-F9077B92DCAD}"/>
          </ac:spMkLst>
        </pc:spChg>
        <pc:spChg chg="del mod">
          <ac:chgData name="Chinmay Jain" userId="56727a86-8dce-4359-b75b-3e7bc3669d99" providerId="ADAL" clId="{DB0E9EB2-C65D-4CB0-8915-E8F6731795D1}" dt="2025-03-17T18:24:01.831" v="7"/>
          <ac:spMkLst>
            <pc:docMk/>
            <pc:sldMk cId="3807871413" sldId="478"/>
            <ac:spMk id="6215" creationId="{6C50F759-2B67-07BD-E092-3068771AE3AA}"/>
          </ac:spMkLst>
        </pc:spChg>
        <pc:picChg chg="del">
          <ac:chgData name="Chinmay Jain" userId="56727a86-8dce-4359-b75b-3e7bc3669d99" providerId="ADAL" clId="{DB0E9EB2-C65D-4CB0-8915-E8F6731795D1}" dt="2025-03-17T18:23:59.528" v="4" actId="478"/>
          <ac:picMkLst>
            <pc:docMk/>
            <pc:sldMk cId="3807871413" sldId="478"/>
            <ac:picMk id="6214" creationId="{1BDEE09B-44DF-2918-9373-870897A9B78A}"/>
          </ac:picMkLst>
        </pc:picChg>
      </pc:sldChg>
      <pc:sldChg chg="modSp">
        <pc:chgData name="Chinmay Jain" userId="56727a86-8dce-4359-b75b-3e7bc3669d99" providerId="ADAL" clId="{DB0E9EB2-C65D-4CB0-8915-E8F6731795D1}" dt="2025-03-17T18:23:53.412" v="3"/>
        <pc:sldMkLst>
          <pc:docMk/>
          <pc:sldMk cId="3718224809" sldId="1536"/>
        </pc:sldMkLst>
        <pc:spChg chg="mod">
          <ac:chgData name="Chinmay Jain" userId="56727a86-8dce-4359-b75b-3e7bc3669d99" providerId="ADAL" clId="{DB0E9EB2-C65D-4CB0-8915-E8F6731795D1}" dt="2025-03-17T18:23:53.412" v="3"/>
          <ac:spMkLst>
            <pc:docMk/>
            <pc:sldMk cId="3718224809" sldId="1536"/>
            <ac:spMk id="30" creationId="{E84498F4-C327-BFA9-EFF4-11BA43CE23FB}"/>
          </ac:spMkLst>
        </pc:spChg>
      </pc:sldChg>
      <pc:sldChg chg="modSp">
        <pc:chgData name="Chinmay Jain" userId="56727a86-8dce-4359-b75b-3e7bc3669d99" providerId="ADAL" clId="{DB0E9EB2-C65D-4CB0-8915-E8F6731795D1}" dt="2025-03-17T18:23:53.412" v="3"/>
        <pc:sldMkLst>
          <pc:docMk/>
          <pc:sldMk cId="650991285" sldId="1537"/>
        </pc:sldMkLst>
        <pc:spChg chg="mod">
          <ac:chgData name="Chinmay Jain" userId="56727a86-8dce-4359-b75b-3e7bc3669d99" providerId="ADAL" clId="{DB0E9EB2-C65D-4CB0-8915-E8F6731795D1}" dt="2025-03-17T18:23:53.412" v="3"/>
          <ac:spMkLst>
            <pc:docMk/>
            <pc:sldMk cId="650991285" sldId="1537"/>
            <ac:spMk id="6" creationId="{8ACA3028-7EE0-2A12-A705-076FB785B070}"/>
          </ac:spMkLst>
        </pc:spChg>
        <pc:spChg chg="mod">
          <ac:chgData name="Chinmay Jain" userId="56727a86-8dce-4359-b75b-3e7bc3669d99" providerId="ADAL" clId="{DB0E9EB2-C65D-4CB0-8915-E8F6731795D1}" dt="2025-03-17T18:23:53.412" v="3"/>
          <ac:spMkLst>
            <pc:docMk/>
            <pc:sldMk cId="650991285" sldId="1537"/>
            <ac:spMk id="18" creationId="{4C8685D9-DBBA-04DA-8222-47C1316185F4}"/>
          </ac:spMkLst>
        </pc:spChg>
        <pc:spChg chg="mod">
          <ac:chgData name="Chinmay Jain" userId="56727a86-8dce-4359-b75b-3e7bc3669d99" providerId="ADAL" clId="{DB0E9EB2-C65D-4CB0-8915-E8F6731795D1}" dt="2025-03-17T18:23:53.412" v="3"/>
          <ac:spMkLst>
            <pc:docMk/>
            <pc:sldMk cId="650991285" sldId="1537"/>
            <ac:spMk id="27" creationId="{C8DFFCD8-A5B9-B598-7A1E-508612095BA5}"/>
          </ac:spMkLst>
        </pc:spChg>
      </pc:sldChg>
      <pc:sldChg chg="modSp mod">
        <pc:chgData name="Chinmay Jain" userId="56727a86-8dce-4359-b75b-3e7bc3669d99" providerId="ADAL" clId="{DB0E9EB2-C65D-4CB0-8915-E8F6731795D1}" dt="2025-03-17T18:23:53.412" v="3"/>
        <pc:sldMkLst>
          <pc:docMk/>
          <pc:sldMk cId="4258349862" sldId="1545"/>
        </pc:sldMkLst>
        <pc:spChg chg="mod">
          <ac:chgData name="Chinmay Jain" userId="56727a86-8dce-4359-b75b-3e7bc3669d99" providerId="ADAL" clId="{DB0E9EB2-C65D-4CB0-8915-E8F6731795D1}" dt="2025-03-17T18:23:53.412" v="3"/>
          <ac:spMkLst>
            <pc:docMk/>
            <pc:sldMk cId="4258349862" sldId="1545"/>
            <ac:spMk id="21" creationId="{5C6DAC20-2B47-9BF3-D5E1-2BD838D9B136}"/>
          </ac:spMkLst>
        </pc:spChg>
        <pc:picChg chg="mod">
          <ac:chgData name="Chinmay Jain" userId="56727a86-8dce-4359-b75b-3e7bc3669d99" providerId="ADAL" clId="{DB0E9EB2-C65D-4CB0-8915-E8F6731795D1}" dt="2025-03-17T18:23:53.412" v="3"/>
          <ac:picMkLst>
            <pc:docMk/>
            <pc:sldMk cId="4258349862" sldId="1545"/>
            <ac:picMk id="5" creationId="{B64841C1-B05B-4E84-4A3F-C5D45646D226}"/>
          </ac:picMkLst>
        </pc:picChg>
      </pc:sldChg>
      <pc:sldChg chg="modSp">
        <pc:chgData name="Chinmay Jain" userId="56727a86-8dce-4359-b75b-3e7bc3669d99" providerId="ADAL" clId="{DB0E9EB2-C65D-4CB0-8915-E8F6731795D1}" dt="2025-03-17T18:23:53.412" v="3"/>
        <pc:sldMkLst>
          <pc:docMk/>
          <pc:sldMk cId="2226607884" sldId="1547"/>
        </pc:sldMkLst>
        <pc:spChg chg="mod">
          <ac:chgData name="Chinmay Jain" userId="56727a86-8dce-4359-b75b-3e7bc3669d99" providerId="ADAL" clId="{DB0E9EB2-C65D-4CB0-8915-E8F6731795D1}" dt="2025-03-17T18:23:53.412" v="3"/>
          <ac:spMkLst>
            <pc:docMk/>
            <pc:sldMk cId="2226607884" sldId="1547"/>
            <ac:spMk id="22" creationId="{43B7B001-73FB-58AF-E890-DFAD56CE4705}"/>
          </ac:spMkLst>
        </pc:spChg>
      </pc:sldChg>
      <pc:sldChg chg="modSp">
        <pc:chgData name="Chinmay Jain" userId="56727a86-8dce-4359-b75b-3e7bc3669d99" providerId="ADAL" clId="{DB0E9EB2-C65D-4CB0-8915-E8F6731795D1}" dt="2025-03-17T18:23:53.412" v="3"/>
        <pc:sldMkLst>
          <pc:docMk/>
          <pc:sldMk cId="1393486138" sldId="1562"/>
        </pc:sldMkLst>
        <pc:spChg chg="mod">
          <ac:chgData name="Chinmay Jain" userId="56727a86-8dce-4359-b75b-3e7bc3669d99" providerId="ADAL" clId="{DB0E9EB2-C65D-4CB0-8915-E8F6731795D1}" dt="2025-03-17T18:23:53.412" v="3"/>
          <ac:spMkLst>
            <pc:docMk/>
            <pc:sldMk cId="1393486138" sldId="1562"/>
            <ac:spMk id="22" creationId="{BB15ADC3-0A8C-4187-9D65-68830151FAF9}"/>
          </ac:spMkLst>
        </pc:spChg>
        <pc:spChg chg="mod">
          <ac:chgData name="Chinmay Jain" userId="56727a86-8dce-4359-b75b-3e7bc3669d99" providerId="ADAL" clId="{DB0E9EB2-C65D-4CB0-8915-E8F6731795D1}" dt="2025-03-17T18:23:53.412" v="3"/>
          <ac:spMkLst>
            <pc:docMk/>
            <pc:sldMk cId="1393486138" sldId="1562"/>
            <ac:spMk id="23" creationId="{C4E34710-308A-0A37-56E7-C927909855B2}"/>
          </ac:spMkLst>
        </pc:spChg>
        <pc:spChg chg="mod">
          <ac:chgData name="Chinmay Jain" userId="56727a86-8dce-4359-b75b-3e7bc3669d99" providerId="ADAL" clId="{DB0E9EB2-C65D-4CB0-8915-E8F6731795D1}" dt="2025-03-17T18:23:53.412" v="3"/>
          <ac:spMkLst>
            <pc:docMk/>
            <pc:sldMk cId="1393486138" sldId="1562"/>
            <ac:spMk id="24" creationId="{502E1917-B710-4222-A4BD-D22D7863BB0C}"/>
          </ac:spMkLst>
        </pc:spChg>
        <pc:spChg chg="mod">
          <ac:chgData name="Chinmay Jain" userId="56727a86-8dce-4359-b75b-3e7bc3669d99" providerId="ADAL" clId="{DB0E9EB2-C65D-4CB0-8915-E8F6731795D1}" dt="2025-03-17T18:23:53.412" v="3"/>
          <ac:spMkLst>
            <pc:docMk/>
            <pc:sldMk cId="1393486138" sldId="1562"/>
            <ac:spMk id="25" creationId="{EBE69B16-9B92-8440-6C06-D6171109AC6E}"/>
          </ac:spMkLst>
        </pc:spChg>
        <pc:spChg chg="mod">
          <ac:chgData name="Chinmay Jain" userId="56727a86-8dce-4359-b75b-3e7bc3669d99" providerId="ADAL" clId="{DB0E9EB2-C65D-4CB0-8915-E8F6731795D1}" dt="2025-03-17T18:23:53.412" v="3"/>
          <ac:spMkLst>
            <pc:docMk/>
            <pc:sldMk cId="1393486138" sldId="1562"/>
            <ac:spMk id="26" creationId="{F156B0AC-4E11-F293-7D2A-0B87F291C6FC}"/>
          </ac:spMkLst>
        </pc:spChg>
        <pc:spChg chg="mod">
          <ac:chgData name="Chinmay Jain" userId="56727a86-8dce-4359-b75b-3e7bc3669d99" providerId="ADAL" clId="{DB0E9EB2-C65D-4CB0-8915-E8F6731795D1}" dt="2025-03-17T18:23:53.412" v="3"/>
          <ac:spMkLst>
            <pc:docMk/>
            <pc:sldMk cId="1393486138" sldId="1562"/>
            <ac:spMk id="27" creationId="{0442C765-488C-2D93-5118-6763E2E2C531}"/>
          </ac:spMkLst>
        </pc:spChg>
      </pc:sldChg>
      <pc:sldChg chg="modSp">
        <pc:chgData name="Chinmay Jain" userId="56727a86-8dce-4359-b75b-3e7bc3669d99" providerId="ADAL" clId="{DB0E9EB2-C65D-4CB0-8915-E8F6731795D1}" dt="2025-03-17T18:23:53.412" v="3"/>
        <pc:sldMkLst>
          <pc:docMk/>
          <pc:sldMk cId="3989050270" sldId="1563"/>
        </pc:sldMkLst>
        <pc:spChg chg="mod">
          <ac:chgData name="Chinmay Jain" userId="56727a86-8dce-4359-b75b-3e7bc3669d99" providerId="ADAL" clId="{DB0E9EB2-C65D-4CB0-8915-E8F6731795D1}" dt="2025-03-17T18:23:53.412" v="3"/>
          <ac:spMkLst>
            <pc:docMk/>
            <pc:sldMk cId="3989050270" sldId="1563"/>
            <ac:spMk id="2" creationId="{F2AA8378-40CA-5EE9-19E8-90D6F4D87FEC}"/>
          </ac:spMkLst>
        </pc:spChg>
      </pc:sldChg>
    </pc:docChg>
  </pc:docChgLst>
  <pc:docChgLst>
    <pc:chgData name="Pavan Rao" userId="c41265ac-64e4-4941-b632-50c287838e03" providerId="ADAL" clId="{CD538AC5-8A9C-984A-B8EF-C45C6BD7AF59}"/>
    <pc:docChg chg="custSel modSld">
      <pc:chgData name="Pavan Rao" userId="c41265ac-64e4-4941-b632-50c287838e03" providerId="ADAL" clId="{CD538AC5-8A9C-984A-B8EF-C45C6BD7AF59}" dt="2025-03-17T16:11:28.956" v="36" actId="1076"/>
      <pc:docMkLst>
        <pc:docMk/>
      </pc:docMkLst>
      <pc:sldChg chg="modSp">
        <pc:chgData name="Pavan Rao" userId="c41265ac-64e4-4941-b632-50c287838e03" providerId="ADAL" clId="{CD538AC5-8A9C-984A-B8EF-C45C6BD7AF59}" dt="2025-03-17T16:06:30.904" v="15"/>
        <pc:sldMkLst>
          <pc:docMk/>
          <pc:sldMk cId="3807871413" sldId="478"/>
        </pc:sldMkLst>
        <pc:spChg chg="mod">
          <ac:chgData name="Pavan Rao" userId="c41265ac-64e4-4941-b632-50c287838e03" providerId="ADAL" clId="{CD538AC5-8A9C-984A-B8EF-C45C6BD7AF59}" dt="2025-03-17T16:06:30.904" v="15"/>
          <ac:spMkLst>
            <pc:docMk/>
            <pc:sldMk cId="3807871413" sldId="478"/>
            <ac:spMk id="35" creationId="{59A5EBCC-A765-B222-05B3-F9077B92DCAD}"/>
          </ac:spMkLst>
        </pc:spChg>
      </pc:sldChg>
      <pc:sldChg chg="modSp">
        <pc:chgData name="Pavan Rao" userId="c41265ac-64e4-4941-b632-50c287838e03" providerId="ADAL" clId="{CD538AC5-8A9C-984A-B8EF-C45C6BD7AF59}" dt="2025-03-17T16:06:30.904" v="15"/>
        <pc:sldMkLst>
          <pc:docMk/>
          <pc:sldMk cId="3718224809" sldId="1536"/>
        </pc:sldMkLst>
        <pc:spChg chg="mod">
          <ac:chgData name="Pavan Rao" userId="c41265ac-64e4-4941-b632-50c287838e03" providerId="ADAL" clId="{CD538AC5-8A9C-984A-B8EF-C45C6BD7AF59}" dt="2025-03-17T16:06:30.904" v="15"/>
          <ac:spMkLst>
            <pc:docMk/>
            <pc:sldMk cId="3718224809" sldId="1536"/>
            <ac:spMk id="30" creationId="{E84498F4-C327-BFA9-EFF4-11BA43CE23FB}"/>
          </ac:spMkLst>
        </pc:spChg>
      </pc:sldChg>
      <pc:sldChg chg="modSp mod">
        <pc:chgData name="Pavan Rao" userId="c41265ac-64e4-4941-b632-50c287838e03" providerId="ADAL" clId="{CD538AC5-8A9C-984A-B8EF-C45C6BD7AF59}" dt="2025-03-17T16:06:30.904" v="15"/>
        <pc:sldMkLst>
          <pc:docMk/>
          <pc:sldMk cId="650991285" sldId="1537"/>
        </pc:sldMkLst>
        <pc:spChg chg="mod">
          <ac:chgData name="Pavan Rao" userId="c41265ac-64e4-4941-b632-50c287838e03" providerId="ADAL" clId="{CD538AC5-8A9C-984A-B8EF-C45C6BD7AF59}" dt="2025-03-17T16:06:30.904" v="15"/>
          <ac:spMkLst>
            <pc:docMk/>
            <pc:sldMk cId="650991285" sldId="1537"/>
            <ac:spMk id="6" creationId="{8ACA3028-7EE0-2A12-A705-076FB785B070}"/>
          </ac:spMkLst>
        </pc:spChg>
        <pc:spChg chg="mod">
          <ac:chgData name="Pavan Rao" userId="c41265ac-64e4-4941-b632-50c287838e03" providerId="ADAL" clId="{CD538AC5-8A9C-984A-B8EF-C45C6BD7AF59}" dt="2025-03-17T16:06:30.904" v="15"/>
          <ac:spMkLst>
            <pc:docMk/>
            <pc:sldMk cId="650991285" sldId="1537"/>
            <ac:spMk id="18" creationId="{4C8685D9-DBBA-04DA-8222-47C1316185F4}"/>
          </ac:spMkLst>
        </pc:spChg>
        <pc:spChg chg="mod">
          <ac:chgData name="Pavan Rao" userId="c41265ac-64e4-4941-b632-50c287838e03" providerId="ADAL" clId="{CD538AC5-8A9C-984A-B8EF-C45C6BD7AF59}" dt="2025-03-17T16:06:30.904" v="15"/>
          <ac:spMkLst>
            <pc:docMk/>
            <pc:sldMk cId="650991285" sldId="1537"/>
            <ac:spMk id="27" creationId="{C8DFFCD8-A5B9-B598-7A1E-508612095BA5}"/>
          </ac:spMkLst>
        </pc:spChg>
      </pc:sldChg>
      <pc:sldChg chg="addSp delSp modSp mod">
        <pc:chgData name="Pavan Rao" userId="c41265ac-64e4-4941-b632-50c287838e03" providerId="ADAL" clId="{CD538AC5-8A9C-984A-B8EF-C45C6BD7AF59}" dt="2025-03-17T16:11:28.956" v="36" actId="1076"/>
        <pc:sldMkLst>
          <pc:docMk/>
          <pc:sldMk cId="4258349862" sldId="1545"/>
        </pc:sldMkLst>
        <pc:spChg chg="mod">
          <ac:chgData name="Pavan Rao" userId="c41265ac-64e4-4941-b632-50c287838e03" providerId="ADAL" clId="{CD538AC5-8A9C-984A-B8EF-C45C6BD7AF59}" dt="2025-03-17T16:06:30.904" v="15"/>
          <ac:spMkLst>
            <pc:docMk/>
            <pc:sldMk cId="4258349862" sldId="1545"/>
            <ac:spMk id="21" creationId="{5C6DAC20-2B47-9BF3-D5E1-2BD838D9B136}"/>
          </ac:spMkLst>
        </pc:spChg>
        <pc:picChg chg="del">
          <ac:chgData name="Pavan Rao" userId="c41265ac-64e4-4941-b632-50c287838e03" providerId="ADAL" clId="{CD538AC5-8A9C-984A-B8EF-C45C6BD7AF59}" dt="2025-03-17T16:06:36.613" v="16" actId="478"/>
          <ac:picMkLst>
            <pc:docMk/>
            <pc:sldMk cId="4258349862" sldId="1545"/>
            <ac:picMk id="2" creationId="{E582D037-636A-340C-6210-3D63B120537F}"/>
          </ac:picMkLst>
        </pc:picChg>
        <pc:picChg chg="add mod">
          <ac:chgData name="Pavan Rao" userId="c41265ac-64e4-4941-b632-50c287838e03" providerId="ADAL" clId="{CD538AC5-8A9C-984A-B8EF-C45C6BD7AF59}" dt="2025-03-17T16:11:28.956" v="36" actId="1076"/>
          <ac:picMkLst>
            <pc:docMk/>
            <pc:sldMk cId="4258349862" sldId="1545"/>
            <ac:picMk id="5" creationId="{B64841C1-B05B-4E84-4A3F-C5D45646D226}"/>
          </ac:picMkLst>
        </pc:picChg>
      </pc:sldChg>
      <pc:sldChg chg="modSp mod">
        <pc:chgData name="Pavan Rao" userId="c41265ac-64e4-4941-b632-50c287838e03" providerId="ADAL" clId="{CD538AC5-8A9C-984A-B8EF-C45C6BD7AF59}" dt="2025-03-17T16:07:11.772" v="20" actId="33524"/>
        <pc:sldMkLst>
          <pc:docMk/>
          <pc:sldMk cId="2226607884" sldId="1547"/>
        </pc:sldMkLst>
        <pc:spChg chg="mod">
          <ac:chgData name="Pavan Rao" userId="c41265ac-64e4-4941-b632-50c287838e03" providerId="ADAL" clId="{CD538AC5-8A9C-984A-B8EF-C45C6BD7AF59}" dt="2025-03-17T16:07:11.772" v="20" actId="33524"/>
          <ac:spMkLst>
            <pc:docMk/>
            <pc:sldMk cId="2226607884" sldId="1547"/>
            <ac:spMk id="14" creationId="{A89348B7-576F-D9D4-DE5D-9CFDA211327E}"/>
          </ac:spMkLst>
        </pc:spChg>
        <pc:spChg chg="mod">
          <ac:chgData name="Pavan Rao" userId="c41265ac-64e4-4941-b632-50c287838e03" providerId="ADAL" clId="{CD538AC5-8A9C-984A-B8EF-C45C6BD7AF59}" dt="2025-03-17T16:06:30.904" v="15"/>
          <ac:spMkLst>
            <pc:docMk/>
            <pc:sldMk cId="2226607884" sldId="1547"/>
            <ac:spMk id="22" creationId="{43B7B001-73FB-58AF-E890-DFAD56CE4705}"/>
          </ac:spMkLst>
        </pc:spChg>
      </pc:sldChg>
      <pc:sldChg chg="addSp delSp modSp mod">
        <pc:chgData name="Pavan Rao" userId="c41265ac-64e4-4941-b632-50c287838e03" providerId="ADAL" clId="{CD538AC5-8A9C-984A-B8EF-C45C6BD7AF59}" dt="2025-03-17T16:09:37.901" v="35" actId="1076"/>
        <pc:sldMkLst>
          <pc:docMk/>
          <pc:sldMk cId="1393486138" sldId="1562"/>
        </pc:sldMkLst>
        <pc:spChg chg="mod">
          <ac:chgData name="Pavan Rao" userId="c41265ac-64e4-4941-b632-50c287838e03" providerId="ADAL" clId="{CD538AC5-8A9C-984A-B8EF-C45C6BD7AF59}" dt="2025-03-17T16:06:30.904" v="15"/>
          <ac:spMkLst>
            <pc:docMk/>
            <pc:sldMk cId="1393486138" sldId="1562"/>
            <ac:spMk id="22" creationId="{BB15ADC3-0A8C-4187-9D65-68830151FAF9}"/>
          </ac:spMkLst>
        </pc:spChg>
        <pc:spChg chg="mod">
          <ac:chgData name="Pavan Rao" userId="c41265ac-64e4-4941-b632-50c287838e03" providerId="ADAL" clId="{CD538AC5-8A9C-984A-B8EF-C45C6BD7AF59}" dt="2025-03-17T16:06:30.904" v="15"/>
          <ac:spMkLst>
            <pc:docMk/>
            <pc:sldMk cId="1393486138" sldId="1562"/>
            <ac:spMk id="23" creationId="{C4E34710-308A-0A37-56E7-C927909855B2}"/>
          </ac:spMkLst>
        </pc:spChg>
        <pc:spChg chg="mod">
          <ac:chgData name="Pavan Rao" userId="c41265ac-64e4-4941-b632-50c287838e03" providerId="ADAL" clId="{CD538AC5-8A9C-984A-B8EF-C45C6BD7AF59}" dt="2025-03-17T16:06:30.904" v="15"/>
          <ac:spMkLst>
            <pc:docMk/>
            <pc:sldMk cId="1393486138" sldId="1562"/>
            <ac:spMk id="24" creationId="{502E1917-B710-4222-A4BD-D22D7863BB0C}"/>
          </ac:spMkLst>
        </pc:spChg>
        <pc:spChg chg="mod">
          <ac:chgData name="Pavan Rao" userId="c41265ac-64e4-4941-b632-50c287838e03" providerId="ADAL" clId="{CD538AC5-8A9C-984A-B8EF-C45C6BD7AF59}" dt="2025-03-17T16:06:30.904" v="15"/>
          <ac:spMkLst>
            <pc:docMk/>
            <pc:sldMk cId="1393486138" sldId="1562"/>
            <ac:spMk id="25" creationId="{EBE69B16-9B92-8440-6C06-D6171109AC6E}"/>
          </ac:spMkLst>
        </pc:spChg>
        <pc:spChg chg="mod">
          <ac:chgData name="Pavan Rao" userId="c41265ac-64e4-4941-b632-50c287838e03" providerId="ADAL" clId="{CD538AC5-8A9C-984A-B8EF-C45C6BD7AF59}" dt="2025-03-17T16:06:30.904" v="15"/>
          <ac:spMkLst>
            <pc:docMk/>
            <pc:sldMk cId="1393486138" sldId="1562"/>
            <ac:spMk id="26" creationId="{F156B0AC-4E11-F293-7D2A-0B87F291C6FC}"/>
          </ac:spMkLst>
        </pc:spChg>
        <pc:spChg chg="mod">
          <ac:chgData name="Pavan Rao" userId="c41265ac-64e4-4941-b632-50c287838e03" providerId="ADAL" clId="{CD538AC5-8A9C-984A-B8EF-C45C6BD7AF59}" dt="2025-03-17T16:06:30.904" v="15"/>
          <ac:spMkLst>
            <pc:docMk/>
            <pc:sldMk cId="1393486138" sldId="1562"/>
            <ac:spMk id="27" creationId="{0442C765-488C-2D93-5118-6763E2E2C531}"/>
          </ac:spMkLst>
        </pc:spChg>
        <pc:picChg chg="add del mod">
          <ac:chgData name="Pavan Rao" userId="c41265ac-64e4-4941-b632-50c287838e03" providerId="ADAL" clId="{CD538AC5-8A9C-984A-B8EF-C45C6BD7AF59}" dt="2025-03-17T16:09:17.268" v="30" actId="478"/>
          <ac:picMkLst>
            <pc:docMk/>
            <pc:sldMk cId="1393486138" sldId="1562"/>
            <ac:picMk id="2" creationId="{A9D4F94B-31E1-9EF8-9934-D85B7A7EF814}"/>
          </ac:picMkLst>
        </pc:picChg>
        <pc:picChg chg="del">
          <ac:chgData name="Pavan Rao" userId="c41265ac-64e4-4941-b632-50c287838e03" providerId="ADAL" clId="{CD538AC5-8A9C-984A-B8EF-C45C6BD7AF59}" dt="2025-03-17T16:08:26.878" v="24" actId="478"/>
          <ac:picMkLst>
            <pc:docMk/>
            <pc:sldMk cId="1393486138" sldId="1562"/>
            <ac:picMk id="3" creationId="{017415CD-9F29-A44F-1E88-4839E411564A}"/>
          </ac:picMkLst>
        </pc:picChg>
        <pc:picChg chg="add mod">
          <ac:chgData name="Pavan Rao" userId="c41265ac-64e4-4941-b632-50c287838e03" providerId="ADAL" clId="{CD538AC5-8A9C-984A-B8EF-C45C6BD7AF59}" dt="2025-03-17T16:09:37.901" v="35" actId="1076"/>
          <ac:picMkLst>
            <pc:docMk/>
            <pc:sldMk cId="1393486138" sldId="1562"/>
            <ac:picMk id="4" creationId="{06C61327-5B4F-C052-D07F-8B8349A196ED}"/>
          </ac:picMkLst>
        </pc:picChg>
      </pc:sldChg>
      <pc:sldChg chg="modSp">
        <pc:chgData name="Pavan Rao" userId="c41265ac-64e4-4941-b632-50c287838e03" providerId="ADAL" clId="{CD538AC5-8A9C-984A-B8EF-C45C6BD7AF59}" dt="2025-03-17T16:06:30.904" v="15"/>
        <pc:sldMkLst>
          <pc:docMk/>
          <pc:sldMk cId="3989050270" sldId="1563"/>
        </pc:sldMkLst>
        <pc:spChg chg="mod">
          <ac:chgData name="Pavan Rao" userId="c41265ac-64e4-4941-b632-50c287838e03" providerId="ADAL" clId="{CD538AC5-8A9C-984A-B8EF-C45C6BD7AF59}" dt="2025-03-17T16:06:30.904" v="15"/>
          <ac:spMkLst>
            <pc:docMk/>
            <pc:sldMk cId="3989050270" sldId="1563"/>
            <ac:spMk id="2" creationId="{F2AA8378-40CA-5EE9-19E8-90D6F4D87FEC}"/>
          </ac:spMkLst>
        </pc:spChg>
      </pc:sldChg>
    </pc:docChg>
  </pc:docChgLst>
  <pc:docChgLst>
    <pc:chgData name="Pavan Rao" userId="c41265ac-64e4-4941-b632-50c287838e03" providerId="ADAL" clId="{591923D5-5FFE-9845-8379-AC5B85DA9C10}"/>
    <pc:docChg chg="custSel modSld">
      <pc:chgData name="Pavan Rao" userId="c41265ac-64e4-4941-b632-50c287838e03" providerId="ADAL" clId="{591923D5-5FFE-9845-8379-AC5B85DA9C10}" dt="2025-03-08T13:04:36.608" v="8" actId="1076"/>
      <pc:docMkLst>
        <pc:docMk/>
      </pc:docMkLst>
      <pc:sldChg chg="addSp delSp modSp mod">
        <pc:chgData name="Pavan Rao" userId="c41265ac-64e4-4941-b632-50c287838e03" providerId="ADAL" clId="{591923D5-5FFE-9845-8379-AC5B85DA9C10}" dt="2025-03-08T13:04:04.392" v="4"/>
        <pc:sldMkLst>
          <pc:docMk/>
          <pc:sldMk cId="4258349862" sldId="1545"/>
        </pc:sldMkLst>
      </pc:sldChg>
      <pc:sldChg chg="addSp delSp modSp mod">
        <pc:chgData name="Pavan Rao" userId="c41265ac-64e4-4941-b632-50c287838e03" providerId="ADAL" clId="{591923D5-5FFE-9845-8379-AC5B85DA9C10}" dt="2025-03-08T13:04:36.608" v="8" actId="1076"/>
        <pc:sldMkLst>
          <pc:docMk/>
          <pc:sldMk cId="1393486138" sldId="15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127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25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entury Gothic" panose="020B0502020202020204" pitchFamily="34" charset="0"/>
                <a:ea typeface="Calibri"/>
              </a:rPr>
              <a:t>11</a:t>
            </a:fld>
            <a:endParaRPr lang="en-US" sz="1200" b="0" i="0" u="none" strike="noStrike" cap="none">
              <a:solidFill>
                <a:schemeClr val="dk1"/>
              </a:solidFill>
              <a:latin typeface="Century Gothic" panose="020B0502020202020204" pitchFamily="34" charset="0"/>
              <a:ea typeface="Calibri"/>
            </a:endParaRPr>
          </a:p>
        </p:txBody>
      </p:sp>
    </p:spTree>
    <p:extLst>
      <p:ext uri="{BB962C8B-B14F-4D97-AF65-F5344CB8AC3E}">
        <p14:creationId xmlns:p14="http://schemas.microsoft.com/office/powerpoint/2010/main" val="326999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15329299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15329299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53292992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153292992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459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171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7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43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76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6990-E9B9-D0E2-B517-4F50A0C00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27FE9-7321-DB45-3805-84C6034A3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FFC4F-85EC-ACC2-6056-9649D9450A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331CD2-AC6F-8D4D-8605-E8C6C8413A5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468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925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73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65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899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D8982-390D-43E9-9298-E219EA6E3B0D}"/>
              </a:ext>
            </a:extLst>
          </p:cNvPr>
          <p:cNvGraphicFramePr>
            <a:graphicFrameLocks noChangeAspect="1"/>
          </p:cNvGraphicFramePr>
          <p:nvPr userDrawn="1">
            <p:custDataLst>
              <p:tags r:id="rId1"/>
            </p:custDataLst>
            <p:extLst>
              <p:ext uri="{D42A27DB-BD31-4B8C-83A1-F6EECF244321}">
                <p14:modId xmlns:p14="http://schemas.microsoft.com/office/powerpoint/2010/main" val="769047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F4D8982-390D-43E9-9298-E219EA6E3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group of people standing around each other&#10;&#10;AI-generated content may be incorrect.">
            <a:extLst>
              <a:ext uri="{FF2B5EF4-FFF2-40B4-BE49-F238E27FC236}">
                <a16:creationId xmlns:a16="http://schemas.microsoft.com/office/drawing/2014/main" id="{4C71D73F-0903-CFE9-9EFE-981F85EC01A3}"/>
              </a:ext>
            </a:extLst>
          </p:cNvPr>
          <p:cNvPicPr>
            <a:picLocks noChangeAspect="1"/>
          </p:cNvPicPr>
          <p:nvPr userDrawn="1"/>
        </p:nvPicPr>
        <p:blipFill rotWithShape="1">
          <a:blip r:embed="rId5"/>
          <a:srcRect t="7771" b="7771"/>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1E546E5-F0CD-AF2C-0F6B-779742A296AB}"/>
              </a:ext>
            </a:extLst>
          </p:cNvPr>
          <p:cNvSpPr/>
          <p:nvPr userDrawn="1"/>
        </p:nvSpPr>
        <p:spPr>
          <a:xfrm>
            <a:off x="0" y="4544008"/>
            <a:ext cx="12191999" cy="2313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4" name="Freeform: Shape 83">
            <a:extLst>
              <a:ext uri="{FF2B5EF4-FFF2-40B4-BE49-F238E27FC236}">
                <a16:creationId xmlns:a16="http://schemas.microsoft.com/office/drawing/2014/main" id="{D1E66B29-6E95-1615-6E19-547EF78E55BA}"/>
              </a:ext>
            </a:extLst>
          </p:cNvPr>
          <p:cNvSpPr/>
          <p:nvPr userDrawn="1"/>
        </p:nvSpPr>
        <p:spPr>
          <a:xfrm flipH="1">
            <a:off x="0" y="5410200"/>
            <a:ext cx="6448425" cy="1447800"/>
          </a:xfrm>
          <a:custGeom>
            <a:avLst/>
            <a:gdLst>
              <a:gd name="connsiteX0" fmla="*/ 6448425 w 6448425"/>
              <a:gd name="connsiteY0" fmla="*/ 0 h 1447800"/>
              <a:gd name="connsiteX1" fmla="*/ 791122 w 6448425"/>
              <a:gd name="connsiteY1" fmla="*/ 0 h 1447800"/>
              <a:gd name="connsiteX2" fmla="*/ 0 w 6448425"/>
              <a:gd name="connsiteY2" fmla="*/ 1447800 h 1447800"/>
              <a:gd name="connsiteX3" fmla="*/ 6448425 w 6448425"/>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6448425" h="1447800">
                <a:moveTo>
                  <a:pt x="6448425" y="0"/>
                </a:moveTo>
                <a:lnTo>
                  <a:pt x="791122" y="0"/>
                </a:lnTo>
                <a:lnTo>
                  <a:pt x="0" y="1447800"/>
                </a:lnTo>
                <a:lnTo>
                  <a:pt x="6448425" y="1447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 name="Title 1"/>
          <p:cNvSpPr>
            <a:spLocks noGrp="1"/>
          </p:cNvSpPr>
          <p:nvPr>
            <p:ph type="ctrTitle"/>
          </p:nvPr>
        </p:nvSpPr>
        <p:spPr>
          <a:xfrm>
            <a:off x="195944" y="4757186"/>
            <a:ext cx="8220268" cy="461665"/>
          </a:xfrm>
        </p:spPr>
        <p:txBody>
          <a:bodyPr vert="horz" wrap="square" lIns="0" tIns="0" rIns="0" bIns="0" anchor="t">
            <a:spAutoFit/>
          </a:bodyPr>
          <a:lstStyle>
            <a:lvl1pPr algn="l">
              <a:defRPr sz="3000" b="1">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95945" y="5995600"/>
            <a:ext cx="3657598" cy="276999"/>
          </a:xfrm>
          <a:prstGeom prst="rect">
            <a:avLst/>
          </a:prstGeom>
        </p:spPr>
        <p:txBody>
          <a:bodyPr wrap="square" lIns="0" tIns="0" rIns="0" bIns="0" anchor="t" anchorCtr="0">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5">
            <a:extLst>
              <a:ext uri="{FF2B5EF4-FFF2-40B4-BE49-F238E27FC236}">
                <a16:creationId xmlns:a16="http://schemas.microsoft.com/office/drawing/2014/main" id="{EBDE7F5F-2363-4174-B7C0-826E98D427BB}"/>
              </a:ext>
            </a:extLst>
          </p:cNvPr>
          <p:cNvSpPr>
            <a:spLocks noGrp="1"/>
          </p:cNvSpPr>
          <p:nvPr>
            <p:ph type="body" sz="quarter" idx="10" hasCustomPrompt="1"/>
          </p:nvPr>
        </p:nvSpPr>
        <p:spPr>
          <a:xfrm>
            <a:off x="195945" y="6390426"/>
            <a:ext cx="3657598" cy="276225"/>
          </a:xfrm>
          <a:prstGeom prst="rect">
            <a:avLst/>
          </a:prstGeom>
        </p:spPr>
        <p:txBody>
          <a:bodyPr wrap="square" lIns="0" tIns="0" rIns="0" bIns="0" anchor="t" anchorCtr="0">
            <a:spAutoFit/>
          </a:bodyPr>
          <a:lstStyle>
            <a:lvl1pPr marL="0" indent="0">
              <a:spcBef>
                <a:spcPts val="0"/>
              </a:spcBef>
              <a:buFontTx/>
              <a:buNone/>
              <a:defRPr sz="1800">
                <a:solidFill>
                  <a:schemeClr val="tx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a:t>Date</a:t>
            </a:r>
          </a:p>
        </p:txBody>
      </p:sp>
    </p:spTree>
    <p:extLst>
      <p:ext uri="{BB962C8B-B14F-4D97-AF65-F5344CB8AC3E}">
        <p14:creationId xmlns:p14="http://schemas.microsoft.com/office/powerpoint/2010/main" val="4103072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49657E0-B29A-483C-A431-C8E123671986}"/>
              </a:ext>
            </a:extLst>
          </p:cNvPr>
          <p:cNvGraphicFramePr>
            <a:graphicFrameLocks noChangeAspect="1"/>
          </p:cNvGraphicFramePr>
          <p:nvPr userDrawn="1">
            <p:custDataLst>
              <p:tags r:id="rId1"/>
            </p:custDataLst>
            <p:extLst>
              <p:ext uri="{D42A27DB-BD31-4B8C-83A1-F6EECF244321}">
                <p14:modId xmlns:p14="http://schemas.microsoft.com/office/powerpoint/2010/main" val="4114615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349657E0-B29A-483C-A431-C8E12367198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2082478"/>
            <a:ext cx="3015024" cy="1846659"/>
          </a:xfrm>
        </p:spPr>
        <p:txBody>
          <a:bodyPr vert="horz" anchor="ctr"/>
          <a:lstStyle>
            <a:lvl1pPr>
              <a:defRPr sz="4000">
                <a:solidFill>
                  <a:schemeClr val="tx1"/>
                </a:solidFill>
              </a:defRPr>
            </a:lvl1pPr>
          </a:lstStyle>
          <a:p>
            <a:r>
              <a:rPr lang="en-US"/>
              <a:t>Click to edit Master title style</a:t>
            </a:r>
          </a:p>
        </p:txBody>
      </p:sp>
      <p:sp>
        <p:nvSpPr>
          <p:cNvPr id="4" name="Slide Number">
            <a:extLst>
              <a:ext uri="{FF2B5EF4-FFF2-40B4-BE49-F238E27FC236}">
                <a16:creationId xmlns:a16="http://schemas.microsoft.com/office/drawing/2014/main" id="{7C70593C-AD66-4110-8FBB-95B17903730D}"/>
              </a:ext>
            </a:extLst>
          </p:cNvPr>
          <p:cNvSpPr>
            <a:spLocks noChangeArrowheads="1"/>
          </p:cNvSpPr>
          <p:nvPr userDrawn="1">
            <p:custDataLst>
              <p:tags r:id="rId2"/>
            </p:custDataLst>
          </p:nvPr>
        </p:nvSpPr>
        <p:spPr bwMode="black">
          <a:xfrm>
            <a:off x="10820400" y="6394063"/>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3" name="Picture 2">
            <a:extLst>
              <a:ext uri="{FF2B5EF4-FFF2-40B4-BE49-F238E27FC236}">
                <a16:creationId xmlns:a16="http://schemas.microsoft.com/office/drawing/2014/main" id="{A1E54873-82DF-96D3-8C8B-434430D36E4E}"/>
              </a:ext>
            </a:extLst>
          </p:cNvPr>
          <p:cNvPicPr>
            <a:picLocks noChangeAspect="1"/>
          </p:cNvPicPr>
          <p:nvPr userDrawn="1"/>
        </p:nvPicPr>
        <p:blipFill>
          <a:blip r:embed="rId7"/>
          <a:stretch>
            <a:fillRect/>
          </a:stretch>
        </p:blipFill>
        <p:spPr>
          <a:xfrm>
            <a:off x="10586906" y="6204856"/>
            <a:ext cx="1454703" cy="639656"/>
          </a:xfrm>
          <a:prstGeom prst="rect">
            <a:avLst/>
          </a:prstGeom>
        </p:spPr>
      </p:pic>
      <p:sp>
        <p:nvSpPr>
          <p:cNvPr id="7" name="Oval 6">
            <a:extLst>
              <a:ext uri="{FF2B5EF4-FFF2-40B4-BE49-F238E27FC236}">
                <a16:creationId xmlns:a16="http://schemas.microsoft.com/office/drawing/2014/main" id="{7175F2D5-7403-EB40-DBCB-4444F73C82F5}"/>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Slide Number">
            <a:extLst>
              <a:ext uri="{FF2B5EF4-FFF2-40B4-BE49-F238E27FC236}">
                <a16:creationId xmlns:a16="http://schemas.microsoft.com/office/drawing/2014/main" id="{C4B528B0-AA20-AB64-1B2C-E5BCBB19EBD8}"/>
              </a:ext>
            </a:extLst>
          </p:cNvPr>
          <p:cNvSpPr>
            <a:spLocks noChangeArrowheads="1"/>
          </p:cNvSpPr>
          <p:nvPr userDrawn="1">
            <p:custDataLst>
              <p:tags r:id="rId3"/>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0341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647AE2-2548-4982-B368-BAEB318ED05B}"/>
              </a:ext>
            </a:extLst>
          </p:cNvPr>
          <p:cNvGraphicFramePr>
            <a:graphicFrameLocks noChangeAspect="1"/>
          </p:cNvGraphicFramePr>
          <p:nvPr userDrawn="1">
            <p:custDataLst>
              <p:tags r:id="rId1"/>
            </p:custDataLst>
            <p:extLst>
              <p:ext uri="{D42A27DB-BD31-4B8C-83A1-F6EECF244321}">
                <p14:modId xmlns:p14="http://schemas.microsoft.com/office/powerpoint/2010/main" val="633429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94647AE2-2548-4982-B368-BAEB318ED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2049585"/>
            <a:ext cx="4572000" cy="1231106"/>
          </a:xfrm>
        </p:spPr>
        <p:txBody>
          <a:bodyPr vert="horz" wrap="square">
            <a:spAutoFit/>
          </a:bodyPr>
          <a:lstStyle>
            <a:lvl1pPr>
              <a:defRPr sz="4000">
                <a:solidFill>
                  <a:schemeClr val="tx1"/>
                </a:solidFill>
              </a:defRPr>
            </a:lvl1pPr>
          </a:lstStyle>
          <a:p>
            <a:r>
              <a:rPr lang="en-US"/>
              <a:t>Click to edit Master title style</a:t>
            </a:r>
          </a:p>
        </p:txBody>
      </p:sp>
      <p:sp>
        <p:nvSpPr>
          <p:cNvPr id="10" name="Freeform: Shape 9">
            <a:extLst>
              <a:ext uri="{FF2B5EF4-FFF2-40B4-BE49-F238E27FC236}">
                <a16:creationId xmlns:a16="http://schemas.microsoft.com/office/drawing/2014/main" id="{53179663-06B8-4730-94E5-54909AB8F1D1}"/>
              </a:ext>
            </a:extLst>
          </p:cNvPr>
          <p:cNvSpPr/>
          <p:nvPr userDrawn="1"/>
        </p:nvSpPr>
        <p:spPr>
          <a:xfrm>
            <a:off x="6162892" y="4495800"/>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0E97A4-7135-425F-8737-5225DD47BDA7}"/>
              </a:ext>
            </a:extLst>
          </p:cNvPr>
          <p:cNvSpPr/>
          <p:nvPr userDrawn="1"/>
        </p:nvSpPr>
        <p:spPr>
          <a:xfrm flipV="1">
            <a:off x="4697958" y="4971259"/>
            <a:ext cx="6105308" cy="86023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47A160A-1B58-4A64-8660-462F692839E5}"/>
              </a:ext>
            </a:extLst>
          </p:cNvPr>
          <p:cNvSpPr/>
          <p:nvPr userDrawn="1"/>
        </p:nvSpPr>
        <p:spPr>
          <a:xfrm flipH="1" flipV="1">
            <a:off x="5574038" y="4926018"/>
            <a:ext cx="6105308" cy="1325563"/>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C605C10-A4C1-49A1-A220-FE010C66C8C5}"/>
              </a:ext>
            </a:extLst>
          </p:cNvPr>
          <p:cNvSpPr/>
          <p:nvPr userDrawn="1"/>
        </p:nvSpPr>
        <p:spPr>
          <a:xfrm flipH="1">
            <a:off x="6374138" y="5424584"/>
            <a:ext cx="6105308" cy="1056691"/>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6E2CD83-DD1B-461E-802C-9FD1874BE9C0}"/>
              </a:ext>
            </a:extLst>
          </p:cNvPr>
          <p:cNvSpPr/>
          <p:nvPr userDrawn="1"/>
        </p:nvSpPr>
        <p:spPr>
          <a:xfrm>
            <a:off x="-9308" y="4682529"/>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A181BBD-BAEC-5EE7-DCAC-359B1942DB94}"/>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a:extLst>
              <a:ext uri="{FF2B5EF4-FFF2-40B4-BE49-F238E27FC236}">
                <a16:creationId xmlns:a16="http://schemas.microsoft.com/office/drawing/2014/main" id="{219AC91F-E569-93FE-D94C-F4C0737DE946}"/>
              </a:ext>
            </a:extLst>
          </p:cNvPr>
          <p:cNvSpPr>
            <a:spLocks noChangeArrowheads="1"/>
          </p:cNvSpPr>
          <p:nvPr userDrawn="1">
            <p:custDataLst>
              <p:tags r:id="rId2"/>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38682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647AE2-2548-4982-B368-BAEB318ED05B}"/>
              </a:ext>
            </a:extLst>
          </p:cNvPr>
          <p:cNvGraphicFramePr>
            <a:graphicFrameLocks noChangeAspect="1"/>
          </p:cNvGraphicFramePr>
          <p:nvPr userDrawn="1">
            <p:custDataLst>
              <p:tags r:id="rId1"/>
            </p:custDataLst>
            <p:extLst>
              <p:ext uri="{D42A27DB-BD31-4B8C-83A1-F6EECF244321}">
                <p14:modId xmlns:p14="http://schemas.microsoft.com/office/powerpoint/2010/main" val="3711429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94647AE2-2548-4982-B368-BAEB318ED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Freeform: Shape 16">
            <a:extLst>
              <a:ext uri="{FF2B5EF4-FFF2-40B4-BE49-F238E27FC236}">
                <a16:creationId xmlns:a16="http://schemas.microsoft.com/office/drawing/2014/main" id="{B8B1389A-D10F-4C20-B229-FE43DE84E3A9}"/>
              </a:ext>
            </a:extLst>
          </p:cNvPr>
          <p:cNvSpPr/>
          <p:nvPr userDrawn="1"/>
        </p:nvSpPr>
        <p:spPr>
          <a:xfrm>
            <a:off x="6162892" y="3326600"/>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93AE1CE-8463-4A7E-AF94-A9DC9B8A9589}"/>
              </a:ext>
            </a:extLst>
          </p:cNvPr>
          <p:cNvSpPr/>
          <p:nvPr userDrawn="1"/>
        </p:nvSpPr>
        <p:spPr>
          <a:xfrm flipV="1">
            <a:off x="4697958" y="3802059"/>
            <a:ext cx="6105308" cy="86023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125046-33C9-4201-A5F8-1BC86D56AAF8}"/>
              </a:ext>
            </a:extLst>
          </p:cNvPr>
          <p:cNvSpPr/>
          <p:nvPr userDrawn="1"/>
        </p:nvSpPr>
        <p:spPr>
          <a:xfrm flipH="1" flipV="1">
            <a:off x="5574038" y="3756818"/>
            <a:ext cx="6105308" cy="1325563"/>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112CC59-B51F-4196-B633-66EC4DABD2F1}"/>
              </a:ext>
            </a:extLst>
          </p:cNvPr>
          <p:cNvSpPr/>
          <p:nvPr userDrawn="1"/>
        </p:nvSpPr>
        <p:spPr>
          <a:xfrm flipH="1">
            <a:off x="6374138" y="4255384"/>
            <a:ext cx="6105308" cy="1056691"/>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332D70C-9E06-40FB-83F8-8BBD64A5DF22}"/>
              </a:ext>
            </a:extLst>
          </p:cNvPr>
          <p:cNvSpPr/>
          <p:nvPr userDrawn="1"/>
        </p:nvSpPr>
        <p:spPr>
          <a:xfrm>
            <a:off x="-9308" y="3513329"/>
            <a:ext cx="6105308" cy="577460"/>
          </a:xfrm>
          <a:custGeom>
            <a:avLst/>
            <a:gdLst>
              <a:gd name="connsiteX0" fmla="*/ 0 w 1502569"/>
              <a:gd name="connsiteY0" fmla="*/ 88147 h 135002"/>
              <a:gd name="connsiteX1" fmla="*/ 169069 w 1502569"/>
              <a:gd name="connsiteY1" fmla="*/ 16709 h 135002"/>
              <a:gd name="connsiteX2" fmla="*/ 345281 w 1502569"/>
              <a:gd name="connsiteY2" fmla="*/ 40 h 135002"/>
              <a:gd name="connsiteX3" fmla="*/ 526256 w 1502569"/>
              <a:gd name="connsiteY3" fmla="*/ 14328 h 135002"/>
              <a:gd name="connsiteX4" fmla="*/ 771525 w 1502569"/>
              <a:gd name="connsiteY4" fmla="*/ 73859 h 135002"/>
              <a:gd name="connsiteX5" fmla="*/ 1033462 w 1502569"/>
              <a:gd name="connsiteY5" fmla="*/ 133390 h 135002"/>
              <a:gd name="connsiteX6" fmla="*/ 1293019 w 1502569"/>
              <a:gd name="connsiteY6" fmla="*/ 111959 h 135002"/>
              <a:gd name="connsiteX7" fmla="*/ 1502569 w 1502569"/>
              <a:gd name="connsiteY7" fmla="*/ 47665 h 135002"/>
              <a:gd name="connsiteX0" fmla="*/ 0 w 1502569"/>
              <a:gd name="connsiteY0" fmla="*/ 95264 h 142119"/>
              <a:gd name="connsiteX1" fmla="*/ 169069 w 1502569"/>
              <a:gd name="connsiteY1" fmla="*/ 23826 h 142119"/>
              <a:gd name="connsiteX2" fmla="*/ 350044 w 1502569"/>
              <a:gd name="connsiteY2" fmla="*/ 13 h 142119"/>
              <a:gd name="connsiteX3" fmla="*/ 526256 w 1502569"/>
              <a:gd name="connsiteY3" fmla="*/ 21445 h 142119"/>
              <a:gd name="connsiteX4" fmla="*/ 771525 w 1502569"/>
              <a:gd name="connsiteY4" fmla="*/ 80976 h 142119"/>
              <a:gd name="connsiteX5" fmla="*/ 1033462 w 1502569"/>
              <a:gd name="connsiteY5" fmla="*/ 140507 h 142119"/>
              <a:gd name="connsiteX6" fmla="*/ 1293019 w 1502569"/>
              <a:gd name="connsiteY6" fmla="*/ 119076 h 142119"/>
              <a:gd name="connsiteX7" fmla="*/ 1502569 w 1502569"/>
              <a:gd name="connsiteY7" fmla="*/ 54782 h 14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569" h="142119">
                <a:moveTo>
                  <a:pt x="0" y="95264"/>
                </a:moveTo>
                <a:cubicBezTo>
                  <a:pt x="55761" y="66887"/>
                  <a:pt x="110728" y="39701"/>
                  <a:pt x="169069" y="23826"/>
                </a:cubicBezTo>
                <a:cubicBezTo>
                  <a:pt x="227410" y="7951"/>
                  <a:pt x="290513" y="410"/>
                  <a:pt x="350044" y="13"/>
                </a:cubicBezTo>
                <a:cubicBezTo>
                  <a:pt x="409575" y="-384"/>
                  <a:pt x="456009" y="7951"/>
                  <a:pt x="526256" y="21445"/>
                </a:cubicBezTo>
                <a:cubicBezTo>
                  <a:pt x="596503" y="34939"/>
                  <a:pt x="686991" y="61132"/>
                  <a:pt x="771525" y="80976"/>
                </a:cubicBezTo>
                <a:cubicBezTo>
                  <a:pt x="856059" y="100820"/>
                  <a:pt x="946546" y="134157"/>
                  <a:pt x="1033462" y="140507"/>
                </a:cubicBezTo>
                <a:cubicBezTo>
                  <a:pt x="1120378" y="146857"/>
                  <a:pt x="1214835" y="133364"/>
                  <a:pt x="1293019" y="119076"/>
                </a:cubicBezTo>
                <a:cubicBezTo>
                  <a:pt x="1371204" y="104789"/>
                  <a:pt x="1436886" y="79785"/>
                  <a:pt x="1502569" y="54782"/>
                </a:cubicBezTo>
              </a:path>
            </a:pathLst>
          </a:custGeom>
          <a:noFill/>
          <a:ln w="285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7E3B8C8-8FB3-47BD-89EE-5B9FEA78CAA1}"/>
              </a:ext>
            </a:extLst>
          </p:cNvPr>
          <p:cNvSpPr/>
          <p:nvPr userDrawn="1"/>
        </p:nvSpPr>
        <p:spPr>
          <a:xfrm>
            <a:off x="-533400" y="3124200"/>
            <a:ext cx="4876800" cy="1295400"/>
          </a:xfrm>
          <a:prstGeom prst="roundRect">
            <a:avLst>
              <a:gd name="adj" fmla="val 205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56ACA-3D1A-4A54-B353-1A51015871BE}"/>
              </a:ext>
            </a:extLst>
          </p:cNvPr>
          <p:cNvSpPr>
            <a:spLocks noGrp="1"/>
          </p:cNvSpPr>
          <p:nvPr>
            <p:ph type="title" hasCustomPrompt="1"/>
          </p:nvPr>
        </p:nvSpPr>
        <p:spPr>
          <a:xfrm>
            <a:off x="609600" y="3464124"/>
            <a:ext cx="2895600" cy="615553"/>
          </a:xfrm>
        </p:spPr>
        <p:txBody>
          <a:bodyPr vert="horz" wrap="square" anchor="ctr">
            <a:spAutoFit/>
          </a:bodyPr>
          <a:lstStyle>
            <a:lvl1pPr>
              <a:defRPr sz="4000">
                <a:solidFill>
                  <a:schemeClr val="tx1"/>
                </a:solidFill>
              </a:defRPr>
            </a:lvl1pPr>
          </a:lstStyle>
          <a:p>
            <a:r>
              <a:rPr lang="en-US"/>
              <a:t>Text here</a:t>
            </a:r>
          </a:p>
        </p:txBody>
      </p:sp>
      <p:sp>
        <p:nvSpPr>
          <p:cNvPr id="3" name="Slide Number">
            <a:extLst>
              <a:ext uri="{FF2B5EF4-FFF2-40B4-BE49-F238E27FC236}">
                <a16:creationId xmlns:a16="http://schemas.microsoft.com/office/drawing/2014/main" id="{183B83F4-8A79-F456-7C30-7FAC61B40610}"/>
              </a:ext>
            </a:extLst>
          </p:cNvPr>
          <p:cNvSpPr>
            <a:spLocks noChangeArrowheads="1"/>
          </p:cNvSpPr>
          <p:nvPr userDrawn="1">
            <p:custDataLst>
              <p:tags r:id="rId2"/>
            </p:custDataLst>
          </p:nvPr>
        </p:nvSpPr>
        <p:spPr bwMode="black">
          <a:xfrm>
            <a:off x="609600" y="6394063"/>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6198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143"/>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BA1762-AD74-25B2-C3F9-B95F3E2A9B12}"/>
              </a:ext>
            </a:extLst>
          </p:cNvPr>
          <p:cNvGraphicFramePr>
            <a:graphicFrameLocks noChangeAspect="1"/>
          </p:cNvGraphicFramePr>
          <p:nvPr userDrawn="1">
            <p:custDataLst>
              <p:tags r:id="rId1"/>
            </p:custDataLst>
            <p:extLst>
              <p:ext uri="{D42A27DB-BD31-4B8C-83A1-F6EECF244321}">
                <p14:modId xmlns:p14="http://schemas.microsoft.com/office/powerpoint/2010/main" val="938152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03BA1762-AD74-25B2-C3F9-B95F3E2A9B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4" name="Google Shape;144;p23"/>
          <p:cNvPicPr preferRelativeResize="0"/>
          <p:nvPr/>
        </p:nvPicPr>
        <p:blipFill rotWithShape="1">
          <a:blip r:embed="rId5">
            <a:alphaModFix/>
          </a:blip>
          <a:srcRect/>
          <a:stretch/>
        </p:blipFill>
        <p:spPr>
          <a:xfrm>
            <a:off x="1" y="0"/>
            <a:ext cx="12192004" cy="6857987"/>
          </a:xfrm>
          <a:prstGeom prst="rect">
            <a:avLst/>
          </a:prstGeom>
          <a:noFill/>
          <a:ln>
            <a:noFill/>
          </a:ln>
        </p:spPr>
      </p:pic>
      <p:sp>
        <p:nvSpPr>
          <p:cNvPr id="145" name="Google Shape;145;p23"/>
          <p:cNvSpPr txBox="1">
            <a:spLocks noGrp="1"/>
          </p:cNvSpPr>
          <p:nvPr>
            <p:ph type="sldNum" idx="12"/>
          </p:nvPr>
        </p:nvSpPr>
        <p:spPr>
          <a:xfrm>
            <a:off x="11093411" y="63192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Century Gothic" panose="020B0502020202020204" pitchFamily="34" charset="0"/>
                <a:ea typeface="Century Gothic" panose="020B0502020202020204" pitchFamily="34" charset="0"/>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9pPr>
          </a:lstStyle>
          <a:p>
            <a:fld id="{00000000-1234-1234-1234-123412341234}" type="slidenum">
              <a:rPr lang="en" smtClean="0"/>
              <a:pPr/>
              <a:t>‹#›</a:t>
            </a:fld>
            <a:endParaRPr lang="en"/>
          </a:p>
        </p:txBody>
      </p:sp>
      <p:sp>
        <p:nvSpPr>
          <p:cNvPr id="146" name="Google Shape;146;p23"/>
          <p:cNvSpPr txBox="1">
            <a:spLocks noGrp="1"/>
          </p:cNvSpPr>
          <p:nvPr>
            <p:ph type="title"/>
          </p:nvPr>
        </p:nvSpPr>
        <p:spPr>
          <a:xfrm>
            <a:off x="472733" y="182700"/>
            <a:ext cx="10345200" cy="1122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3000"/>
              <a:buNone/>
              <a:defRPr sz="4000"/>
            </a:lvl1pPr>
            <a:lvl2pPr lvl="1" algn="l" rtl="0">
              <a:lnSpc>
                <a:spcPct val="100000"/>
              </a:lnSpc>
              <a:spcBef>
                <a:spcPts val="0"/>
              </a:spcBef>
              <a:spcAft>
                <a:spcPts val="0"/>
              </a:spcAft>
              <a:buSzPts val="3000"/>
              <a:buNone/>
              <a:defRPr sz="4000"/>
            </a:lvl2pPr>
            <a:lvl3pPr lvl="2" algn="l" rtl="0">
              <a:lnSpc>
                <a:spcPct val="100000"/>
              </a:lnSpc>
              <a:spcBef>
                <a:spcPts val="0"/>
              </a:spcBef>
              <a:spcAft>
                <a:spcPts val="0"/>
              </a:spcAft>
              <a:buSzPts val="3000"/>
              <a:buNone/>
              <a:defRPr sz="4000"/>
            </a:lvl3pPr>
            <a:lvl4pPr lvl="3" algn="l" rtl="0">
              <a:lnSpc>
                <a:spcPct val="100000"/>
              </a:lnSpc>
              <a:spcBef>
                <a:spcPts val="0"/>
              </a:spcBef>
              <a:spcAft>
                <a:spcPts val="0"/>
              </a:spcAft>
              <a:buSzPts val="3000"/>
              <a:buNone/>
              <a:defRPr sz="4000"/>
            </a:lvl4pPr>
            <a:lvl5pPr lvl="4" algn="l" rtl="0">
              <a:lnSpc>
                <a:spcPct val="100000"/>
              </a:lnSpc>
              <a:spcBef>
                <a:spcPts val="0"/>
              </a:spcBef>
              <a:spcAft>
                <a:spcPts val="0"/>
              </a:spcAft>
              <a:buSzPts val="3000"/>
              <a:buNone/>
              <a:defRPr sz="4000"/>
            </a:lvl5pPr>
            <a:lvl6pPr lvl="5" algn="l" rtl="0">
              <a:lnSpc>
                <a:spcPct val="100000"/>
              </a:lnSpc>
              <a:spcBef>
                <a:spcPts val="0"/>
              </a:spcBef>
              <a:spcAft>
                <a:spcPts val="0"/>
              </a:spcAft>
              <a:buSzPts val="3000"/>
              <a:buNone/>
              <a:defRPr sz="4000"/>
            </a:lvl6pPr>
            <a:lvl7pPr lvl="6" algn="l" rtl="0">
              <a:lnSpc>
                <a:spcPct val="100000"/>
              </a:lnSpc>
              <a:spcBef>
                <a:spcPts val="0"/>
              </a:spcBef>
              <a:spcAft>
                <a:spcPts val="0"/>
              </a:spcAft>
              <a:buSzPts val="3000"/>
              <a:buNone/>
              <a:defRPr sz="4000"/>
            </a:lvl7pPr>
            <a:lvl8pPr lvl="7" algn="l" rtl="0">
              <a:lnSpc>
                <a:spcPct val="100000"/>
              </a:lnSpc>
              <a:spcBef>
                <a:spcPts val="0"/>
              </a:spcBef>
              <a:spcAft>
                <a:spcPts val="0"/>
              </a:spcAft>
              <a:buSzPts val="3000"/>
              <a:buNone/>
              <a:defRPr sz="4000"/>
            </a:lvl8pPr>
            <a:lvl9pPr lvl="8" algn="l"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189387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8">
  <p:cSld name="Content 8">
    <p:spTree>
      <p:nvGrpSpPr>
        <p:cNvPr id="1" name="Shape 14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370FF2C-18FF-2124-E529-ABBCBC8DBE37}"/>
              </a:ext>
            </a:extLst>
          </p:cNvPr>
          <p:cNvGraphicFramePr>
            <a:graphicFrameLocks noChangeAspect="1"/>
          </p:cNvGraphicFramePr>
          <p:nvPr userDrawn="1">
            <p:custDataLst>
              <p:tags r:id="rId1"/>
            </p:custDataLst>
            <p:extLst>
              <p:ext uri="{D42A27DB-BD31-4B8C-83A1-F6EECF244321}">
                <p14:modId xmlns:p14="http://schemas.microsoft.com/office/powerpoint/2010/main" val="123441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3370FF2C-18FF-2124-E529-ABBCBC8DBE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1" name="Google Shape;141;p22"/>
          <p:cNvPicPr preferRelativeResize="0"/>
          <p:nvPr/>
        </p:nvPicPr>
        <p:blipFill rotWithShape="1">
          <a:blip r:embed="rId5">
            <a:alphaModFix/>
          </a:blip>
          <a:srcRect/>
          <a:stretch/>
        </p:blipFill>
        <p:spPr>
          <a:xfrm>
            <a:off x="1" y="1"/>
            <a:ext cx="12192004" cy="6858001"/>
          </a:xfrm>
          <a:prstGeom prst="rect">
            <a:avLst/>
          </a:prstGeom>
          <a:noFill/>
          <a:ln>
            <a:noFill/>
          </a:ln>
        </p:spPr>
      </p:pic>
      <p:sp>
        <p:nvSpPr>
          <p:cNvPr id="142" name="Google Shape;142;p22"/>
          <p:cNvSpPr txBox="1">
            <a:spLocks noGrp="1"/>
          </p:cNvSpPr>
          <p:nvPr>
            <p:ph type="sldNum" idx="12"/>
          </p:nvPr>
        </p:nvSpPr>
        <p:spPr>
          <a:xfrm>
            <a:off x="11093411" y="63192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Century Gothic" panose="020B0502020202020204" pitchFamily="34" charset="0"/>
                <a:ea typeface="Century Gothic" panose="020B0502020202020204" pitchFamily="34" charset="0"/>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rgbClr val="2A89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2305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D8982-390D-43E9-9298-E219EA6E3B0D}"/>
              </a:ext>
            </a:extLst>
          </p:cNvPr>
          <p:cNvGraphicFramePr>
            <a:graphicFrameLocks noChangeAspect="1"/>
          </p:cNvGraphicFramePr>
          <p:nvPr userDrawn="1">
            <p:custDataLst>
              <p:tags r:id="rId1"/>
            </p:custDataLst>
            <p:extLst>
              <p:ext uri="{D42A27DB-BD31-4B8C-83A1-F6EECF244321}">
                <p14:modId xmlns:p14="http://schemas.microsoft.com/office/powerpoint/2010/main" val="1825056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F4D8982-390D-43E9-9298-E219EA6E3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53D81CFA-2C22-469A-B6D7-822EFA60B7D6}"/>
              </a:ext>
            </a:extLst>
          </p:cNvPr>
          <p:cNvPicPr>
            <a:picLocks/>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4" name="Rectangle 23">
            <a:extLst>
              <a:ext uri="{FF2B5EF4-FFF2-40B4-BE49-F238E27FC236}">
                <a16:creationId xmlns:a16="http://schemas.microsoft.com/office/drawing/2014/main" id="{4C7B65A5-3E8D-4308-84EF-3A51661465C2}"/>
              </a:ext>
            </a:extLst>
          </p:cNvPr>
          <p:cNvSpPr>
            <a:spLocks/>
          </p:cNvSpPr>
          <p:nvPr userDrawn="1"/>
        </p:nvSpPr>
        <p:spPr>
          <a:xfrm>
            <a:off x="1" y="0"/>
            <a:ext cx="12191999" cy="6858000"/>
          </a:xfrm>
          <a:prstGeom prst="rect">
            <a:avLst/>
          </a:prstGeom>
          <a:gradFill flip="none" rotWithShape="1">
            <a:gsLst>
              <a:gs pos="0">
                <a:schemeClr val="tx1"/>
              </a:gs>
              <a:gs pos="46900">
                <a:schemeClr val="tx1">
                  <a:alpha val="59000"/>
                </a:schemeClr>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ctrTitle"/>
          </p:nvPr>
        </p:nvSpPr>
        <p:spPr>
          <a:xfrm>
            <a:off x="533400" y="1681955"/>
            <a:ext cx="7772400" cy="615553"/>
          </a:xfrm>
        </p:spPr>
        <p:txBody>
          <a:bodyPr vert="horz" lIns="0" tIns="0" rIns="0" bIns="0" anchor="b">
            <a:spAutoFit/>
          </a:bodyPr>
          <a:lstStyle>
            <a:lvl1pPr algn="l">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2540008"/>
            <a:ext cx="7772400" cy="276999"/>
          </a:xfrm>
          <a:prstGeom prst="rect">
            <a:avLst/>
          </a:prstGeom>
        </p:spPr>
        <p:txBody>
          <a:bodyPr lIns="0" tIns="0" rIns="0" b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2" name="Text Placeholder 51">
            <a:extLst>
              <a:ext uri="{FF2B5EF4-FFF2-40B4-BE49-F238E27FC236}">
                <a16:creationId xmlns:a16="http://schemas.microsoft.com/office/drawing/2014/main" id="{EE24D9A8-CE86-4E4F-BB40-B97D2EA432B0}"/>
              </a:ext>
            </a:extLst>
          </p:cNvPr>
          <p:cNvSpPr>
            <a:spLocks noGrp="1"/>
          </p:cNvSpPr>
          <p:nvPr>
            <p:ph type="body" sz="quarter" idx="10" hasCustomPrompt="1"/>
          </p:nvPr>
        </p:nvSpPr>
        <p:spPr>
          <a:xfrm>
            <a:off x="533400" y="3059507"/>
            <a:ext cx="2133600" cy="276999"/>
          </a:xfrm>
          <a:prstGeom prst="rect">
            <a:avLst/>
          </a:prstGeom>
        </p:spPr>
        <p:txBody>
          <a:bodyPr lIns="0" tIns="0" rIns="0" bIns="0">
            <a:spAutoFit/>
          </a:bodyPr>
          <a:lstStyle>
            <a:lvl1pPr marL="0" indent="0">
              <a:buFontTx/>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3" name="Freeform: Shape 12">
            <a:extLst>
              <a:ext uri="{FF2B5EF4-FFF2-40B4-BE49-F238E27FC236}">
                <a16:creationId xmlns:a16="http://schemas.microsoft.com/office/drawing/2014/main" id="{1E08ABE7-28F2-8646-FF94-2F5CBFA6EAE9}"/>
              </a:ext>
            </a:extLst>
          </p:cNvPr>
          <p:cNvSpPr/>
          <p:nvPr userDrawn="1"/>
        </p:nvSpPr>
        <p:spPr>
          <a:xfrm>
            <a:off x="10315475" y="5372102"/>
            <a:ext cx="1876524" cy="1485899"/>
          </a:xfrm>
          <a:custGeom>
            <a:avLst/>
            <a:gdLst>
              <a:gd name="connsiteX0" fmla="*/ 1725528 w 1876524"/>
              <a:gd name="connsiteY0" fmla="*/ 0 h 1485899"/>
              <a:gd name="connsiteX1" fmla="*/ 1876524 w 1876524"/>
              <a:gd name="connsiteY1" fmla="*/ 6674 h 1485899"/>
              <a:gd name="connsiteX2" fmla="*/ 1876524 w 1876524"/>
              <a:gd name="connsiteY2" fmla="*/ 1485899 h 1485899"/>
              <a:gd name="connsiteX3" fmla="*/ 0 w 1876524"/>
              <a:gd name="connsiteY3" fmla="*/ 1485899 h 1485899"/>
              <a:gd name="connsiteX4" fmla="*/ 13866 w 1876524"/>
              <a:gd name="connsiteY4" fmla="*/ 1395044 h 1485899"/>
              <a:gd name="connsiteX5" fmla="*/ 1725528 w 1876524"/>
              <a:gd name="connsiteY5" fmla="*/ 0 h 14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24" h="1485899">
                <a:moveTo>
                  <a:pt x="1725528" y="0"/>
                </a:moveTo>
                <a:lnTo>
                  <a:pt x="1876524" y="6674"/>
                </a:lnTo>
                <a:lnTo>
                  <a:pt x="1876524" y="1485899"/>
                </a:lnTo>
                <a:lnTo>
                  <a:pt x="0" y="1485899"/>
                </a:lnTo>
                <a:lnTo>
                  <a:pt x="13866" y="1395044"/>
                </a:lnTo>
                <a:cubicBezTo>
                  <a:pt x="176782" y="598894"/>
                  <a:pt x="881215" y="0"/>
                  <a:pt x="17255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pic>
        <p:nvPicPr>
          <p:cNvPr id="6" name="Picture 5" descr="Text, logo&#10;&#10;Description automatically generated with medium confidence">
            <a:extLst>
              <a:ext uri="{FF2B5EF4-FFF2-40B4-BE49-F238E27FC236}">
                <a16:creationId xmlns:a16="http://schemas.microsoft.com/office/drawing/2014/main" id="{7B39E305-B4BF-68CB-832E-60A2741521CD}"/>
              </a:ext>
            </a:extLst>
          </p:cNvPr>
          <p:cNvPicPr>
            <a:picLocks noChangeAspect="1"/>
          </p:cNvPicPr>
          <p:nvPr userDrawn="1"/>
        </p:nvPicPr>
        <p:blipFill>
          <a:blip r:embed="rId6"/>
          <a:stretch>
            <a:fillRect/>
          </a:stretch>
        </p:blipFill>
        <p:spPr>
          <a:xfrm>
            <a:off x="10586906" y="6204856"/>
            <a:ext cx="1454097" cy="641326"/>
          </a:xfrm>
          <a:prstGeom prst="rect">
            <a:avLst/>
          </a:prstGeom>
        </p:spPr>
      </p:pic>
    </p:spTree>
    <p:extLst>
      <p:ext uri="{BB962C8B-B14F-4D97-AF65-F5344CB8AC3E}">
        <p14:creationId xmlns:p14="http://schemas.microsoft.com/office/powerpoint/2010/main" val="33186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D8982-390D-43E9-9298-E219EA6E3B0D}"/>
              </a:ext>
            </a:extLst>
          </p:cNvPr>
          <p:cNvGraphicFramePr>
            <a:graphicFrameLocks noChangeAspect="1"/>
          </p:cNvGraphicFramePr>
          <p:nvPr userDrawn="1">
            <p:custDataLst>
              <p:tags r:id="rId1"/>
            </p:custDataLst>
            <p:extLst>
              <p:ext uri="{D42A27DB-BD31-4B8C-83A1-F6EECF244321}">
                <p14:modId xmlns:p14="http://schemas.microsoft.com/office/powerpoint/2010/main" val="2247908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F4D8982-390D-43E9-9298-E219EA6E3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421D8699-B53E-472B-8493-5B04C35F8CB1}"/>
              </a:ext>
            </a:extLst>
          </p:cNvPr>
          <p:cNvPicPr>
            <a:picLocks/>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4" name="Rectangle 23">
            <a:extLst>
              <a:ext uri="{FF2B5EF4-FFF2-40B4-BE49-F238E27FC236}">
                <a16:creationId xmlns:a16="http://schemas.microsoft.com/office/drawing/2014/main" id="{4C7B65A5-3E8D-4308-84EF-3A51661465C2}"/>
              </a:ext>
            </a:extLst>
          </p:cNvPr>
          <p:cNvSpPr>
            <a:spLocks/>
          </p:cNvSpPr>
          <p:nvPr userDrawn="1"/>
        </p:nvSpPr>
        <p:spPr>
          <a:xfrm>
            <a:off x="1" y="0"/>
            <a:ext cx="12191999" cy="6858000"/>
          </a:xfrm>
          <a:prstGeom prst="rect">
            <a:avLst/>
          </a:prstGeom>
          <a:gradFill flip="none" rotWithShape="1">
            <a:gsLst>
              <a:gs pos="0">
                <a:schemeClr val="bg2"/>
              </a:gs>
              <a:gs pos="46900">
                <a:schemeClr val="accent2">
                  <a:alpha val="59000"/>
                </a:schemeClr>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p>
        </p:txBody>
      </p:sp>
      <p:sp>
        <p:nvSpPr>
          <p:cNvPr id="3" name="Subtitle 2"/>
          <p:cNvSpPr>
            <a:spLocks noGrp="1"/>
          </p:cNvSpPr>
          <p:nvPr>
            <p:ph type="subTitle" idx="1"/>
          </p:nvPr>
        </p:nvSpPr>
        <p:spPr>
          <a:xfrm>
            <a:off x="533400" y="2809337"/>
            <a:ext cx="7772400" cy="276999"/>
          </a:xfrm>
          <a:prstGeom prst="rect">
            <a:avLst/>
          </a:prstGeom>
        </p:spPr>
        <p:txBody>
          <a:bodyPr lIns="0" tIns="0" rIns="0" b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ext Placeholder 15">
            <a:extLst>
              <a:ext uri="{FF2B5EF4-FFF2-40B4-BE49-F238E27FC236}">
                <a16:creationId xmlns:a16="http://schemas.microsoft.com/office/drawing/2014/main" id="{EBDE7F5F-2363-4174-B7C0-826E98D427BB}"/>
              </a:ext>
            </a:extLst>
          </p:cNvPr>
          <p:cNvSpPr>
            <a:spLocks noGrp="1"/>
          </p:cNvSpPr>
          <p:nvPr>
            <p:ph type="body" sz="quarter" idx="10" hasCustomPrompt="1"/>
          </p:nvPr>
        </p:nvSpPr>
        <p:spPr>
          <a:xfrm>
            <a:off x="533400" y="3398630"/>
            <a:ext cx="1828800" cy="276225"/>
          </a:xfrm>
          <a:prstGeom prst="rect">
            <a:avLst/>
          </a:prstGeom>
        </p:spPr>
        <p:txBody>
          <a:bodyPr lIns="0" tIns="0" rIns="0" bIns="0">
            <a:noAutofit/>
          </a:bodyPr>
          <a:lstStyle>
            <a:lvl1pPr marL="0" indent="0">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a:t>Date</a:t>
            </a:r>
          </a:p>
        </p:txBody>
      </p:sp>
      <p:sp>
        <p:nvSpPr>
          <p:cNvPr id="42" name="Freeform: Shape 41">
            <a:extLst>
              <a:ext uri="{FF2B5EF4-FFF2-40B4-BE49-F238E27FC236}">
                <a16:creationId xmlns:a16="http://schemas.microsoft.com/office/drawing/2014/main" id="{7E80EF96-5125-4C29-AF98-C0A7D146E059}"/>
              </a:ext>
            </a:extLst>
          </p:cNvPr>
          <p:cNvSpPr/>
          <p:nvPr userDrawn="1"/>
        </p:nvSpPr>
        <p:spPr>
          <a:xfrm>
            <a:off x="-1" y="1498837"/>
            <a:ext cx="8819247" cy="1061592"/>
          </a:xfrm>
          <a:custGeom>
            <a:avLst/>
            <a:gdLst>
              <a:gd name="connsiteX0" fmla="*/ 282242 w 8819247"/>
              <a:gd name="connsiteY0" fmla="*/ 0 h 1061592"/>
              <a:gd name="connsiteX1" fmla="*/ 8288451 w 8819247"/>
              <a:gd name="connsiteY1" fmla="*/ 0 h 1061592"/>
              <a:gd name="connsiteX2" fmla="*/ 8819247 w 8819247"/>
              <a:gd name="connsiteY2" fmla="*/ 530796 h 1061592"/>
              <a:gd name="connsiteX3" fmla="*/ 8819246 w 8819247"/>
              <a:gd name="connsiteY3" fmla="*/ 530796 h 1061592"/>
              <a:gd name="connsiteX4" fmla="*/ 8288450 w 8819247"/>
              <a:gd name="connsiteY4" fmla="*/ 1061592 h 1061592"/>
              <a:gd name="connsiteX5" fmla="*/ 282242 w 8819247"/>
              <a:gd name="connsiteY5" fmla="*/ 1061591 h 1061592"/>
              <a:gd name="connsiteX6" fmla="*/ 75632 w 8819247"/>
              <a:gd name="connsiteY6" fmla="*/ 1019878 h 1061592"/>
              <a:gd name="connsiteX7" fmla="*/ 0 w 8819247"/>
              <a:gd name="connsiteY7" fmla="*/ 978827 h 1061592"/>
              <a:gd name="connsiteX8" fmla="*/ 0 w 8819247"/>
              <a:gd name="connsiteY8" fmla="*/ 82764 h 1061592"/>
              <a:gd name="connsiteX9" fmla="*/ 75632 w 8819247"/>
              <a:gd name="connsiteY9" fmla="*/ 41713 h 1061592"/>
              <a:gd name="connsiteX10" fmla="*/ 282242 w 8819247"/>
              <a:gd name="connsiteY10" fmla="*/ 0 h 106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9247" h="1061592">
                <a:moveTo>
                  <a:pt x="282242" y="0"/>
                </a:moveTo>
                <a:lnTo>
                  <a:pt x="8288451" y="0"/>
                </a:lnTo>
                <a:cubicBezTo>
                  <a:pt x="8581602" y="0"/>
                  <a:pt x="8819247" y="237645"/>
                  <a:pt x="8819247" y="530796"/>
                </a:cubicBezTo>
                <a:lnTo>
                  <a:pt x="8819246" y="530796"/>
                </a:lnTo>
                <a:cubicBezTo>
                  <a:pt x="8819246" y="823947"/>
                  <a:pt x="8581601" y="1061592"/>
                  <a:pt x="8288450" y="1061592"/>
                </a:cubicBezTo>
                <a:lnTo>
                  <a:pt x="282242" y="1061591"/>
                </a:lnTo>
                <a:cubicBezTo>
                  <a:pt x="208954" y="1061591"/>
                  <a:pt x="139136" y="1046738"/>
                  <a:pt x="75632" y="1019878"/>
                </a:cubicBezTo>
                <a:lnTo>
                  <a:pt x="0" y="978827"/>
                </a:lnTo>
                <a:lnTo>
                  <a:pt x="0" y="82764"/>
                </a:lnTo>
                <a:lnTo>
                  <a:pt x="75632" y="41713"/>
                </a:lnTo>
                <a:cubicBezTo>
                  <a:pt x="139136" y="14853"/>
                  <a:pt x="208954" y="0"/>
                  <a:pt x="2822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0D06303C-9C7A-4896-9B6E-1E2E737F3C48}"/>
              </a:ext>
            </a:extLst>
          </p:cNvPr>
          <p:cNvSpPr/>
          <p:nvPr userDrawn="1"/>
        </p:nvSpPr>
        <p:spPr>
          <a:xfrm>
            <a:off x="-1" y="1498837"/>
            <a:ext cx="8610603" cy="1061592"/>
          </a:xfrm>
          <a:custGeom>
            <a:avLst/>
            <a:gdLst>
              <a:gd name="connsiteX0" fmla="*/ 0 w 8610603"/>
              <a:gd name="connsiteY0" fmla="*/ 0 h 1061592"/>
              <a:gd name="connsiteX1" fmla="*/ 8079807 w 8610603"/>
              <a:gd name="connsiteY1" fmla="*/ 0 h 1061592"/>
              <a:gd name="connsiteX2" fmla="*/ 8610603 w 8610603"/>
              <a:gd name="connsiteY2" fmla="*/ 530796 h 1061592"/>
              <a:gd name="connsiteX3" fmla="*/ 8610602 w 8610603"/>
              <a:gd name="connsiteY3" fmla="*/ 530796 h 1061592"/>
              <a:gd name="connsiteX4" fmla="*/ 8079806 w 8610603"/>
              <a:gd name="connsiteY4" fmla="*/ 1061592 h 1061592"/>
              <a:gd name="connsiteX5" fmla="*/ 0 w 8610603"/>
              <a:gd name="connsiteY5" fmla="*/ 1061591 h 1061592"/>
              <a:gd name="connsiteX6" fmla="*/ 0 w 8610603"/>
              <a:gd name="connsiteY6" fmla="*/ 0 h 106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03" h="1061592">
                <a:moveTo>
                  <a:pt x="0" y="0"/>
                </a:moveTo>
                <a:lnTo>
                  <a:pt x="8079807" y="0"/>
                </a:lnTo>
                <a:cubicBezTo>
                  <a:pt x="8372958" y="0"/>
                  <a:pt x="8610603" y="237645"/>
                  <a:pt x="8610603" y="530796"/>
                </a:cubicBezTo>
                <a:lnTo>
                  <a:pt x="8610602" y="530796"/>
                </a:lnTo>
                <a:cubicBezTo>
                  <a:pt x="8610602" y="823947"/>
                  <a:pt x="8372957" y="1061592"/>
                  <a:pt x="8079806" y="1061592"/>
                </a:cubicBezTo>
                <a:lnTo>
                  <a:pt x="0" y="106159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33400" y="1783412"/>
            <a:ext cx="7772400" cy="492443"/>
          </a:xfrm>
        </p:spPr>
        <p:txBody>
          <a:bodyPr vert="horz" lIns="0" tIns="0" rIns="0" bIns="0" anchor="ctr">
            <a:spAutoFit/>
          </a:bodyPr>
          <a:lstStyle>
            <a:lvl1pPr algn="l">
              <a:defRPr sz="3200" b="1">
                <a:solidFill>
                  <a:schemeClr val="bg1"/>
                </a:solidFill>
              </a:defRPr>
            </a:lvl1pPr>
          </a:lstStyle>
          <a:p>
            <a:r>
              <a:rPr lang="en-US"/>
              <a:t>Click to edit Master title style</a:t>
            </a:r>
          </a:p>
        </p:txBody>
      </p:sp>
      <p:sp>
        <p:nvSpPr>
          <p:cNvPr id="4" name="Freeform: Shape 3">
            <a:extLst>
              <a:ext uri="{FF2B5EF4-FFF2-40B4-BE49-F238E27FC236}">
                <a16:creationId xmlns:a16="http://schemas.microsoft.com/office/drawing/2014/main" id="{CA22D8F1-239F-795A-BAE8-1FC0F9FACEE2}"/>
              </a:ext>
            </a:extLst>
          </p:cNvPr>
          <p:cNvSpPr/>
          <p:nvPr userDrawn="1"/>
        </p:nvSpPr>
        <p:spPr>
          <a:xfrm>
            <a:off x="10315475" y="5372102"/>
            <a:ext cx="1876524" cy="1485899"/>
          </a:xfrm>
          <a:custGeom>
            <a:avLst/>
            <a:gdLst>
              <a:gd name="connsiteX0" fmla="*/ 1725528 w 1876524"/>
              <a:gd name="connsiteY0" fmla="*/ 0 h 1485899"/>
              <a:gd name="connsiteX1" fmla="*/ 1876524 w 1876524"/>
              <a:gd name="connsiteY1" fmla="*/ 6674 h 1485899"/>
              <a:gd name="connsiteX2" fmla="*/ 1876524 w 1876524"/>
              <a:gd name="connsiteY2" fmla="*/ 1485899 h 1485899"/>
              <a:gd name="connsiteX3" fmla="*/ 0 w 1876524"/>
              <a:gd name="connsiteY3" fmla="*/ 1485899 h 1485899"/>
              <a:gd name="connsiteX4" fmla="*/ 13866 w 1876524"/>
              <a:gd name="connsiteY4" fmla="*/ 1395044 h 1485899"/>
              <a:gd name="connsiteX5" fmla="*/ 1725528 w 1876524"/>
              <a:gd name="connsiteY5" fmla="*/ 0 h 14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24" h="1485899">
                <a:moveTo>
                  <a:pt x="1725528" y="0"/>
                </a:moveTo>
                <a:lnTo>
                  <a:pt x="1876524" y="6674"/>
                </a:lnTo>
                <a:lnTo>
                  <a:pt x="1876524" y="1485899"/>
                </a:lnTo>
                <a:lnTo>
                  <a:pt x="0" y="1485899"/>
                </a:lnTo>
                <a:lnTo>
                  <a:pt x="13866" y="1395044"/>
                </a:lnTo>
                <a:cubicBezTo>
                  <a:pt x="176782" y="598894"/>
                  <a:pt x="881215" y="0"/>
                  <a:pt x="17255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pic>
        <p:nvPicPr>
          <p:cNvPr id="5" name="Picture 4" descr="Text, logo&#10;&#10;Description automatically generated with medium confidence">
            <a:extLst>
              <a:ext uri="{FF2B5EF4-FFF2-40B4-BE49-F238E27FC236}">
                <a16:creationId xmlns:a16="http://schemas.microsoft.com/office/drawing/2014/main" id="{610C1F00-ACCF-F0B8-602D-88F1A26E5EBC}"/>
              </a:ext>
            </a:extLst>
          </p:cNvPr>
          <p:cNvPicPr>
            <a:picLocks noChangeAspect="1"/>
          </p:cNvPicPr>
          <p:nvPr userDrawn="1"/>
        </p:nvPicPr>
        <p:blipFill>
          <a:blip r:embed="rId6"/>
          <a:stretch>
            <a:fillRect/>
          </a:stretch>
        </p:blipFill>
        <p:spPr>
          <a:xfrm>
            <a:off x="10586906" y="6204856"/>
            <a:ext cx="1454097" cy="641326"/>
          </a:xfrm>
          <a:prstGeom prst="rect">
            <a:avLst/>
          </a:prstGeom>
        </p:spPr>
      </p:pic>
    </p:spTree>
    <p:extLst>
      <p:ext uri="{BB962C8B-B14F-4D97-AF65-F5344CB8AC3E}">
        <p14:creationId xmlns:p14="http://schemas.microsoft.com/office/powerpoint/2010/main" val="231633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1">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B54FE1F-F4E8-C8DA-5648-9DEBCB21D0FD}"/>
              </a:ext>
            </a:extLst>
          </p:cNvPr>
          <p:cNvGraphicFramePr>
            <a:graphicFrameLocks noChangeAspect="1"/>
          </p:cNvGraphicFramePr>
          <p:nvPr userDrawn="1">
            <p:custDataLst>
              <p:tags r:id="rId1"/>
            </p:custDataLst>
            <p:extLst>
              <p:ext uri="{D42A27DB-BD31-4B8C-83A1-F6EECF244321}">
                <p14:modId xmlns:p14="http://schemas.microsoft.com/office/powerpoint/2010/main" val="1001155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5" name="think-cell data - do not delete" hidden="1">
                        <a:extLst>
                          <a:ext uri="{FF2B5EF4-FFF2-40B4-BE49-F238E27FC236}">
                            <a16:creationId xmlns:a16="http://schemas.microsoft.com/office/drawing/2014/main" id="{8B54FE1F-F4E8-C8DA-5648-9DEBCB21D0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176459"/>
            <a:ext cx="10972800" cy="353943"/>
          </a:xfrm>
        </p:spPr>
        <p:txBody>
          <a:bodyPr vert="horz" lIns="0" tIns="0" rIns="0" bIns="0" rtlCol="0" anchor="t">
            <a:spAutoFit/>
          </a:bodyPr>
          <a:lstStyle>
            <a:lvl1pPr>
              <a:defRPr lang="en-US" dirty="0"/>
            </a:lvl1pPr>
          </a:lstStyle>
          <a:p>
            <a:pPr lvl="0"/>
            <a:r>
              <a:rPr lang="en-US"/>
              <a:t>Click to edit Master title style</a:t>
            </a:r>
          </a:p>
        </p:txBody>
      </p:sp>
      <p:sp>
        <p:nvSpPr>
          <p:cNvPr id="8" name="3. Subtitle">
            <a:extLst>
              <a:ext uri="{FF2B5EF4-FFF2-40B4-BE49-F238E27FC236}">
                <a16:creationId xmlns:a16="http://schemas.microsoft.com/office/drawing/2014/main" id="{31C173C7-0797-D968-E511-9C86E4EA41DA}"/>
              </a:ext>
            </a:extLst>
          </p:cNvPr>
          <p:cNvSpPr>
            <a:spLocks noGrp="1"/>
          </p:cNvSpPr>
          <p:nvPr>
            <p:ph type="subTitle" idx="1"/>
            <p:custDataLst>
              <p:tags r:id="rId2"/>
            </p:custDataLst>
          </p:nvPr>
        </p:nvSpPr>
        <p:spPr>
          <a:xfrm>
            <a:off x="609600" y="884725"/>
            <a:ext cx="11027664" cy="276999"/>
          </a:xfrm>
        </p:spPr>
        <p:txBody>
          <a:bodyPr wrap="square">
            <a:noAutofit/>
          </a:bodyPr>
          <a:lstStyle>
            <a:lvl1pPr marL="0" indent="0" algn="l" rtl="0">
              <a:buNone/>
              <a:defRPr sz="1800" b="0">
                <a:solidFill>
                  <a:schemeClr val="tx1"/>
                </a:solidFill>
                <a:latin typeface="+mn-lt"/>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357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C58D597-4B25-ADC6-CB57-C23B0D27A41E}"/>
              </a:ext>
            </a:extLst>
          </p:cNvPr>
          <p:cNvGraphicFramePr>
            <a:graphicFrameLocks noChangeAspect="1"/>
          </p:cNvGraphicFramePr>
          <p:nvPr userDrawn="1">
            <p:custDataLst>
              <p:tags r:id="rId1"/>
            </p:custDataLst>
            <p:extLst>
              <p:ext uri="{D42A27DB-BD31-4B8C-83A1-F6EECF244321}">
                <p14:modId xmlns:p14="http://schemas.microsoft.com/office/powerpoint/2010/main" val="418963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think-cell data - do not delete" hidden="1">
                        <a:extLst>
                          <a:ext uri="{FF2B5EF4-FFF2-40B4-BE49-F238E27FC236}">
                            <a16:creationId xmlns:a16="http://schemas.microsoft.com/office/drawing/2014/main" id="{3C58D597-4B25-ADC6-CB57-C23B0D27A4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9AA9152-B723-7679-C635-D39AEBDFC90F}"/>
              </a:ext>
            </a:extLst>
          </p:cNvPr>
          <p:cNvSpPr/>
          <p:nvPr userDrawn="1"/>
        </p:nvSpPr>
        <p:spPr>
          <a:xfrm>
            <a:off x="0" y="2878494"/>
            <a:ext cx="12192000" cy="1101012"/>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3090446"/>
            <a:ext cx="10972800" cy="677108"/>
          </a:xfrm>
        </p:spPr>
        <p:txBody>
          <a:bodyPr vert="horz"/>
          <a:lstStyle>
            <a:lvl1pPr>
              <a:defRPr sz="4400">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B93549A9-B1E1-AC51-060A-2EAC8AA8B2BE}"/>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Tree>
    <p:extLst>
      <p:ext uri="{BB962C8B-B14F-4D97-AF65-F5344CB8AC3E}">
        <p14:creationId xmlns:p14="http://schemas.microsoft.com/office/powerpoint/2010/main" val="99807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C119A7-CED9-F30E-4068-A36483800480}"/>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aphicFrame>
        <p:nvGraphicFramePr>
          <p:cNvPr id="13" name="Object 12" hidden="1">
            <a:extLst>
              <a:ext uri="{FF2B5EF4-FFF2-40B4-BE49-F238E27FC236}">
                <a16:creationId xmlns:a16="http://schemas.microsoft.com/office/drawing/2014/main" id="{08231F6D-65E4-4FED-A213-7174F8FEF64E}"/>
              </a:ext>
            </a:extLst>
          </p:cNvPr>
          <p:cNvGraphicFramePr>
            <a:graphicFrameLocks noChangeAspect="1"/>
          </p:cNvGraphicFramePr>
          <p:nvPr userDrawn="1">
            <p:custDataLst>
              <p:tags r:id="rId1"/>
            </p:custDataLst>
            <p:extLst>
              <p:ext uri="{D42A27DB-BD31-4B8C-83A1-F6EECF244321}">
                <p14:modId xmlns:p14="http://schemas.microsoft.com/office/powerpoint/2010/main" val="3544841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08231F6D-65E4-4FED-A213-7174F8FEF6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C4DAE94-83EF-4BBE-A744-51B3DC09A6DD}"/>
              </a:ext>
            </a:extLst>
          </p:cNvPr>
          <p:cNvPicPr>
            <a:picLocks/>
          </p:cNvPicPr>
          <p:nvPr userDrawn="1"/>
        </p:nvPicPr>
        <p:blipFill rotWithShape="1">
          <a:blip r:embed="rId6" cstate="print">
            <a:extLst>
              <a:ext uri="{28A0092B-C50C-407E-A947-70E740481C1C}">
                <a14:useLocalDpi xmlns:a14="http://schemas.microsoft.com/office/drawing/2010/main"/>
              </a:ext>
            </a:extLst>
          </a:blip>
          <a:srcRect l="12462" r="12462"/>
          <a:stretch/>
        </p:blipFill>
        <p:spPr>
          <a:xfrm>
            <a:off x="0" y="0"/>
            <a:ext cx="3775751" cy="6858000"/>
          </a:xfrm>
          <a:prstGeom prst="rect">
            <a:avLst/>
          </a:prstGeom>
        </p:spPr>
      </p:pic>
      <p:sp>
        <p:nvSpPr>
          <p:cNvPr id="4" name="Rectangle 3">
            <a:extLst>
              <a:ext uri="{FF2B5EF4-FFF2-40B4-BE49-F238E27FC236}">
                <a16:creationId xmlns:a16="http://schemas.microsoft.com/office/drawing/2014/main" id="{7CBB23C3-FFCE-4B01-AA2A-41DE302D2BCA}"/>
              </a:ext>
            </a:extLst>
          </p:cNvPr>
          <p:cNvSpPr>
            <a:spLocks/>
          </p:cNvSpPr>
          <p:nvPr userDrawn="1"/>
        </p:nvSpPr>
        <p:spPr>
          <a:xfrm>
            <a:off x="0" y="0"/>
            <a:ext cx="3775751" cy="6858000"/>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F5316977-907E-4350-895A-5DFE2D327423}"/>
              </a:ext>
            </a:extLst>
          </p:cNvPr>
          <p:cNvSpPr>
            <a:spLocks/>
          </p:cNvSpPr>
          <p:nvPr userDrawn="1"/>
        </p:nvSpPr>
        <p:spPr>
          <a:xfrm>
            <a:off x="3775751" y="0"/>
            <a:ext cx="762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CDE82638-3608-40C1-B04E-FC06996FA7CD}"/>
              </a:ext>
            </a:extLst>
          </p:cNvPr>
          <p:cNvSpPr/>
          <p:nvPr userDrawn="1"/>
        </p:nvSpPr>
        <p:spPr>
          <a:xfrm>
            <a:off x="421350" y="2993693"/>
            <a:ext cx="3230752" cy="870615"/>
          </a:xfrm>
          <a:prstGeom prst="rect">
            <a:avLst/>
          </a:prstGeom>
          <a:solidFill>
            <a:schemeClr val="accent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E717F9BA-55FA-4F84-8FAD-0FB8046E7D58}"/>
              </a:ext>
            </a:extLst>
          </p:cNvPr>
          <p:cNvSpPr>
            <a:spLocks noGrp="1"/>
          </p:cNvSpPr>
          <p:nvPr>
            <p:ph type="title" hasCustomPrompt="1"/>
          </p:nvPr>
        </p:nvSpPr>
        <p:spPr>
          <a:xfrm>
            <a:off x="603302" y="3121224"/>
            <a:ext cx="2866849" cy="615553"/>
          </a:xfrm>
        </p:spPr>
        <p:txBody>
          <a:bodyPr vert="horz" lIns="0" tIns="0" rIns="0" bIns="0" rtlCol="0" anchor="ctr">
            <a:noAutofit/>
          </a:bodyPr>
          <a:lstStyle>
            <a:lvl1pPr>
              <a:defRPr lang="en-US" sz="3400" dirty="0">
                <a:solidFill>
                  <a:schemeClr val="bg1"/>
                </a:solidFill>
              </a:defRPr>
            </a:lvl1pPr>
          </a:lstStyle>
          <a:p>
            <a:pPr marL="0" lvl="0" algn="ctr"/>
            <a:r>
              <a:rPr lang="en-US"/>
              <a:t>Title here</a:t>
            </a:r>
          </a:p>
        </p:txBody>
      </p:sp>
      <p:sp>
        <p:nvSpPr>
          <p:cNvPr id="6" name="Oval 5">
            <a:extLst>
              <a:ext uri="{FF2B5EF4-FFF2-40B4-BE49-F238E27FC236}">
                <a16:creationId xmlns:a16="http://schemas.microsoft.com/office/drawing/2014/main" id="{785E4812-0364-E401-2831-1953CF0233F4}"/>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Slide Number">
            <a:extLst>
              <a:ext uri="{FF2B5EF4-FFF2-40B4-BE49-F238E27FC236}">
                <a16:creationId xmlns:a16="http://schemas.microsoft.com/office/drawing/2014/main" id="{8DF86729-28D0-0C8D-A082-509DB533A3F9}"/>
              </a:ext>
            </a:extLst>
          </p:cNvPr>
          <p:cNvSpPr>
            <a:spLocks noChangeArrowheads="1"/>
          </p:cNvSpPr>
          <p:nvPr userDrawn="1">
            <p:custDataLst>
              <p:tags r:id="rId2"/>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132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dle Lef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B2B9E7-B2BE-4514-9F0D-B8C76CE364B9}"/>
              </a:ext>
            </a:extLst>
          </p:cNvPr>
          <p:cNvGraphicFramePr>
            <a:graphicFrameLocks noChangeAspect="1"/>
          </p:cNvGraphicFramePr>
          <p:nvPr userDrawn="1">
            <p:custDataLst>
              <p:tags r:id="rId1"/>
            </p:custDataLst>
            <p:extLst>
              <p:ext uri="{D42A27DB-BD31-4B8C-83A1-F6EECF244321}">
                <p14:modId xmlns:p14="http://schemas.microsoft.com/office/powerpoint/2010/main" val="3452633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B1B2B9E7-B2BE-4514-9F0D-B8C76CE364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460158-8DD4-4734-8739-2D27405CB3DE}"/>
              </a:ext>
            </a:extLst>
          </p:cNvPr>
          <p:cNvSpPr>
            <a:spLocks noGrp="1"/>
          </p:cNvSpPr>
          <p:nvPr>
            <p:ph type="title"/>
          </p:nvPr>
        </p:nvSpPr>
        <p:spPr>
          <a:xfrm>
            <a:off x="609600" y="3075057"/>
            <a:ext cx="3581400" cy="707886"/>
          </a:xfrm>
        </p:spPr>
        <p:txBody>
          <a:bodyPr vert="horz" anchor="ct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7524E427-2E31-DC2B-D109-CC8F4996DD29}"/>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Tree>
    <p:extLst>
      <p:ext uri="{BB962C8B-B14F-4D97-AF65-F5344CB8AC3E}">
        <p14:creationId xmlns:p14="http://schemas.microsoft.com/office/powerpoint/2010/main" val="175292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L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03C653-67A5-3602-055E-012DA64D52A4}"/>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aphicFrame>
        <p:nvGraphicFramePr>
          <p:cNvPr id="9" name="Object 8" hidden="1">
            <a:extLst>
              <a:ext uri="{FF2B5EF4-FFF2-40B4-BE49-F238E27FC236}">
                <a16:creationId xmlns:a16="http://schemas.microsoft.com/office/drawing/2014/main" id="{B1B2B9E7-B2BE-4514-9F0D-B8C76CE364B9}"/>
              </a:ext>
            </a:extLst>
          </p:cNvPr>
          <p:cNvGraphicFramePr>
            <a:graphicFrameLocks noChangeAspect="1"/>
          </p:cNvGraphicFramePr>
          <p:nvPr userDrawn="1">
            <p:custDataLst>
              <p:tags r:id="rId1"/>
            </p:custDataLst>
            <p:extLst>
              <p:ext uri="{D42A27DB-BD31-4B8C-83A1-F6EECF244321}">
                <p14:modId xmlns:p14="http://schemas.microsoft.com/office/powerpoint/2010/main" val="2765048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1B2B9E7-B2BE-4514-9F0D-B8C76CE364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856C38D-1811-4C4B-BB4D-BB4B436820D3}"/>
              </a:ext>
            </a:extLst>
          </p:cNvPr>
          <p:cNvSpPr>
            <a:spLocks/>
          </p:cNvSpPr>
          <p:nvPr userDrawn="1"/>
        </p:nvSpPr>
        <p:spPr>
          <a:xfrm>
            <a:off x="-1" y="0"/>
            <a:ext cx="37164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Rectangle 15">
            <a:extLst>
              <a:ext uri="{FF2B5EF4-FFF2-40B4-BE49-F238E27FC236}">
                <a16:creationId xmlns:a16="http://schemas.microsoft.com/office/drawing/2014/main" id="{18881BFC-0A10-45A1-A833-26089C211A28}"/>
              </a:ext>
            </a:extLst>
          </p:cNvPr>
          <p:cNvSpPr>
            <a:spLocks/>
          </p:cNvSpPr>
          <p:nvPr userDrawn="1"/>
        </p:nvSpPr>
        <p:spPr>
          <a:xfrm>
            <a:off x="3716401" y="0"/>
            <a:ext cx="762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26460158-8DD4-4734-8739-2D27405CB3DE}"/>
              </a:ext>
            </a:extLst>
          </p:cNvPr>
          <p:cNvSpPr>
            <a:spLocks noGrp="1"/>
          </p:cNvSpPr>
          <p:nvPr>
            <p:ph type="title"/>
          </p:nvPr>
        </p:nvSpPr>
        <p:spPr>
          <a:xfrm>
            <a:off x="609600" y="2598004"/>
            <a:ext cx="2438400" cy="2215991"/>
          </a:xfrm>
        </p:spPr>
        <p:txBody>
          <a:bodyPr vert="horz" wrap="square" lIns="0" tIns="0" rIns="0" bIns="0" rtlCol="0" anchor="t">
            <a:spAutoFit/>
          </a:bodyPr>
          <a:lstStyle>
            <a:lvl1pPr>
              <a:defRPr lang="en-US" sz="3600" dirty="0">
                <a:solidFill>
                  <a:schemeClr val="tx1"/>
                </a:solidFill>
              </a:defRPr>
            </a:lvl1pPr>
          </a:lstStyle>
          <a:p>
            <a:pPr lvl="0"/>
            <a:r>
              <a:rPr lang="en-US"/>
              <a:t>Click to edit Master title style</a:t>
            </a:r>
          </a:p>
        </p:txBody>
      </p:sp>
      <p:sp>
        <p:nvSpPr>
          <p:cNvPr id="5" name="Oval 4">
            <a:extLst>
              <a:ext uri="{FF2B5EF4-FFF2-40B4-BE49-F238E27FC236}">
                <a16:creationId xmlns:a16="http://schemas.microsoft.com/office/drawing/2014/main" id="{CCE7204F-5117-6F8F-EAD8-0FAB4136CE72}"/>
              </a:ext>
            </a:extLst>
          </p:cNvPr>
          <p:cNvSpPr/>
          <p:nvPr userDrawn="1"/>
        </p:nvSpPr>
        <p:spPr>
          <a:xfrm>
            <a:off x="567881" y="6351346"/>
            <a:ext cx="223935" cy="223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a:extLst>
              <a:ext uri="{FF2B5EF4-FFF2-40B4-BE49-F238E27FC236}">
                <a16:creationId xmlns:a16="http://schemas.microsoft.com/office/drawing/2014/main" id="{0238FDA6-C966-3A11-13BD-8E2118BCA53C}"/>
              </a:ext>
            </a:extLst>
          </p:cNvPr>
          <p:cNvSpPr>
            <a:spLocks noChangeArrowheads="1"/>
          </p:cNvSpPr>
          <p:nvPr userDrawn="1">
            <p:custDataLst>
              <p:tags r:id="rId2"/>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9113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fil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39D8A-C552-3F06-21F5-B98E74BCABA0}"/>
              </a:ext>
            </a:extLst>
          </p:cNvPr>
          <p:cNvSpPr/>
          <p:nvPr userDrawn="1"/>
        </p:nvSpPr>
        <p:spPr>
          <a:xfrm>
            <a:off x="0" y="0"/>
            <a:ext cx="12192000" cy="153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aphicFrame>
        <p:nvGraphicFramePr>
          <p:cNvPr id="5" name="Object 4" hidden="1">
            <a:extLst>
              <a:ext uri="{FF2B5EF4-FFF2-40B4-BE49-F238E27FC236}">
                <a16:creationId xmlns:a16="http://schemas.microsoft.com/office/drawing/2014/main" id="{849B0E8D-5296-4224-8C28-A5865F2C2F61}"/>
              </a:ext>
            </a:extLst>
          </p:cNvPr>
          <p:cNvGraphicFramePr>
            <a:graphicFrameLocks noChangeAspect="1"/>
          </p:cNvGraphicFramePr>
          <p:nvPr userDrawn="1">
            <p:custDataLst>
              <p:tags r:id="rId1"/>
            </p:custDataLst>
            <p:extLst>
              <p:ext uri="{D42A27DB-BD31-4B8C-83A1-F6EECF244321}">
                <p14:modId xmlns:p14="http://schemas.microsoft.com/office/powerpoint/2010/main" val="32600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849B0E8D-5296-4224-8C28-A5865F2C2F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F156ACA-3D1A-4A54-B353-1A51015871BE}"/>
              </a:ext>
            </a:extLst>
          </p:cNvPr>
          <p:cNvSpPr>
            <a:spLocks noGrp="1"/>
          </p:cNvSpPr>
          <p:nvPr>
            <p:ph type="title"/>
          </p:nvPr>
        </p:nvSpPr>
        <p:spPr>
          <a:xfrm>
            <a:off x="609600" y="819750"/>
            <a:ext cx="10972800" cy="523220"/>
          </a:xfrm>
        </p:spPr>
        <p:txBody>
          <a:bodyPr vert="horz" lIns="0" tIns="0" rIns="0" bIns="0" rtlCol="0" anchor="b">
            <a:spAutoFit/>
          </a:bodyPr>
          <a:lstStyle>
            <a:lvl1pPr algn="ctr">
              <a:defRPr lang="en-US" sz="3400">
                <a:solidFill>
                  <a:schemeClr val="tx1"/>
                </a:solidFill>
              </a:defRPr>
            </a:lvl1pPr>
          </a:lstStyle>
          <a:p>
            <a:pPr lvl="0" algn="ctr"/>
            <a:r>
              <a:rPr lang="en-US"/>
              <a:t>Click to edit Master title style</a:t>
            </a:r>
          </a:p>
        </p:txBody>
      </p:sp>
      <p:sp>
        <p:nvSpPr>
          <p:cNvPr id="13" name="Rectangle 12">
            <a:extLst>
              <a:ext uri="{FF2B5EF4-FFF2-40B4-BE49-F238E27FC236}">
                <a16:creationId xmlns:a16="http://schemas.microsoft.com/office/drawing/2014/main" id="{592D8134-59D8-4881-82B3-78E7E3E9F0B2}"/>
              </a:ext>
            </a:extLst>
          </p:cNvPr>
          <p:cNvSpPr/>
          <p:nvPr userDrawn="1"/>
        </p:nvSpPr>
        <p:spPr>
          <a:xfrm>
            <a:off x="4686300" y="1434473"/>
            <a:ext cx="2819400" cy="91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F22EB2-253B-41D6-8CF3-837F331D267C}"/>
              </a:ext>
            </a:extLst>
          </p:cNvPr>
          <p:cNvSpPr>
            <a:spLocks/>
          </p:cNvSpPr>
          <p:nvPr userDrawn="1"/>
        </p:nvSpPr>
        <p:spPr>
          <a:xfrm>
            <a:off x="493403"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5" name="Rectangle: Rounded Corners 14">
            <a:extLst>
              <a:ext uri="{FF2B5EF4-FFF2-40B4-BE49-F238E27FC236}">
                <a16:creationId xmlns:a16="http://schemas.microsoft.com/office/drawing/2014/main" id="{5251CF6F-044B-4522-9C4E-923495C4212D}"/>
              </a:ext>
            </a:extLst>
          </p:cNvPr>
          <p:cNvSpPr>
            <a:spLocks/>
          </p:cNvSpPr>
          <p:nvPr userDrawn="1"/>
        </p:nvSpPr>
        <p:spPr>
          <a:xfrm>
            <a:off x="3406782"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6" name="Rectangle: Rounded Corners 15">
            <a:extLst>
              <a:ext uri="{FF2B5EF4-FFF2-40B4-BE49-F238E27FC236}">
                <a16:creationId xmlns:a16="http://schemas.microsoft.com/office/drawing/2014/main" id="{1B20A428-007F-4D82-8CAD-0890792CE301}"/>
              </a:ext>
            </a:extLst>
          </p:cNvPr>
          <p:cNvSpPr>
            <a:spLocks/>
          </p:cNvSpPr>
          <p:nvPr userDrawn="1"/>
        </p:nvSpPr>
        <p:spPr>
          <a:xfrm>
            <a:off x="6320162"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7" name="Rectangle: Rounded Corners 16">
            <a:extLst>
              <a:ext uri="{FF2B5EF4-FFF2-40B4-BE49-F238E27FC236}">
                <a16:creationId xmlns:a16="http://schemas.microsoft.com/office/drawing/2014/main" id="{59AF4020-3066-48A6-AE0D-7ADAF11D49FF}"/>
              </a:ext>
            </a:extLst>
          </p:cNvPr>
          <p:cNvSpPr>
            <a:spLocks/>
          </p:cNvSpPr>
          <p:nvPr userDrawn="1"/>
        </p:nvSpPr>
        <p:spPr>
          <a:xfrm>
            <a:off x="9233542" y="3433191"/>
            <a:ext cx="2465056" cy="42451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1">
              <a:solidFill>
                <a:schemeClr val="bg1"/>
              </a:solidFill>
              <a:latin typeface="+mj-lt"/>
            </a:endParaRPr>
          </a:p>
        </p:txBody>
      </p:sp>
      <p:sp>
        <p:nvSpPr>
          <p:cNvPr id="10" name="Picture Placeholder 9">
            <a:extLst>
              <a:ext uri="{FF2B5EF4-FFF2-40B4-BE49-F238E27FC236}">
                <a16:creationId xmlns:a16="http://schemas.microsoft.com/office/drawing/2014/main" id="{18B0A96E-38AC-4A5A-AECF-5E940DDE22B4}"/>
              </a:ext>
            </a:extLst>
          </p:cNvPr>
          <p:cNvSpPr>
            <a:spLocks noGrp="1"/>
          </p:cNvSpPr>
          <p:nvPr>
            <p:ph type="pic" sz="quarter" idx="10"/>
          </p:nvPr>
        </p:nvSpPr>
        <p:spPr>
          <a:xfrm>
            <a:off x="1086272" y="1993429"/>
            <a:ext cx="1279318" cy="1279318"/>
          </a:xfrm>
          <a:prstGeom prst="ellipse">
            <a:avLst/>
          </a:prstGeom>
        </p:spPr>
        <p:txBody>
          <a:bodyPr anchor="ctr"/>
          <a:lstStyle>
            <a:lvl1pPr algn="ctr">
              <a:defRPr/>
            </a:lvl1pPr>
          </a:lstStyle>
          <a:p>
            <a:endParaRPr lang="en-US"/>
          </a:p>
        </p:txBody>
      </p:sp>
      <p:sp>
        <p:nvSpPr>
          <p:cNvPr id="22" name="Picture Placeholder 9">
            <a:extLst>
              <a:ext uri="{FF2B5EF4-FFF2-40B4-BE49-F238E27FC236}">
                <a16:creationId xmlns:a16="http://schemas.microsoft.com/office/drawing/2014/main" id="{D280AF59-8475-4DA7-9360-1A2F184921CC}"/>
              </a:ext>
            </a:extLst>
          </p:cNvPr>
          <p:cNvSpPr>
            <a:spLocks noGrp="1"/>
          </p:cNvSpPr>
          <p:nvPr>
            <p:ph type="pic" sz="quarter" idx="11"/>
          </p:nvPr>
        </p:nvSpPr>
        <p:spPr>
          <a:xfrm>
            <a:off x="3999651" y="1993429"/>
            <a:ext cx="1279318" cy="1279318"/>
          </a:xfrm>
          <a:prstGeom prst="ellipse">
            <a:avLst/>
          </a:prstGeom>
        </p:spPr>
        <p:txBody>
          <a:bodyPr anchor="ctr"/>
          <a:lstStyle>
            <a:lvl1pPr algn="ctr">
              <a:defRPr/>
            </a:lvl1pPr>
          </a:lstStyle>
          <a:p>
            <a:endParaRPr lang="en-US"/>
          </a:p>
        </p:txBody>
      </p:sp>
      <p:sp>
        <p:nvSpPr>
          <p:cNvPr id="23" name="Picture Placeholder 9">
            <a:extLst>
              <a:ext uri="{FF2B5EF4-FFF2-40B4-BE49-F238E27FC236}">
                <a16:creationId xmlns:a16="http://schemas.microsoft.com/office/drawing/2014/main" id="{47AB118B-DB49-4A83-B9D3-C17ED53B93D3}"/>
              </a:ext>
            </a:extLst>
          </p:cNvPr>
          <p:cNvSpPr>
            <a:spLocks noGrp="1"/>
          </p:cNvSpPr>
          <p:nvPr>
            <p:ph type="pic" sz="quarter" idx="12"/>
          </p:nvPr>
        </p:nvSpPr>
        <p:spPr>
          <a:xfrm>
            <a:off x="6913031" y="1993429"/>
            <a:ext cx="1279318" cy="1279318"/>
          </a:xfrm>
          <a:prstGeom prst="ellipse">
            <a:avLst/>
          </a:prstGeom>
        </p:spPr>
        <p:txBody>
          <a:bodyPr anchor="ctr"/>
          <a:lstStyle>
            <a:lvl1pPr algn="ctr">
              <a:defRPr/>
            </a:lvl1pPr>
          </a:lstStyle>
          <a:p>
            <a:endParaRPr lang="en-US"/>
          </a:p>
        </p:txBody>
      </p:sp>
      <p:sp>
        <p:nvSpPr>
          <p:cNvPr id="24" name="Picture Placeholder 9">
            <a:extLst>
              <a:ext uri="{FF2B5EF4-FFF2-40B4-BE49-F238E27FC236}">
                <a16:creationId xmlns:a16="http://schemas.microsoft.com/office/drawing/2014/main" id="{030A491B-8155-4F64-B44C-D5910ABBFF10}"/>
              </a:ext>
            </a:extLst>
          </p:cNvPr>
          <p:cNvSpPr>
            <a:spLocks noGrp="1"/>
          </p:cNvSpPr>
          <p:nvPr>
            <p:ph type="pic" sz="quarter" idx="13"/>
          </p:nvPr>
        </p:nvSpPr>
        <p:spPr>
          <a:xfrm>
            <a:off x="9826411" y="1993429"/>
            <a:ext cx="1279318" cy="1279318"/>
          </a:xfrm>
          <a:prstGeom prst="ellipse">
            <a:avLst/>
          </a:prstGeom>
        </p:spPr>
        <p:txBody>
          <a:bodyPr anchor="ctr"/>
          <a:lstStyle>
            <a:lvl1pPr algn="ctr">
              <a:defRPr/>
            </a:lvl1pPr>
          </a:lstStyle>
          <a:p>
            <a:endParaRPr lang="en-US"/>
          </a:p>
        </p:txBody>
      </p:sp>
      <p:sp>
        <p:nvSpPr>
          <p:cNvPr id="26" name="Text Placeholder 25">
            <a:extLst>
              <a:ext uri="{FF2B5EF4-FFF2-40B4-BE49-F238E27FC236}">
                <a16:creationId xmlns:a16="http://schemas.microsoft.com/office/drawing/2014/main" id="{E73E1757-7ECB-4DBD-B1E5-34D1994AAEA6}"/>
              </a:ext>
            </a:extLst>
          </p:cNvPr>
          <p:cNvSpPr>
            <a:spLocks noGrp="1"/>
          </p:cNvSpPr>
          <p:nvPr>
            <p:ph type="body" sz="quarter" idx="14" hasCustomPrompt="1"/>
          </p:nvPr>
        </p:nvSpPr>
        <p:spPr>
          <a:xfrm>
            <a:off x="599597" y="3522338"/>
            <a:ext cx="2252667" cy="246221"/>
          </a:xfrm>
        </p:spPr>
        <p:txBody>
          <a:bodyPr anchor="ctr"/>
          <a:lstStyle>
            <a:lvl1pPr algn="ctr">
              <a:defRPr b="1">
                <a:solidFill>
                  <a:schemeClr val="tx1"/>
                </a:solidFill>
                <a:latin typeface="+mj-lt"/>
              </a:defRPr>
            </a:lvl1pPr>
          </a:lstStyle>
          <a:p>
            <a:pPr lvl="0"/>
            <a:r>
              <a:rPr lang="en-US"/>
              <a:t>Name</a:t>
            </a:r>
          </a:p>
        </p:txBody>
      </p:sp>
      <p:sp>
        <p:nvSpPr>
          <p:cNvPr id="27" name="Text Placeholder 25">
            <a:extLst>
              <a:ext uri="{FF2B5EF4-FFF2-40B4-BE49-F238E27FC236}">
                <a16:creationId xmlns:a16="http://schemas.microsoft.com/office/drawing/2014/main" id="{AC167A55-9D0C-4C73-BE5A-C4DDF07623B3}"/>
              </a:ext>
            </a:extLst>
          </p:cNvPr>
          <p:cNvSpPr>
            <a:spLocks noGrp="1"/>
          </p:cNvSpPr>
          <p:nvPr>
            <p:ph type="body" sz="quarter" idx="15" hasCustomPrompt="1"/>
          </p:nvPr>
        </p:nvSpPr>
        <p:spPr>
          <a:xfrm>
            <a:off x="3512977" y="3522338"/>
            <a:ext cx="2252667" cy="246221"/>
          </a:xfrm>
        </p:spPr>
        <p:txBody>
          <a:bodyPr anchor="ctr"/>
          <a:lstStyle>
            <a:lvl1pPr algn="ctr">
              <a:defRPr b="1">
                <a:solidFill>
                  <a:schemeClr val="tx1"/>
                </a:solidFill>
                <a:latin typeface="+mj-lt"/>
              </a:defRPr>
            </a:lvl1pPr>
          </a:lstStyle>
          <a:p>
            <a:pPr lvl="0"/>
            <a:r>
              <a:rPr lang="en-US"/>
              <a:t>Name</a:t>
            </a:r>
          </a:p>
        </p:txBody>
      </p:sp>
      <p:sp>
        <p:nvSpPr>
          <p:cNvPr id="28" name="Text Placeholder 25">
            <a:extLst>
              <a:ext uri="{FF2B5EF4-FFF2-40B4-BE49-F238E27FC236}">
                <a16:creationId xmlns:a16="http://schemas.microsoft.com/office/drawing/2014/main" id="{6A0E755F-2620-4399-B871-A572EB29AF02}"/>
              </a:ext>
            </a:extLst>
          </p:cNvPr>
          <p:cNvSpPr>
            <a:spLocks noGrp="1"/>
          </p:cNvSpPr>
          <p:nvPr>
            <p:ph type="body" sz="quarter" idx="16" hasCustomPrompt="1"/>
          </p:nvPr>
        </p:nvSpPr>
        <p:spPr>
          <a:xfrm>
            <a:off x="6426357" y="3522338"/>
            <a:ext cx="2252667" cy="246221"/>
          </a:xfrm>
        </p:spPr>
        <p:txBody>
          <a:bodyPr anchor="ctr"/>
          <a:lstStyle>
            <a:lvl1pPr algn="ctr">
              <a:defRPr b="1">
                <a:solidFill>
                  <a:schemeClr val="tx1"/>
                </a:solidFill>
                <a:latin typeface="+mj-lt"/>
              </a:defRPr>
            </a:lvl1pPr>
          </a:lstStyle>
          <a:p>
            <a:pPr lvl="0"/>
            <a:r>
              <a:rPr lang="en-US"/>
              <a:t>Name</a:t>
            </a:r>
          </a:p>
        </p:txBody>
      </p:sp>
      <p:sp>
        <p:nvSpPr>
          <p:cNvPr id="29" name="Text Placeholder 25">
            <a:extLst>
              <a:ext uri="{FF2B5EF4-FFF2-40B4-BE49-F238E27FC236}">
                <a16:creationId xmlns:a16="http://schemas.microsoft.com/office/drawing/2014/main" id="{5986516C-E965-4A5B-8DA5-2E7B2DC19668}"/>
              </a:ext>
            </a:extLst>
          </p:cNvPr>
          <p:cNvSpPr>
            <a:spLocks noGrp="1"/>
          </p:cNvSpPr>
          <p:nvPr>
            <p:ph type="body" sz="quarter" idx="17" hasCustomPrompt="1"/>
          </p:nvPr>
        </p:nvSpPr>
        <p:spPr>
          <a:xfrm>
            <a:off x="9339737" y="3522338"/>
            <a:ext cx="2252667" cy="246221"/>
          </a:xfrm>
        </p:spPr>
        <p:txBody>
          <a:bodyPr anchor="ctr"/>
          <a:lstStyle>
            <a:lvl1pPr algn="ctr">
              <a:defRPr b="1">
                <a:solidFill>
                  <a:schemeClr val="tx1"/>
                </a:solidFill>
                <a:latin typeface="+mj-lt"/>
              </a:defRPr>
            </a:lvl1pPr>
          </a:lstStyle>
          <a:p>
            <a:pPr lvl="0"/>
            <a:r>
              <a:rPr lang="en-US"/>
              <a:t>Name</a:t>
            </a:r>
          </a:p>
        </p:txBody>
      </p:sp>
    </p:spTree>
    <p:extLst>
      <p:ext uri="{BB962C8B-B14F-4D97-AF65-F5344CB8AC3E}">
        <p14:creationId xmlns:p14="http://schemas.microsoft.com/office/powerpoint/2010/main" val="34719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C6C010-8C63-447B-9D92-7723C7E83581}"/>
              </a:ext>
            </a:extLst>
          </p:cNvPr>
          <p:cNvGraphicFramePr>
            <a:graphicFrameLocks noChangeAspect="1"/>
          </p:cNvGraphicFramePr>
          <p:nvPr userDrawn="1">
            <p:custDataLst>
              <p:tags r:id="rId16"/>
            </p:custDataLst>
            <p:extLst>
              <p:ext uri="{D42A27DB-BD31-4B8C-83A1-F6EECF244321}">
                <p14:modId xmlns:p14="http://schemas.microsoft.com/office/powerpoint/2010/main" val="773938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47" imgH="348" progId="TCLayout.ActiveDocument.1">
                  <p:embed/>
                </p:oleObj>
              </mc:Choice>
              <mc:Fallback>
                <p:oleObj name="think-cell Slide" r:id="rId18" imgW="347" imgH="348" progId="TCLayout.ActiveDocument.1">
                  <p:embed/>
                  <p:pic>
                    <p:nvPicPr>
                      <p:cNvPr id="8" name="Object 7" hidden="1">
                        <a:extLst>
                          <a:ext uri="{FF2B5EF4-FFF2-40B4-BE49-F238E27FC236}">
                            <a16:creationId xmlns:a16="http://schemas.microsoft.com/office/drawing/2014/main" id="{42C6C010-8C63-447B-9D92-7723C7E83581}"/>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83EE0591-3DE1-25F9-4506-D52298D19578}"/>
              </a:ext>
            </a:extLst>
          </p:cNvPr>
          <p:cNvSpPr/>
          <p:nvPr userDrawn="1"/>
        </p:nvSpPr>
        <p:spPr>
          <a:xfrm>
            <a:off x="567881" y="6351346"/>
            <a:ext cx="223935" cy="2239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Placeholder 1"/>
          <p:cNvSpPr>
            <a:spLocks noGrp="1"/>
          </p:cNvSpPr>
          <p:nvPr>
            <p:ph type="title"/>
          </p:nvPr>
        </p:nvSpPr>
        <p:spPr>
          <a:xfrm>
            <a:off x="609600" y="176459"/>
            <a:ext cx="10972800" cy="353943"/>
          </a:xfrm>
          <a:prstGeom prst="rect">
            <a:avLst/>
          </a:prstGeom>
        </p:spPr>
        <p:txBody>
          <a:bodyPr vert="horz"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609600" y="1600201"/>
            <a:ext cx="10972800" cy="1428083"/>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0A1A787-F88B-8FA1-CBA9-583C46143A36}"/>
              </a:ext>
            </a:extLst>
          </p:cNvPr>
          <p:cNvPicPr>
            <a:picLocks noChangeAspect="1"/>
          </p:cNvPicPr>
          <p:nvPr userDrawn="1"/>
        </p:nvPicPr>
        <p:blipFill>
          <a:blip r:embed="rId20"/>
          <a:stretch>
            <a:fillRect/>
          </a:stretch>
        </p:blipFill>
        <p:spPr>
          <a:xfrm>
            <a:off x="10586906" y="6204856"/>
            <a:ext cx="1454703" cy="639656"/>
          </a:xfrm>
          <a:prstGeom prst="rect">
            <a:avLst/>
          </a:prstGeom>
        </p:spPr>
      </p:pic>
      <p:sp>
        <p:nvSpPr>
          <p:cNvPr id="5" name="Slide Number">
            <a:extLst>
              <a:ext uri="{FF2B5EF4-FFF2-40B4-BE49-F238E27FC236}">
                <a16:creationId xmlns:a16="http://schemas.microsoft.com/office/drawing/2014/main" id="{0DDA6A64-83A0-4992-BB09-8F2C0AD28BC5}"/>
              </a:ext>
            </a:extLst>
          </p:cNvPr>
          <p:cNvSpPr>
            <a:spLocks noChangeArrowheads="1"/>
          </p:cNvSpPr>
          <p:nvPr userDrawn="1">
            <p:custDataLst>
              <p:tags r:id="rId17"/>
            </p:custDataLst>
          </p:nvPr>
        </p:nvSpPr>
        <p:spPr bwMode="black">
          <a:xfrm>
            <a:off x="609601" y="6394063"/>
            <a:ext cx="140494"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087804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sldNum="0" hdr="0" dt="0"/>
  <p:txStyles>
    <p:titleStyle>
      <a:lvl1pPr algn="l" defTabSz="914400" rtl="0" eaLnBrk="1" latinLnBrk="0" hangingPunct="1">
        <a:spcBef>
          <a:spcPct val="0"/>
        </a:spcBef>
        <a:buNone/>
        <a:defRPr sz="2300" b="1" kern="1200">
          <a:solidFill>
            <a:schemeClr val="bg2"/>
          </a:solidFill>
          <a:latin typeface="+mj-lt"/>
          <a:ea typeface="+mj-ea"/>
          <a:cs typeface="+mj-cs"/>
        </a:defRPr>
      </a:lvl1pPr>
    </p:titleStyle>
    <p:bodyStyle>
      <a:lvl1pPr marL="0" indent="0" algn="l" defTabSz="914400" rtl="0" eaLnBrk="1" latinLnBrk="0" hangingPunct="1">
        <a:spcBef>
          <a:spcPct val="20000"/>
        </a:spcBef>
        <a:buFontTx/>
        <a:buNone/>
        <a:defRPr sz="1600" kern="1200">
          <a:solidFill>
            <a:schemeClr val="tx1"/>
          </a:solidFill>
          <a:latin typeface="+mn-lt"/>
          <a:ea typeface="+mn-ea"/>
          <a:cs typeface="+mn-cs"/>
        </a:defRPr>
      </a:lvl1pPr>
      <a:lvl2pPr marL="233363" indent="-233363" algn="l" defTabSz="914400" rtl="0" eaLnBrk="1" latinLnBrk="0" hangingPunct="1">
        <a:spcBef>
          <a:spcPct val="20000"/>
        </a:spcBef>
        <a:buFont typeface="Wingdings" panose="05000000000000000000" pitchFamily="2" charset="2"/>
        <a:buChar char=""/>
        <a:defRPr sz="1600" kern="1200">
          <a:solidFill>
            <a:schemeClr val="tx1"/>
          </a:solidFill>
          <a:latin typeface="+mn-lt"/>
          <a:ea typeface="+mn-ea"/>
          <a:cs typeface="+mn-cs"/>
        </a:defRPr>
      </a:lvl2pPr>
      <a:lvl3pPr marL="500063" indent="-2682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698500" indent="-2063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708025" indent="292100" algn="l" defTabSz="914400" rtl="0" eaLnBrk="1" latinLnBrk="0" hangingPunct="1">
        <a:spcBef>
          <a:spcPct val="20000"/>
        </a:spcBef>
        <a:buFont typeface="Arial" pitchFamily="34" charset="0"/>
        <a:buChar char="»"/>
        <a:tabLst>
          <a:tab pos="1431925" algn="l"/>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16.bin"/><Relationship Id="rId10" Type="http://schemas.openxmlformats.org/officeDocument/2006/relationships/image" Target="../media/image13.png"/><Relationship Id="rId4" Type="http://schemas.openxmlformats.org/officeDocument/2006/relationships/image" Target="../media/image10.jp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www.criticalmention.com/" TargetMode="External"/><Relationship Id="rId3" Type="http://schemas.openxmlformats.org/officeDocument/2006/relationships/notesSlide" Target="../notesSlides/notesSlide10.xml"/><Relationship Id="rId7" Type="http://schemas.openxmlformats.org/officeDocument/2006/relationships/hyperlink" Target="https://onclusive.com/" TargetMode="Externa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hyperlink" Target="mailto:Contact@plant-a.com" TargetMode="External"/><Relationship Id="rId5" Type="http://schemas.openxmlformats.org/officeDocument/2006/relationships/image" Target="../media/image71.emf"/><Relationship Id="rId4"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71.e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72.jpeg"/><Relationship Id="rId5" Type="http://schemas.openxmlformats.org/officeDocument/2006/relationships/image" Target="../media/image6.emf"/><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hyperlink" Target="http://www.aniline.ai/" TargetMode="External"/><Relationship Id="rId13" Type="http://schemas.openxmlformats.org/officeDocument/2006/relationships/image" Target="../media/image79.png"/><Relationship Id="rId3" Type="http://schemas.openxmlformats.org/officeDocument/2006/relationships/notesSlide" Target="../notesSlides/notesSlide13.xml"/><Relationship Id="rId7" Type="http://schemas.openxmlformats.org/officeDocument/2006/relationships/image" Target="../media/image74.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slideLayout" Target="../slideLayouts/slideLayout14.xml"/><Relationship Id="rId16" Type="http://schemas.openxmlformats.org/officeDocument/2006/relationships/image" Target="../media/image82.png"/><Relationship Id="rId1" Type="http://schemas.openxmlformats.org/officeDocument/2006/relationships/tags" Target="../tags/tag37.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6.emf"/><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oleObject" Target="../embeddings/oleObject28.bin"/><Relationship Id="rId9" Type="http://schemas.openxmlformats.org/officeDocument/2006/relationships/image" Target="../media/image75.png"/><Relationship Id="rId14" Type="http://schemas.openxmlformats.org/officeDocument/2006/relationships/image" Target="../media/image80.pn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jpg"/><Relationship Id="rId3" Type="http://schemas.openxmlformats.org/officeDocument/2006/relationships/notesSlide" Target="../notesSlides/notesSlide14.xml"/><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jpg"/><Relationship Id="rId17" Type="http://schemas.openxmlformats.org/officeDocument/2006/relationships/image" Target="../media/image95.jpg"/><Relationship Id="rId2" Type="http://schemas.openxmlformats.org/officeDocument/2006/relationships/slideLayout" Target="../slideLayouts/slideLayout4.xml"/><Relationship Id="rId16" Type="http://schemas.openxmlformats.org/officeDocument/2006/relationships/image" Target="../media/image94.jpg"/><Relationship Id="rId20" Type="http://schemas.openxmlformats.org/officeDocument/2006/relationships/image" Target="../media/image98.png"/><Relationship Id="rId1" Type="http://schemas.openxmlformats.org/officeDocument/2006/relationships/tags" Target="../tags/tag38.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55.emf"/><Relationship Id="rId15" Type="http://schemas.openxmlformats.org/officeDocument/2006/relationships/image" Target="../media/image93.png"/><Relationship Id="rId23" Type="http://schemas.openxmlformats.org/officeDocument/2006/relationships/hyperlink" Target="https://www.criticalmention.com/" TargetMode="External"/><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oleObject" Target="../embeddings/oleObject29.bin"/><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s>
</file>

<file path=ppt/slides/_rels/slide15.xml.rels><?xml version="1.0" encoding="UTF-8" standalone="yes"?>
<Relationships xmlns="http://schemas.openxmlformats.org/package/2006/relationships"><Relationship Id="rId8" Type="http://schemas.openxmlformats.org/officeDocument/2006/relationships/image" Target="../media/image103.jpg"/><Relationship Id="rId13" Type="http://schemas.openxmlformats.org/officeDocument/2006/relationships/image" Target="../media/image105.png"/><Relationship Id="rId18" Type="http://schemas.openxmlformats.org/officeDocument/2006/relationships/image" Target="../media/image110.jpg"/><Relationship Id="rId3" Type="http://schemas.openxmlformats.org/officeDocument/2006/relationships/notesSlide" Target="../notesSlides/notesSlide15.xml"/><Relationship Id="rId7" Type="http://schemas.openxmlformats.org/officeDocument/2006/relationships/image" Target="../media/image102.jpg"/><Relationship Id="rId12" Type="http://schemas.openxmlformats.org/officeDocument/2006/relationships/hyperlink" Target="https://www.criticalmention.com/" TargetMode="External"/><Relationship Id="rId17" Type="http://schemas.openxmlformats.org/officeDocument/2006/relationships/image" Target="../media/image109.png"/><Relationship Id="rId2" Type="http://schemas.openxmlformats.org/officeDocument/2006/relationships/slideLayout" Target="../slideLayouts/slideLayout4.xml"/><Relationship Id="rId16" Type="http://schemas.openxmlformats.org/officeDocument/2006/relationships/image" Target="../media/image108.png"/><Relationship Id="rId1" Type="http://schemas.openxmlformats.org/officeDocument/2006/relationships/tags" Target="../tags/tag39.xml"/><Relationship Id="rId6" Type="http://schemas.openxmlformats.org/officeDocument/2006/relationships/image" Target="../media/image101.png"/><Relationship Id="rId11" Type="http://schemas.openxmlformats.org/officeDocument/2006/relationships/image" Target="../media/image98.png"/><Relationship Id="rId5" Type="http://schemas.openxmlformats.org/officeDocument/2006/relationships/image" Target="../media/image55.emf"/><Relationship Id="rId15" Type="http://schemas.openxmlformats.org/officeDocument/2006/relationships/image" Target="../media/image107.png"/><Relationship Id="rId10" Type="http://schemas.openxmlformats.org/officeDocument/2006/relationships/image" Target="../media/image97.png"/><Relationship Id="rId4" Type="http://schemas.openxmlformats.org/officeDocument/2006/relationships/oleObject" Target="../embeddings/oleObject30.bin"/><Relationship Id="rId9" Type="http://schemas.openxmlformats.org/officeDocument/2006/relationships/image" Target="../media/image104.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notesSlide" Target="../notesSlides/notesSlide3.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6.emf"/><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oleObject" Target="../embeddings/oleObject18.bin"/><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notesSlide" Target="../notesSlides/notesSlide4.xm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14.emf"/><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oleObject" Target="../embeddings/oleObject19.bin"/><Relationship Id="rId9" Type="http://schemas.openxmlformats.org/officeDocument/2006/relationships/image" Target="../media/image28.sv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notesSlide" Target="../notesSlides/notesSlide5.xml"/><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14.emf"/><Relationship Id="rId10" Type="http://schemas.openxmlformats.org/officeDocument/2006/relationships/image" Target="../media/image39.png"/><Relationship Id="rId4" Type="http://schemas.openxmlformats.org/officeDocument/2006/relationships/oleObject" Target="../embeddings/oleObject20.bin"/><Relationship Id="rId9"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6.xml"/><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slideLayout" Target="../slideLayouts/slideLayout4.xml"/><Relationship Id="rId16" Type="http://schemas.openxmlformats.org/officeDocument/2006/relationships/image" Target="../media/image53.png"/><Relationship Id="rId1" Type="http://schemas.openxmlformats.org/officeDocument/2006/relationships/tags" Target="../tags/tag30.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6.emf"/><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oleObject" Target="../embeddings/oleObject21.bin"/><Relationship Id="rId9" Type="http://schemas.openxmlformats.org/officeDocument/2006/relationships/image" Target="../media/image46.svg"/><Relationship Id="rId1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2.sv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31.png"/><Relationship Id="rId5" Type="http://schemas.openxmlformats.org/officeDocument/2006/relationships/image" Target="../media/image55.emf"/><Relationship Id="rId4" Type="http://schemas.openxmlformats.org/officeDocument/2006/relationships/oleObject" Target="../embeddings/oleObject22.bin"/><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notesSlide" Target="../notesSlides/notesSlide8.xml"/><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14.emf"/><Relationship Id="rId10" Type="http://schemas.openxmlformats.org/officeDocument/2006/relationships/image" Target="../media/image60.png"/><Relationship Id="rId4" Type="http://schemas.openxmlformats.org/officeDocument/2006/relationships/oleObject" Target="../embeddings/oleObject23.bin"/><Relationship Id="rId9" Type="http://schemas.openxmlformats.org/officeDocument/2006/relationships/image" Target="../media/image59.svg"/></Relationships>
</file>

<file path=ppt/slides/_rels/slide9.xml.rels><?xml version="1.0" encoding="UTF-8" standalone="yes"?>
<Relationships xmlns="http://schemas.openxmlformats.org/package/2006/relationships"><Relationship Id="rId8" Type="http://schemas.openxmlformats.org/officeDocument/2006/relationships/hyperlink" Target="mailto:Research@plant-a.com" TargetMode="External"/><Relationship Id="rId13" Type="http://schemas.openxmlformats.org/officeDocument/2006/relationships/image" Target="../media/image68.png"/><Relationship Id="rId3" Type="http://schemas.openxmlformats.org/officeDocument/2006/relationships/notesSlide" Target="../notesSlides/notesSlide9.xml"/><Relationship Id="rId7" Type="http://schemas.openxmlformats.org/officeDocument/2006/relationships/hyperlink" Target="mailto:Americas.Greatest.Workplaces@Newsweek.com" TargetMode="External"/><Relationship Id="rId12"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hyperlink" Target="mailto:Licensing@plant-a.com" TargetMode="External"/><Relationship Id="rId11" Type="http://schemas.openxmlformats.org/officeDocument/2006/relationships/image" Target="../media/image66.png"/><Relationship Id="rId5" Type="http://schemas.openxmlformats.org/officeDocument/2006/relationships/image" Target="../media/image55.emf"/><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oleObject" Target="../embeddings/oleObject24.bin"/><Relationship Id="rId9" Type="http://schemas.openxmlformats.org/officeDocument/2006/relationships/image" Target="../media/image64.png"/><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881292-EFAA-4FEA-A6BF-ACABAB1ED32C}"/>
              </a:ext>
            </a:extLst>
          </p:cNvPr>
          <p:cNvPicPr>
            <a:picLocks noChangeAspect="1"/>
          </p:cNvPicPr>
          <p:nvPr/>
        </p:nvPicPr>
        <p:blipFill>
          <a:blip r:embed="rId4"/>
          <a:srcRect l="639" t="21075" r="64" b="25584"/>
          <a:stretch/>
        </p:blipFill>
        <p:spPr>
          <a:xfrm>
            <a:off x="0" y="0"/>
            <a:ext cx="12191999" cy="4564742"/>
          </a:xfrm>
          <a:prstGeom prst="rect">
            <a:avLst/>
          </a:prstGeom>
          <a:solidFill>
            <a:schemeClr val="bg1"/>
          </a:solidFill>
        </p:spPr>
      </p:pic>
      <p:graphicFrame>
        <p:nvGraphicFramePr>
          <p:cNvPr id="3" name="think-cell data - do not delete" hidden="1">
            <a:extLst>
              <a:ext uri="{FF2B5EF4-FFF2-40B4-BE49-F238E27FC236}">
                <a16:creationId xmlns:a16="http://schemas.microsoft.com/office/drawing/2014/main" id="{2D9BBF4F-C9B9-D96B-D103-078D0708720A}"/>
              </a:ext>
            </a:extLst>
          </p:cNvPr>
          <p:cNvGraphicFramePr>
            <a:graphicFrameLocks noChangeAspect="1"/>
          </p:cNvGraphicFramePr>
          <p:nvPr>
            <p:custDataLst>
              <p:tags r:id="rId1"/>
            </p:custDataLst>
            <p:extLst>
              <p:ext uri="{D42A27DB-BD31-4B8C-83A1-F6EECF244321}">
                <p14:modId xmlns:p14="http://schemas.microsoft.com/office/powerpoint/2010/main" val="1931769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1" imgH="381" progId="TCLayout.ActiveDocument.1">
                  <p:embed/>
                </p:oleObj>
              </mc:Choice>
              <mc:Fallback>
                <p:oleObj name="think-cell Slide" r:id="rId5" imgW="381" imgH="381" progId="TCLayout.ActiveDocument.1">
                  <p:embed/>
                  <p:pic>
                    <p:nvPicPr>
                      <p:cNvPr id="3" name="think-cell data - do not delete" hidden="1">
                        <a:extLst>
                          <a:ext uri="{FF2B5EF4-FFF2-40B4-BE49-F238E27FC236}">
                            <a16:creationId xmlns:a16="http://schemas.microsoft.com/office/drawing/2014/main" id="{2D9BBF4F-C9B9-D96B-D103-078D070872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Titel 1">
            <a:extLst>
              <a:ext uri="{FF2B5EF4-FFF2-40B4-BE49-F238E27FC236}">
                <a16:creationId xmlns:a16="http://schemas.microsoft.com/office/drawing/2014/main" id="{5C6DAC20-2B47-9BF3-D5E1-2BD838D9B136}"/>
              </a:ext>
            </a:extLst>
          </p:cNvPr>
          <p:cNvSpPr>
            <a:spLocks noGrp="1"/>
          </p:cNvSpPr>
          <p:nvPr>
            <p:ph type="ctrTitle"/>
          </p:nvPr>
        </p:nvSpPr>
        <p:spPr>
          <a:xfrm>
            <a:off x="195263" y="4757738"/>
            <a:ext cx="8221662" cy="923330"/>
          </a:xfrm>
        </p:spPr>
        <p:txBody>
          <a:bodyPr vert="horz"/>
          <a:lstStyle/>
          <a:p>
            <a:r>
              <a:rPr lang="en-US" dirty="0"/>
              <a:t>Methodology: America’s Greatest Midsize Workplaces 2025</a:t>
            </a:r>
          </a:p>
        </p:txBody>
      </p:sp>
      <p:sp>
        <p:nvSpPr>
          <p:cNvPr id="23" name="Subtitle 17">
            <a:extLst>
              <a:ext uri="{FF2B5EF4-FFF2-40B4-BE49-F238E27FC236}">
                <a16:creationId xmlns:a16="http://schemas.microsoft.com/office/drawing/2014/main" id="{AEAA05A4-9703-08B1-CBF7-F56ED37CE4E3}"/>
              </a:ext>
            </a:extLst>
          </p:cNvPr>
          <p:cNvSpPr>
            <a:spLocks noGrp="1"/>
          </p:cNvSpPr>
          <p:nvPr>
            <p:ph type="subTitle" idx="1"/>
          </p:nvPr>
        </p:nvSpPr>
        <p:spPr>
          <a:xfrm>
            <a:off x="195945" y="5995600"/>
            <a:ext cx="3657598" cy="276999"/>
          </a:xfrm>
        </p:spPr>
        <p:txBody>
          <a:bodyPr/>
          <a:lstStyle/>
          <a:p>
            <a:r>
              <a:rPr lang="en-US" dirty="0"/>
              <a:t>New York </a:t>
            </a:r>
          </a:p>
        </p:txBody>
      </p:sp>
      <p:sp>
        <p:nvSpPr>
          <p:cNvPr id="24" name="Text Placeholder 18">
            <a:extLst>
              <a:ext uri="{FF2B5EF4-FFF2-40B4-BE49-F238E27FC236}">
                <a16:creationId xmlns:a16="http://schemas.microsoft.com/office/drawing/2014/main" id="{E602A2B8-7525-AC78-9869-11F5FEFDCC5C}"/>
              </a:ext>
            </a:extLst>
          </p:cNvPr>
          <p:cNvSpPr>
            <a:spLocks noGrp="1"/>
          </p:cNvSpPr>
          <p:nvPr>
            <p:ph type="body" sz="quarter" idx="10"/>
          </p:nvPr>
        </p:nvSpPr>
        <p:spPr>
          <a:xfrm>
            <a:off x="195945" y="6390426"/>
            <a:ext cx="3657598" cy="276225"/>
          </a:xfrm>
        </p:spPr>
        <p:txBody>
          <a:bodyPr/>
          <a:lstStyle/>
          <a:p>
            <a:r>
              <a:rPr lang="en-US"/>
              <a:t>February 2025</a:t>
            </a:r>
          </a:p>
        </p:txBody>
      </p:sp>
      <p:pic>
        <p:nvPicPr>
          <p:cNvPr id="22" name="Grafik 9">
            <a:extLst>
              <a:ext uri="{FF2B5EF4-FFF2-40B4-BE49-F238E27FC236}">
                <a16:creationId xmlns:a16="http://schemas.microsoft.com/office/drawing/2014/main" id="{502F65DA-A8B0-B60F-0A13-ECB654A204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46867" y="5925606"/>
            <a:ext cx="1813351" cy="464820"/>
          </a:xfrm>
          <a:prstGeom prst="rect">
            <a:avLst/>
          </a:prstGeom>
        </p:spPr>
      </p:pic>
      <p:pic>
        <p:nvPicPr>
          <p:cNvPr id="7" name="Picture 6" descr="Text, logo&#10;&#10;Description automatically generated with medium confidence">
            <a:extLst>
              <a:ext uri="{FF2B5EF4-FFF2-40B4-BE49-F238E27FC236}">
                <a16:creationId xmlns:a16="http://schemas.microsoft.com/office/drawing/2014/main" id="{CF4A899C-50F7-7D21-97EE-E473821530AC}"/>
              </a:ext>
            </a:extLst>
          </p:cNvPr>
          <p:cNvPicPr>
            <a:picLocks noChangeAspect="1"/>
          </p:cNvPicPr>
          <p:nvPr/>
        </p:nvPicPr>
        <p:blipFill>
          <a:blip r:embed="rId9"/>
          <a:stretch>
            <a:fillRect/>
          </a:stretch>
        </p:blipFill>
        <p:spPr>
          <a:xfrm>
            <a:off x="5007691" y="5721584"/>
            <a:ext cx="1716377" cy="757004"/>
          </a:xfrm>
          <a:prstGeom prst="rect">
            <a:avLst/>
          </a:prstGeom>
        </p:spPr>
      </p:pic>
      <p:pic>
        <p:nvPicPr>
          <p:cNvPr id="5" name="Picture 4">
            <a:extLst>
              <a:ext uri="{FF2B5EF4-FFF2-40B4-BE49-F238E27FC236}">
                <a16:creationId xmlns:a16="http://schemas.microsoft.com/office/drawing/2014/main" id="{B64841C1-B05B-4E84-4A3F-C5D45646D226}"/>
              </a:ext>
            </a:extLst>
          </p:cNvPr>
          <p:cNvPicPr>
            <a:picLocks noChangeAspect="1"/>
          </p:cNvPicPr>
          <p:nvPr/>
        </p:nvPicPr>
        <p:blipFill>
          <a:blip r:embed="rId10"/>
          <a:stretch>
            <a:fillRect/>
          </a:stretch>
        </p:blipFill>
        <p:spPr>
          <a:xfrm>
            <a:off x="8249113" y="979184"/>
            <a:ext cx="3931047" cy="5293415"/>
          </a:xfrm>
          <a:prstGeom prst="rect">
            <a:avLst/>
          </a:prstGeom>
        </p:spPr>
      </p:pic>
    </p:spTree>
    <p:extLst>
      <p:ext uri="{BB962C8B-B14F-4D97-AF65-F5344CB8AC3E}">
        <p14:creationId xmlns:p14="http://schemas.microsoft.com/office/powerpoint/2010/main" val="425834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F48E98D-0404-C01C-58E6-5A1D02519E02}"/>
              </a:ext>
            </a:extLst>
          </p:cNvPr>
          <p:cNvGraphicFramePr>
            <a:graphicFrameLocks noChangeAspect="1"/>
          </p:cNvGraphicFramePr>
          <p:nvPr>
            <p:custDataLst>
              <p:tags r:id="rId1"/>
            </p:custDataLst>
            <p:extLst>
              <p:ext uri="{D42A27DB-BD31-4B8C-83A1-F6EECF244321}">
                <p14:modId xmlns:p14="http://schemas.microsoft.com/office/powerpoint/2010/main" val="4241083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kt 6" hidden="1">
                        <a:extLst>
                          <a:ext uri="{FF2B5EF4-FFF2-40B4-BE49-F238E27FC236}">
                            <a16:creationId xmlns:a16="http://schemas.microsoft.com/office/drawing/2014/main" id="{AF48E98D-0404-C01C-58E6-5A1D02519E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A90F8CE-7127-17CE-DFAF-F4745A227959}"/>
              </a:ext>
            </a:extLst>
          </p:cNvPr>
          <p:cNvSpPr>
            <a:spLocks noGrp="1"/>
          </p:cNvSpPr>
          <p:nvPr>
            <p:ph type="title"/>
          </p:nvPr>
        </p:nvSpPr>
        <p:spPr>
          <a:xfrm>
            <a:off x="609600" y="176459"/>
            <a:ext cx="10972800" cy="353943"/>
          </a:xfrm>
        </p:spPr>
        <p:txBody>
          <a:bodyPr vert="horz"/>
          <a:lstStyle/>
          <a:p>
            <a:r>
              <a:rPr lang="en-US"/>
              <a:t>Imprint</a:t>
            </a:r>
          </a:p>
        </p:txBody>
      </p:sp>
      <p:sp>
        <p:nvSpPr>
          <p:cNvPr id="5" name="Foliennummernplatzhalter 4">
            <a:extLst>
              <a:ext uri="{FF2B5EF4-FFF2-40B4-BE49-F238E27FC236}">
                <a16:creationId xmlns:a16="http://schemas.microsoft.com/office/drawing/2014/main" id="{13D91B84-6C6B-23C3-8E31-6C8E1A43B334}"/>
              </a:ext>
            </a:extLst>
          </p:cNvPr>
          <p:cNvSpPr>
            <a:spLocks noGrp="1"/>
          </p:cNvSpPr>
          <p:nvPr>
            <p:ph type="sldNum" sz="quarter" idx="4294967295"/>
          </p:nvPr>
        </p:nvSpPr>
        <p:spPr>
          <a:xfrm>
            <a:off x="0" y="6164263"/>
            <a:ext cx="277813" cy="152400"/>
          </a:xfrm>
          <a:prstGeom prst="rect">
            <a:avLst/>
          </a:prstGeom>
        </p:spPr>
        <p:txBody>
          <a:bodyPr/>
          <a:lstStyle/>
          <a:p>
            <a:fld id="{D9FAE239-6AD3-9A4C-9E92-642845C00CD6}" type="slidenum">
              <a:rPr lang="de-DE" smtClean="0">
                <a:solidFill>
                  <a:srgbClr val="FFFFFF"/>
                </a:solidFill>
                <a:latin typeface="Franklin Gothic Book" panose="020B0503020102020204" pitchFamily="34" charset="0"/>
              </a:rPr>
              <a:pPr/>
              <a:t>10</a:t>
            </a:fld>
            <a:endParaRPr lang="de-DE">
              <a:solidFill>
                <a:srgbClr val="FFFFFF"/>
              </a:solidFill>
              <a:latin typeface="Franklin Gothic Book" panose="020B0503020102020204" pitchFamily="34" charset="0"/>
            </a:endParaRPr>
          </a:p>
        </p:txBody>
      </p:sp>
      <p:sp>
        <p:nvSpPr>
          <p:cNvPr id="13" name="TextBox 12">
            <a:extLst>
              <a:ext uri="{FF2B5EF4-FFF2-40B4-BE49-F238E27FC236}">
                <a16:creationId xmlns:a16="http://schemas.microsoft.com/office/drawing/2014/main" id="{42D56D2B-4F00-B11F-F02D-F8614B880F9C}"/>
              </a:ext>
            </a:extLst>
          </p:cNvPr>
          <p:cNvSpPr txBox="1"/>
          <p:nvPr/>
        </p:nvSpPr>
        <p:spPr>
          <a:xfrm>
            <a:off x="609600" y="1628507"/>
            <a:ext cx="10972800" cy="3600986"/>
          </a:xfrm>
          <a:prstGeom prst="rect">
            <a:avLst/>
          </a:prstGeom>
          <a:noFill/>
        </p:spPr>
        <p:txBody>
          <a:bodyPr wrap="square" lIns="0" tIns="0" rIns="0" bIns="0" rtlCol="0">
            <a:spAutoFit/>
          </a:bodyPr>
          <a:lstStyle/>
          <a:p>
            <a:pPr marL="0" indent="0">
              <a:spcBef>
                <a:spcPts val="0"/>
              </a:spcBef>
              <a:buNone/>
            </a:pPr>
            <a:r>
              <a:rPr lang="en-US" sz="1800" b="1" dirty="0">
                <a:solidFill>
                  <a:schemeClr val="bg2"/>
                </a:solidFill>
                <a:latin typeface="+mn-lt"/>
                <a:cs typeface="Arial"/>
              </a:rPr>
              <a:t>Plant-A Insights Group LLC</a:t>
            </a:r>
            <a:endParaRPr lang="en-US" sz="1800" dirty="0">
              <a:solidFill>
                <a:schemeClr val="bg2"/>
              </a:solidFill>
              <a:latin typeface="+mn-lt"/>
              <a:cs typeface="Arial"/>
            </a:endParaRPr>
          </a:p>
          <a:p>
            <a:pPr marL="0" indent="0">
              <a:spcBef>
                <a:spcPts val="0"/>
              </a:spcBef>
              <a:buNone/>
            </a:pPr>
            <a:r>
              <a:rPr lang="en-US" sz="1800" dirty="0">
                <a:solidFill>
                  <a:schemeClr val="tx1">
                    <a:lumMod val="85000"/>
                    <a:lumOff val="15000"/>
                  </a:schemeClr>
                </a:solidFill>
                <a:latin typeface="+mn-lt"/>
                <a:cs typeface="Arial"/>
              </a:rPr>
              <a:t>For any questions and requests:</a:t>
            </a:r>
          </a:p>
          <a:p>
            <a:pPr marL="0" indent="0">
              <a:spcBef>
                <a:spcPts val="0"/>
              </a:spcBef>
              <a:buNone/>
            </a:pPr>
            <a:r>
              <a:rPr lang="en-US" sz="1800" dirty="0">
                <a:solidFill>
                  <a:schemeClr val="tx1">
                    <a:lumMod val="85000"/>
                    <a:lumOff val="15000"/>
                  </a:schemeClr>
                </a:solidFill>
                <a:latin typeface="+mn-lt"/>
                <a:cs typeface="Arial"/>
                <a:hlinkClick r:id="rId6">
                  <a:extLst>
                    <a:ext uri="{A12FA001-AC4F-418D-AE19-62706E023703}">
                      <ahyp:hlinkClr xmlns:ahyp="http://schemas.microsoft.com/office/drawing/2018/hyperlinkcolor" val="tx"/>
                    </a:ext>
                  </a:extLst>
                </a:hlinkClick>
              </a:rPr>
              <a:t>Contact@plant-a.com</a:t>
            </a:r>
            <a:endParaRPr lang="en-US" sz="1800" dirty="0">
              <a:solidFill>
                <a:schemeClr val="tx1">
                  <a:lumMod val="85000"/>
                  <a:lumOff val="15000"/>
                </a:schemeClr>
              </a:solidFill>
              <a:latin typeface="+mn-lt"/>
              <a:cs typeface="Arial"/>
            </a:endParaRPr>
          </a:p>
          <a:p>
            <a:pPr marL="0" indent="0">
              <a:spcBef>
                <a:spcPts val="0"/>
              </a:spcBef>
            </a:pPr>
            <a:endParaRPr lang="en-US" sz="1800" dirty="0">
              <a:solidFill>
                <a:schemeClr val="tx1">
                  <a:lumMod val="85000"/>
                  <a:lumOff val="15000"/>
                </a:schemeClr>
              </a:solidFill>
              <a:latin typeface="+mn-lt"/>
            </a:endParaRPr>
          </a:p>
          <a:p>
            <a:pPr marL="0" indent="0">
              <a:spcBef>
                <a:spcPts val="0"/>
              </a:spcBef>
              <a:buNone/>
            </a:pPr>
            <a:r>
              <a:rPr lang="en-US" sz="1800" b="1" dirty="0">
                <a:solidFill>
                  <a:schemeClr val="bg2"/>
                </a:solidFill>
                <a:latin typeface="+mn-lt"/>
                <a:cs typeface="Arial"/>
              </a:rPr>
              <a:t>Authors:</a:t>
            </a:r>
            <a:br>
              <a:rPr lang="en-US" sz="1800" b="1" dirty="0">
                <a:solidFill>
                  <a:schemeClr val="bg2"/>
                </a:solidFill>
                <a:latin typeface="+mn-lt"/>
              </a:rPr>
            </a:br>
            <a:r>
              <a:rPr lang="en-US" sz="1800" b="1" dirty="0">
                <a:solidFill>
                  <a:schemeClr val="bg2"/>
                </a:solidFill>
                <a:latin typeface="+mn-lt"/>
                <a:cs typeface="Arial"/>
              </a:rPr>
              <a:t>Plant-A Insights Group</a:t>
            </a:r>
          </a:p>
          <a:p>
            <a:pPr marL="0" indent="0">
              <a:spcBef>
                <a:spcPts val="0"/>
              </a:spcBef>
            </a:pPr>
            <a:endParaRPr lang="en-US" sz="1800" dirty="0">
              <a:solidFill>
                <a:schemeClr val="tx1">
                  <a:lumMod val="85000"/>
                  <a:lumOff val="15000"/>
                </a:schemeClr>
              </a:solidFill>
              <a:latin typeface="+mn-lt"/>
            </a:endParaRPr>
          </a:p>
          <a:p>
            <a:pPr>
              <a:spcBef>
                <a:spcPts val="0"/>
              </a:spcBef>
            </a:pPr>
            <a:r>
              <a:rPr lang="en-US" sz="1800" b="1" dirty="0">
                <a:solidFill>
                  <a:schemeClr val="bg2"/>
                </a:solidFill>
                <a:latin typeface="+mn-lt"/>
                <a:cs typeface="Arial"/>
              </a:rPr>
              <a:t>Sources &amp; Partner</a:t>
            </a:r>
            <a:br>
              <a:rPr lang="en-US" sz="1800" b="1" dirty="0">
                <a:solidFill>
                  <a:srgbClr val="000000"/>
                </a:solidFill>
                <a:latin typeface="+mn-lt"/>
              </a:rPr>
            </a:br>
            <a:r>
              <a:rPr lang="en-US" sz="1800" dirty="0">
                <a:solidFill>
                  <a:schemeClr val="tx1">
                    <a:lumMod val="85000"/>
                    <a:lumOff val="15000"/>
                  </a:schemeClr>
                </a:solidFill>
                <a:latin typeface="+mn-lt"/>
                <a:cs typeface="Arial"/>
              </a:rPr>
              <a:t>U.S. census 2024, Company websites, Aniline, various news outlets, various Social Media platforms,  </a:t>
            </a:r>
            <a:r>
              <a:rPr lang="en-US" sz="1800" dirty="0" err="1">
                <a:solidFill>
                  <a:schemeClr val="tx1">
                    <a:lumMod val="85000"/>
                    <a:lumOff val="15000"/>
                  </a:schemeClr>
                </a:solidFill>
                <a:latin typeface="+mn-lt"/>
                <a:cs typeface="Arial"/>
                <a:hlinkClick r:id="rId7">
                  <a:extLst>
                    <a:ext uri="{A12FA001-AC4F-418D-AE19-62706E023703}">
                      <ahyp:hlinkClr xmlns:ahyp="http://schemas.microsoft.com/office/drawing/2018/hyperlinkcolor" val="tx"/>
                    </a:ext>
                  </a:extLst>
                </a:hlinkClick>
              </a:rPr>
              <a:t>Onclusive</a:t>
            </a:r>
            <a:r>
              <a:rPr lang="en-US" sz="1800" dirty="0">
                <a:solidFill>
                  <a:schemeClr val="tx1">
                    <a:lumMod val="85000"/>
                    <a:lumOff val="15000"/>
                  </a:schemeClr>
                </a:solidFill>
                <a:latin typeface="+mn-lt"/>
                <a:cs typeface="Arial"/>
              </a:rPr>
              <a:t>, </a:t>
            </a:r>
            <a:r>
              <a:rPr lang="en-US" sz="1800" dirty="0">
                <a:solidFill>
                  <a:schemeClr val="tx1">
                    <a:lumMod val="85000"/>
                    <a:lumOff val="15000"/>
                  </a:schemeClr>
                </a:solidFill>
                <a:latin typeface="+mn-lt"/>
                <a:cs typeface="Arial"/>
                <a:hlinkClick r:id="rId8">
                  <a:extLst>
                    <a:ext uri="{A12FA001-AC4F-418D-AE19-62706E023703}">
                      <ahyp:hlinkClr xmlns:ahyp="http://schemas.microsoft.com/office/drawing/2018/hyperlinkcolor" val="tx"/>
                    </a:ext>
                  </a:extLst>
                </a:hlinkClick>
              </a:rPr>
              <a:t>Critical Mention </a:t>
            </a:r>
            <a:r>
              <a:rPr lang="en-US" sz="1800" dirty="0">
                <a:solidFill>
                  <a:schemeClr val="tx1">
                    <a:lumMod val="85000"/>
                    <a:lumOff val="15000"/>
                  </a:schemeClr>
                </a:solidFill>
                <a:latin typeface="+mn-lt"/>
                <a:cs typeface="Arial"/>
              </a:rPr>
              <a:t>an </a:t>
            </a:r>
            <a:r>
              <a:rPr lang="en-US" sz="1800" dirty="0" err="1">
                <a:solidFill>
                  <a:schemeClr val="tx1">
                    <a:lumMod val="85000"/>
                    <a:lumOff val="15000"/>
                  </a:schemeClr>
                </a:solidFill>
                <a:latin typeface="+mn-lt"/>
                <a:cs typeface="Arial"/>
              </a:rPr>
              <a:t>Onclusive</a:t>
            </a:r>
            <a:r>
              <a:rPr lang="en-US" sz="1800" dirty="0">
                <a:solidFill>
                  <a:schemeClr val="tx1">
                    <a:lumMod val="85000"/>
                    <a:lumOff val="15000"/>
                  </a:schemeClr>
                </a:solidFill>
                <a:latin typeface="+mn-lt"/>
                <a:cs typeface="Arial"/>
              </a:rPr>
              <a:t> Company</a:t>
            </a:r>
          </a:p>
          <a:p>
            <a:pPr marL="0" indent="0">
              <a:spcBef>
                <a:spcPts val="0"/>
              </a:spcBef>
            </a:pPr>
            <a:endParaRPr lang="en-US" sz="1800" dirty="0">
              <a:solidFill>
                <a:schemeClr val="tx1">
                  <a:lumMod val="85000"/>
                  <a:lumOff val="15000"/>
                </a:schemeClr>
              </a:solidFill>
              <a:latin typeface="+mn-lt"/>
            </a:endParaRPr>
          </a:p>
          <a:p>
            <a:pPr marL="0" indent="0">
              <a:spcBef>
                <a:spcPts val="0"/>
              </a:spcBef>
              <a:buNone/>
            </a:pPr>
            <a:r>
              <a:rPr lang="en-US" sz="1800" b="1" dirty="0">
                <a:solidFill>
                  <a:schemeClr val="bg2"/>
                </a:solidFill>
                <a:latin typeface="+mn-lt"/>
                <a:cs typeface="Arial"/>
              </a:rPr>
              <a:t>Image rights:</a:t>
            </a:r>
            <a:br>
              <a:rPr lang="en-US" sz="1800" b="1" dirty="0">
                <a:solidFill>
                  <a:srgbClr val="000000"/>
                </a:solidFill>
                <a:latin typeface="+mn-lt"/>
              </a:rPr>
            </a:br>
            <a:r>
              <a:rPr lang="en-US" sz="1800" dirty="0">
                <a:solidFill>
                  <a:schemeClr val="tx1">
                    <a:lumMod val="85000"/>
                    <a:lumOff val="15000"/>
                  </a:schemeClr>
                </a:solidFill>
                <a:latin typeface="+mn-lt"/>
                <a:cs typeface="Arial"/>
              </a:rPr>
              <a:t>iStock</a:t>
            </a:r>
            <a:endParaRPr lang="en-US" sz="2400" dirty="0">
              <a:solidFill>
                <a:schemeClr val="tx1">
                  <a:lumMod val="85000"/>
                  <a:lumOff val="15000"/>
                </a:schemeClr>
              </a:solidFill>
              <a:effectLst/>
              <a:latin typeface="+mn-lt"/>
              <a:cs typeface="Arial"/>
            </a:endParaRPr>
          </a:p>
        </p:txBody>
      </p:sp>
    </p:spTree>
    <p:extLst>
      <p:ext uri="{BB962C8B-B14F-4D97-AF65-F5344CB8AC3E}">
        <p14:creationId xmlns:p14="http://schemas.microsoft.com/office/powerpoint/2010/main" val="129378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F48E98D-0404-C01C-58E6-5A1D02519E02}"/>
              </a:ext>
            </a:extLst>
          </p:cNvPr>
          <p:cNvGraphicFramePr>
            <a:graphicFrameLocks noChangeAspect="1"/>
          </p:cNvGraphicFramePr>
          <p:nvPr>
            <p:custDataLst>
              <p:tags r:id="rId1"/>
            </p:custDataLst>
            <p:extLst>
              <p:ext uri="{D42A27DB-BD31-4B8C-83A1-F6EECF244321}">
                <p14:modId xmlns:p14="http://schemas.microsoft.com/office/powerpoint/2010/main" val="1418145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kt 6" hidden="1">
                        <a:extLst>
                          <a:ext uri="{FF2B5EF4-FFF2-40B4-BE49-F238E27FC236}">
                            <a16:creationId xmlns:a16="http://schemas.microsoft.com/office/drawing/2014/main" id="{AF48E98D-0404-C01C-58E6-5A1D02519E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8A90F8CE-7127-17CE-DFAF-F4745A227959}"/>
              </a:ext>
            </a:extLst>
          </p:cNvPr>
          <p:cNvSpPr>
            <a:spLocks noGrp="1"/>
          </p:cNvSpPr>
          <p:nvPr>
            <p:ph type="title"/>
          </p:nvPr>
        </p:nvSpPr>
        <p:spPr>
          <a:xfrm>
            <a:off x="609600" y="176459"/>
            <a:ext cx="10972800" cy="353943"/>
          </a:xfrm>
        </p:spPr>
        <p:txBody>
          <a:bodyPr vert="horz"/>
          <a:lstStyle/>
          <a:p>
            <a:r>
              <a:rPr lang="en-US"/>
              <a:t>Disclaimer</a:t>
            </a:r>
          </a:p>
        </p:txBody>
      </p:sp>
      <p:sp>
        <p:nvSpPr>
          <p:cNvPr id="5" name="Foliennummernplatzhalter 4">
            <a:extLst>
              <a:ext uri="{FF2B5EF4-FFF2-40B4-BE49-F238E27FC236}">
                <a16:creationId xmlns:a16="http://schemas.microsoft.com/office/drawing/2014/main" id="{13D91B84-6C6B-23C3-8E31-6C8E1A43B334}"/>
              </a:ext>
            </a:extLst>
          </p:cNvPr>
          <p:cNvSpPr>
            <a:spLocks noGrp="1"/>
          </p:cNvSpPr>
          <p:nvPr>
            <p:ph type="sldNum" sz="quarter" idx="4294967295"/>
          </p:nvPr>
        </p:nvSpPr>
        <p:spPr>
          <a:xfrm>
            <a:off x="0" y="6164263"/>
            <a:ext cx="277813" cy="152400"/>
          </a:xfrm>
          <a:prstGeom prst="rect">
            <a:avLst/>
          </a:prstGeom>
        </p:spPr>
        <p:txBody>
          <a:bodyPr/>
          <a:lstStyle/>
          <a:p>
            <a:fld id="{D9FAE239-6AD3-9A4C-9E92-642845C00CD6}" type="slidenum">
              <a:rPr lang="de-DE" smtClean="0">
                <a:solidFill>
                  <a:srgbClr val="FFFFFF"/>
                </a:solidFill>
                <a:latin typeface="Segoe UI Light" panose="020B0502040204020203" pitchFamily="34" charset="0"/>
                <a:cs typeface="Segoe UI Light" panose="020B0502040204020203" pitchFamily="34" charset="0"/>
                <a:sym typeface="Segoe UI Light" panose="020B0502040204020203" pitchFamily="34" charset="0"/>
              </a:rPr>
              <a:pPr/>
              <a:t>11</a:t>
            </a:fld>
            <a:endParaRPr lang="de-DE">
              <a:solidFill>
                <a:srgbClr val="FFFFFF"/>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8" name="TextBox 7">
            <a:extLst>
              <a:ext uri="{FF2B5EF4-FFF2-40B4-BE49-F238E27FC236}">
                <a16:creationId xmlns:a16="http://schemas.microsoft.com/office/drawing/2014/main" id="{647C890F-0EA2-78F9-7F89-724A21D533E2}"/>
              </a:ext>
            </a:extLst>
          </p:cNvPr>
          <p:cNvSpPr txBox="1"/>
          <p:nvPr/>
        </p:nvSpPr>
        <p:spPr>
          <a:xfrm>
            <a:off x="609600" y="655420"/>
            <a:ext cx="10972800" cy="5547160"/>
          </a:xfrm>
          <a:prstGeom prst="rect">
            <a:avLst/>
          </a:prstGeom>
          <a:noFill/>
        </p:spPr>
        <p:txBody>
          <a:bodyPr wrap="square" lIns="0" tIns="0" rIns="0" bIns="0" rtlCol="0">
            <a:spAutoFit/>
          </a:bodyPr>
          <a:lstStyle/>
          <a:p>
            <a:pPr marL="0" marR="0">
              <a:lnSpc>
                <a:spcPct val="107000"/>
              </a:lnSpc>
              <a:spcBef>
                <a:spcPts val="0"/>
              </a:spcBef>
              <a:spcAft>
                <a:spcPts val="0"/>
              </a:spcAft>
            </a:pPr>
            <a:r>
              <a:rPr lang="en-US" sz="1050" b="1" kern="100" dirty="0">
                <a:solidFill>
                  <a:schemeClr val="bg2"/>
                </a:solidFill>
                <a:effectLst/>
                <a:latin typeface="+mn-lt"/>
                <a:ea typeface="Calibri" panose="020F0502020204030204" pitchFamily="34" charset="0"/>
                <a:cs typeface="Calibri" panose="020F0502020204030204" pitchFamily="34" charset="0"/>
              </a:rPr>
              <a:t>Rankings Placement</a:t>
            </a:r>
            <a:endParaRPr lang="en-US" sz="1050" kern="100" dirty="0">
              <a:solidFill>
                <a:schemeClr val="bg2"/>
              </a:solidFill>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050" kern="100" dirty="0">
                <a:effectLst/>
                <a:latin typeface="+mn-lt"/>
                <a:ea typeface="Calibri" panose="020F0502020204030204" pitchFamily="34" charset="0"/>
                <a:cs typeface="Calibri" panose="020F0502020204030204" pitchFamily="34" charset="0"/>
              </a:rPr>
              <a:t>Placement in the Rankings (defined below) is a positive recognition based on research of publicly available data sources from the time period in question.</a:t>
            </a:r>
          </a:p>
          <a:p>
            <a:pPr marL="0" marR="0">
              <a:lnSpc>
                <a:spcPct val="107000"/>
              </a:lnSpc>
              <a:spcBef>
                <a:spcPts val="0"/>
              </a:spcBef>
              <a:spcAft>
                <a:spcPts val="0"/>
              </a:spcAft>
            </a:pPr>
            <a:r>
              <a:rPr lang="en-US" sz="1050" kern="100" dirty="0">
                <a:effectLst/>
                <a:latin typeface="+mn-lt"/>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1050" b="1" kern="100" dirty="0">
                <a:solidFill>
                  <a:schemeClr val="bg2"/>
                </a:solidFill>
                <a:effectLst/>
                <a:latin typeface="+mn-lt"/>
                <a:ea typeface="Calibri" panose="020F0502020204030204" pitchFamily="34" charset="0"/>
                <a:cs typeface="Calibri" panose="020F0502020204030204" pitchFamily="34" charset="0"/>
              </a:rPr>
              <a:t>Intellectual Property Rights</a:t>
            </a:r>
            <a:br>
              <a:rPr lang="en-US" sz="1050" kern="100" dirty="0">
                <a:effectLst/>
                <a:latin typeface="+mn-lt"/>
                <a:ea typeface="Calibri" panose="020F0502020204030204" pitchFamily="34" charset="0"/>
                <a:cs typeface="Calibri" panose="020F0502020204030204" pitchFamily="34" charset="0"/>
              </a:rPr>
            </a:br>
            <a:r>
              <a:rPr lang="en-US" sz="1050" kern="100" dirty="0">
                <a:effectLst/>
                <a:latin typeface="+mn-lt"/>
                <a:ea typeface="Calibri" panose="020F0502020204030204" pitchFamily="34" charset="0"/>
                <a:cs typeface="Calibri" panose="020F0502020204030204" pitchFamily="34" charset="0"/>
              </a:rPr>
              <a:t>All content within the rankings </a:t>
            </a:r>
            <a:r>
              <a:rPr lang="en-US" sz="1050" kern="100" dirty="0">
                <a:solidFill>
                  <a:schemeClr val="bg2"/>
                </a:solidFill>
                <a:effectLst/>
                <a:latin typeface="+mn-lt"/>
                <a:ea typeface="Calibri" panose="020F0502020204030204" pitchFamily="34" charset="0"/>
                <a:cs typeface="Calibri" panose="020F0502020204030204" pitchFamily="34" charset="0"/>
              </a:rPr>
              <a:t>("</a:t>
            </a:r>
            <a:r>
              <a:rPr lang="en-US" sz="1050" b="1" kern="100" dirty="0">
                <a:solidFill>
                  <a:schemeClr val="bg2"/>
                </a:solidFill>
                <a:effectLst/>
                <a:latin typeface="+mn-lt"/>
                <a:ea typeface="Calibri" panose="020F0502020204030204" pitchFamily="34" charset="0"/>
                <a:cs typeface="Calibri" panose="020F0502020204030204" pitchFamily="34" charset="0"/>
              </a:rPr>
              <a:t>Rankings</a:t>
            </a:r>
            <a:r>
              <a:rPr lang="en-US" sz="1050" kern="100" dirty="0">
                <a:solidFill>
                  <a:schemeClr val="bg2"/>
                </a:solidFill>
                <a:effectLst/>
                <a:latin typeface="+mn-lt"/>
                <a:ea typeface="Calibri" panose="020F0502020204030204" pitchFamily="34" charset="0"/>
                <a:cs typeface="Calibri" panose="020F0502020204030204" pitchFamily="34" charset="0"/>
              </a:rPr>
              <a:t>") </a:t>
            </a:r>
            <a:r>
              <a:rPr lang="en-US" sz="1050" kern="100" dirty="0">
                <a:effectLst/>
                <a:latin typeface="+mn-lt"/>
                <a:ea typeface="Calibri" panose="020F0502020204030204" pitchFamily="34" charset="0"/>
                <a:cs typeface="Calibri" panose="020F0502020204030204" pitchFamily="34" charset="0"/>
              </a:rPr>
              <a:t>is the exclusive property of Plant-A Insights Group LLC </a:t>
            </a:r>
            <a:r>
              <a:rPr lang="en-US" sz="1050" kern="100" dirty="0">
                <a:solidFill>
                  <a:schemeClr val="bg2"/>
                </a:solidFill>
                <a:effectLst/>
                <a:latin typeface="+mn-lt"/>
                <a:ea typeface="Calibri" panose="020F0502020204030204" pitchFamily="34" charset="0"/>
                <a:cs typeface="Calibri" panose="020F0502020204030204" pitchFamily="34" charset="0"/>
              </a:rPr>
              <a:t>(“</a:t>
            </a:r>
            <a:r>
              <a:rPr lang="en-US" sz="1050" b="1" kern="100" dirty="0">
                <a:solidFill>
                  <a:schemeClr val="bg2"/>
                </a:solidFill>
                <a:effectLst/>
                <a:latin typeface="+mn-lt"/>
                <a:ea typeface="Calibri" panose="020F0502020204030204" pitchFamily="34" charset="0"/>
                <a:cs typeface="Calibri" panose="020F0502020204030204" pitchFamily="34" charset="0"/>
              </a:rPr>
              <a:t>Plant-A</a:t>
            </a:r>
            <a:r>
              <a:rPr lang="en-US" sz="1050" kern="100" dirty="0">
                <a:solidFill>
                  <a:schemeClr val="bg2"/>
                </a:solidFill>
                <a:effectLst/>
                <a:latin typeface="+mn-lt"/>
                <a:ea typeface="Calibri" panose="020F0502020204030204" pitchFamily="34" charset="0"/>
                <a:cs typeface="Calibri" panose="020F0502020204030204" pitchFamily="34" charset="0"/>
              </a:rPr>
              <a:t>”). </a:t>
            </a:r>
            <a:r>
              <a:rPr lang="en-US" sz="1050" kern="100" dirty="0">
                <a:effectLst/>
                <a:latin typeface="+mn-lt"/>
                <a:ea typeface="Calibri" panose="020F0502020204030204" pitchFamily="34" charset="0"/>
                <a:cs typeface="Calibri" panose="020F0502020204030204" pitchFamily="34" charset="0"/>
              </a:rPr>
              <a:t>This work, including all data, analyses, and derived rankings, is copyrighted under United States and international copyright laws. Unauthorized use, including but not limited to the publication, reproduction, modification, distribution, transmission, or display of any material without the prior written consent of Plant-A, is strictly prohibited.</a:t>
            </a:r>
          </a:p>
          <a:p>
            <a:pPr marL="0" marR="0">
              <a:lnSpc>
                <a:spcPct val="107000"/>
              </a:lnSpc>
              <a:spcBef>
                <a:spcPts val="0"/>
              </a:spcBef>
              <a:spcAft>
                <a:spcPts val="800"/>
              </a:spcAft>
            </a:pPr>
            <a:r>
              <a:rPr lang="en-US" sz="1050" b="1" kern="100" dirty="0">
                <a:solidFill>
                  <a:schemeClr val="bg2"/>
                </a:solidFill>
                <a:effectLst/>
                <a:latin typeface="+mn-lt"/>
                <a:ea typeface="Calibri" panose="020F0502020204030204" pitchFamily="34" charset="0"/>
                <a:cs typeface="Calibri" panose="020F0502020204030204" pitchFamily="34" charset="0"/>
              </a:rPr>
              <a:t>Nature of the Rankings</a:t>
            </a:r>
            <a:br>
              <a:rPr lang="en-US" sz="1050" kern="100" dirty="0">
                <a:effectLst/>
                <a:latin typeface="+mn-lt"/>
                <a:ea typeface="Calibri" panose="020F0502020204030204" pitchFamily="34" charset="0"/>
                <a:cs typeface="Calibri" panose="020F0502020204030204" pitchFamily="34" charset="0"/>
              </a:rPr>
            </a:br>
            <a:r>
              <a:rPr lang="en-US" sz="1050" kern="100" dirty="0">
                <a:effectLst/>
                <a:latin typeface="+mn-lt"/>
                <a:ea typeface="Calibri" panose="020F0502020204030204" pitchFamily="34" charset="0"/>
                <a:cs typeface="Calibri" panose="020F0502020204030204" pitchFamily="34" charset="0"/>
              </a:rPr>
              <a:t>The Rankings are prepared by Plant-A and reflect an editorial content piece, based on both primary and secondary market research. This includes publicly available data and specific data provided directly to Plant-A. These Rankings are published in conjunction with Newsweek and should be viewed as an editorial work, not as definitive financial or business guidance.</a:t>
            </a:r>
          </a:p>
          <a:p>
            <a:pPr marL="0" marR="0">
              <a:lnSpc>
                <a:spcPct val="107000"/>
              </a:lnSpc>
              <a:spcBef>
                <a:spcPts val="0"/>
              </a:spcBef>
              <a:spcAft>
                <a:spcPts val="800"/>
              </a:spcAft>
            </a:pPr>
            <a:r>
              <a:rPr lang="en-US" sz="1050" b="1" kern="100" dirty="0">
                <a:solidFill>
                  <a:schemeClr val="bg2"/>
                </a:solidFill>
                <a:effectLst/>
                <a:latin typeface="+mn-lt"/>
                <a:ea typeface="Calibri" panose="020F0502020204030204" pitchFamily="34" charset="0"/>
                <a:cs typeface="Calibri" panose="020F0502020204030204" pitchFamily="34" charset="0"/>
              </a:rPr>
              <a:t>Data Accuracy and Periodicity</a:t>
            </a:r>
            <a:br>
              <a:rPr lang="en-US" sz="1050" kern="100" dirty="0">
                <a:effectLst/>
                <a:latin typeface="+mn-lt"/>
                <a:ea typeface="Calibri" panose="020F0502020204030204" pitchFamily="34" charset="0"/>
                <a:cs typeface="Calibri" panose="020F0502020204030204" pitchFamily="34" charset="0"/>
              </a:rPr>
            </a:br>
            <a:r>
              <a:rPr lang="en-US" sz="1050" kern="100" dirty="0">
                <a:effectLst/>
                <a:latin typeface="+mn-lt"/>
                <a:ea typeface="Calibri" panose="020F0502020204030204" pitchFamily="34" charset="0"/>
                <a:cs typeface="Calibri" panose="020F0502020204030204" pitchFamily="34" charset="0"/>
              </a:rPr>
              <a:t>The Rankings are generated from data sources deemed reliable and are formed based on a methodological analysis of such data spanning the last 24 months. They are inherently a reflection of historical data and may not include subsequent developments, unforeseen events, or additional data not covered during the research period.</a:t>
            </a:r>
          </a:p>
          <a:p>
            <a:pPr marL="0" marR="0">
              <a:lnSpc>
                <a:spcPct val="107000"/>
              </a:lnSpc>
              <a:spcBef>
                <a:spcPts val="0"/>
              </a:spcBef>
              <a:spcAft>
                <a:spcPts val="800"/>
              </a:spcAft>
            </a:pPr>
            <a:r>
              <a:rPr lang="en-US" sz="1050" b="1" kern="100" dirty="0">
                <a:solidFill>
                  <a:schemeClr val="bg2"/>
                </a:solidFill>
                <a:effectLst/>
                <a:latin typeface="+mn-lt"/>
                <a:ea typeface="Calibri" panose="020F0502020204030204" pitchFamily="34" charset="0"/>
                <a:cs typeface="Calibri" panose="020F0502020204030204" pitchFamily="34" charset="0"/>
              </a:rPr>
              <a:t>No Endorsement or Quality Assurance</a:t>
            </a:r>
            <a:br>
              <a:rPr lang="en-US" sz="1050" kern="100" dirty="0">
                <a:effectLst/>
                <a:latin typeface="+mn-lt"/>
                <a:ea typeface="Calibri" panose="020F0502020204030204" pitchFamily="34" charset="0"/>
                <a:cs typeface="Calibri" panose="020F0502020204030204" pitchFamily="34" charset="0"/>
              </a:rPr>
            </a:br>
            <a:r>
              <a:rPr lang="en-US" sz="1050" kern="100" dirty="0">
                <a:effectLst/>
                <a:latin typeface="+mn-lt"/>
                <a:ea typeface="Calibri" panose="020F0502020204030204" pitchFamily="34" charset="0"/>
                <a:cs typeface="Calibri" panose="020F0502020204030204" pitchFamily="34" charset="0"/>
              </a:rPr>
              <a:t>Plant-A does not endorse nor validate the business practices or the standing of the ranked companies. The inclusion or exclusion of any company in the Rankings should not be used as a basis for investment, business, or other decisions. All decisions based on any information presented in the Rankings should be made in conjunction with other available information and independent advice.</a:t>
            </a:r>
          </a:p>
          <a:p>
            <a:pPr marL="0" marR="0">
              <a:lnSpc>
                <a:spcPct val="107000"/>
              </a:lnSpc>
              <a:spcBef>
                <a:spcPts val="0"/>
              </a:spcBef>
              <a:spcAft>
                <a:spcPts val="800"/>
              </a:spcAft>
            </a:pPr>
            <a:r>
              <a:rPr lang="en-US" sz="1050" b="1" kern="100" dirty="0">
                <a:solidFill>
                  <a:schemeClr val="bg2"/>
                </a:solidFill>
                <a:effectLst/>
                <a:latin typeface="+mn-lt"/>
                <a:ea typeface="Calibri" panose="020F0502020204030204" pitchFamily="34" charset="0"/>
                <a:cs typeface="Calibri" panose="020F0502020204030204" pitchFamily="34" charset="0"/>
              </a:rPr>
              <a:t>Disclaimer of Liability</a:t>
            </a:r>
            <a:br>
              <a:rPr lang="en-US" sz="1050" kern="100" dirty="0">
                <a:effectLst/>
                <a:latin typeface="+mn-lt"/>
                <a:ea typeface="Calibri" panose="020F0502020204030204" pitchFamily="34" charset="0"/>
                <a:cs typeface="Calibri" panose="020F0502020204030204" pitchFamily="34" charset="0"/>
              </a:rPr>
            </a:br>
            <a:r>
              <a:rPr lang="en-US" sz="1050" kern="100" dirty="0">
                <a:effectLst/>
                <a:latin typeface="+mn-lt"/>
                <a:ea typeface="Calibri" panose="020F0502020204030204" pitchFamily="34" charset="0"/>
                <a:cs typeface="Calibri" panose="020F0502020204030204" pitchFamily="34" charset="0"/>
              </a:rPr>
              <a:t>Plant-A, its subsidiaries, and their respective officers, directors, employees, and agents (collectively, the </a:t>
            </a:r>
            <a:r>
              <a:rPr lang="en-US" sz="1050" kern="100" dirty="0">
                <a:solidFill>
                  <a:schemeClr val="bg2"/>
                </a:solidFill>
                <a:effectLst/>
                <a:latin typeface="+mn-lt"/>
                <a:ea typeface="Calibri" panose="020F0502020204030204" pitchFamily="34" charset="0"/>
                <a:cs typeface="Calibri" panose="020F0502020204030204" pitchFamily="34" charset="0"/>
              </a:rPr>
              <a:t>"</a:t>
            </a:r>
            <a:r>
              <a:rPr lang="en-US" sz="1050" b="1" kern="100" dirty="0">
                <a:solidFill>
                  <a:schemeClr val="bg2"/>
                </a:solidFill>
                <a:effectLst/>
                <a:latin typeface="+mn-lt"/>
                <a:ea typeface="Calibri" panose="020F0502020204030204" pitchFamily="34" charset="0"/>
                <a:cs typeface="Calibri" panose="020F0502020204030204" pitchFamily="34" charset="0"/>
              </a:rPr>
              <a:t>Plant-A Parties</a:t>
            </a:r>
            <a:r>
              <a:rPr lang="en-US" sz="1050" kern="100" dirty="0">
                <a:solidFill>
                  <a:schemeClr val="bg2"/>
                </a:solidFill>
                <a:effectLst/>
                <a:latin typeface="+mn-lt"/>
                <a:ea typeface="Calibri" panose="020F0502020204030204" pitchFamily="34" charset="0"/>
                <a:cs typeface="Calibri" panose="020F0502020204030204" pitchFamily="34" charset="0"/>
              </a:rPr>
              <a:t>") </a:t>
            </a:r>
            <a:r>
              <a:rPr lang="en-US" sz="1050" kern="100" dirty="0">
                <a:effectLst/>
                <a:latin typeface="+mn-lt"/>
                <a:ea typeface="Calibri" panose="020F0502020204030204" pitchFamily="34" charset="0"/>
                <a:cs typeface="Calibri" panose="020F0502020204030204" pitchFamily="34" charset="0"/>
              </a:rPr>
              <a:t>disclaim all liability and responsibility for any errors or omissions in the Rankings or for any actions taken based on the contents of this publication. Neither Plant-A nor Newsweek guarantees the completeness or accuracy of the information contained in the Rankings.</a:t>
            </a:r>
          </a:p>
          <a:p>
            <a:pPr marL="0" marR="0">
              <a:lnSpc>
                <a:spcPct val="107000"/>
              </a:lnSpc>
              <a:spcBef>
                <a:spcPts val="0"/>
              </a:spcBef>
              <a:spcAft>
                <a:spcPts val="800"/>
              </a:spcAft>
            </a:pPr>
            <a:r>
              <a:rPr lang="en-US" sz="1050" kern="100" dirty="0">
                <a:effectLst/>
                <a:latin typeface="+mn-lt"/>
                <a:ea typeface="Calibri" panose="020F0502020204030204" pitchFamily="34" charset="0"/>
                <a:cs typeface="Calibri" panose="020F0502020204030204" pitchFamily="34" charset="0"/>
              </a:rPr>
              <a:t>By accessing, using, or relying upon the Rankings, you waive all claims and have no recourse against Plant-A Parties for any alleged or actual infringements of any rights of any party, including privacy rights, proprietary rights, intellectual property rights, rights of publicity, rights of credit for material or ideas, or any other rights, including the right to approval of uses such as copy that may be deemed to be distorted, derogatory, or offensive.</a:t>
            </a:r>
          </a:p>
          <a:p>
            <a:pPr marL="0" marR="0">
              <a:lnSpc>
                <a:spcPct val="107000"/>
              </a:lnSpc>
              <a:spcBef>
                <a:spcPts val="0"/>
              </a:spcBef>
              <a:spcAft>
                <a:spcPts val="800"/>
              </a:spcAft>
            </a:pPr>
            <a:r>
              <a:rPr lang="en-US" sz="1050" kern="100" dirty="0">
                <a:effectLst/>
                <a:latin typeface="+mn-lt"/>
                <a:ea typeface="Calibri" panose="020F0502020204030204" pitchFamily="34" charset="0"/>
                <a:cs typeface="Calibri" panose="020F0502020204030204" pitchFamily="34" charset="0"/>
              </a:rPr>
              <a:t>This disclaimer is intended to be as broad and inclusive as permitted under the law. If any portion hereof is held invalid or unenforceable, the remainder of the disclaimer shall nonetheless remain in full force and effect. This disclaimer constitutes the entire agreement between you and Plant-A regarding the use of the Rankings.</a:t>
            </a:r>
          </a:p>
          <a:p>
            <a:r>
              <a:rPr lang="en-US" sz="1050" dirty="0">
                <a:effectLst/>
                <a:latin typeface="+mn-lt"/>
                <a:ea typeface="Calibri" panose="020F0502020204030204" pitchFamily="34" charset="0"/>
                <a:cs typeface="Calibri" panose="020F0502020204030204" pitchFamily="34" charset="0"/>
              </a:rPr>
              <a:t>Copyright © 2025 Plant-A Insights Group LLC. All rights reserved.</a:t>
            </a:r>
            <a:endParaRPr lang="en-US" sz="105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89922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DA81F68-78C5-531B-AB0A-EA9AB3D5B7B9}"/>
              </a:ext>
            </a:extLst>
          </p:cNvPr>
          <p:cNvGraphicFramePr>
            <a:graphicFrameLocks noChangeAspect="1"/>
          </p:cNvGraphicFramePr>
          <p:nvPr>
            <p:custDataLst>
              <p:tags r:id="rId1"/>
            </p:custDataLst>
            <p:extLst>
              <p:ext uri="{D42A27DB-BD31-4B8C-83A1-F6EECF244321}">
                <p14:modId xmlns:p14="http://schemas.microsoft.com/office/powerpoint/2010/main" val="1044865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2" name="think-cell data - do not delete" hidden="1">
                        <a:extLst>
                          <a:ext uri="{FF2B5EF4-FFF2-40B4-BE49-F238E27FC236}">
                            <a16:creationId xmlns:a16="http://schemas.microsoft.com/office/drawing/2014/main" id="{8DA81F68-78C5-531B-AB0A-EA9AB3D5B7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51" name="Google Shape;151;p24"/>
          <p:cNvCxnSpPr/>
          <p:nvPr/>
        </p:nvCxnSpPr>
        <p:spPr>
          <a:xfrm>
            <a:off x="6872933" y="3971867"/>
            <a:ext cx="0" cy="261600"/>
          </a:xfrm>
          <a:prstGeom prst="straightConnector1">
            <a:avLst/>
          </a:prstGeom>
          <a:noFill/>
          <a:ln w="9525" cap="flat" cmpd="sng">
            <a:solidFill>
              <a:schemeClr val="bg2"/>
            </a:solidFill>
            <a:prstDash val="solid"/>
            <a:round/>
            <a:headEnd type="none" w="med" len="med"/>
            <a:tailEnd type="none" w="med" len="med"/>
          </a:ln>
        </p:spPr>
      </p:cxnSp>
      <p:cxnSp>
        <p:nvCxnSpPr>
          <p:cNvPr id="152" name="Google Shape;152;p24"/>
          <p:cNvCxnSpPr/>
          <p:nvPr/>
        </p:nvCxnSpPr>
        <p:spPr>
          <a:xfrm>
            <a:off x="9578800" y="3971867"/>
            <a:ext cx="0" cy="261600"/>
          </a:xfrm>
          <a:prstGeom prst="straightConnector1">
            <a:avLst/>
          </a:prstGeom>
          <a:noFill/>
          <a:ln w="9525" cap="flat" cmpd="sng">
            <a:solidFill>
              <a:schemeClr val="bg2"/>
            </a:solidFill>
            <a:prstDash val="solid"/>
            <a:round/>
            <a:headEnd type="none" w="med" len="med"/>
            <a:tailEnd type="none" w="med" len="med"/>
          </a:ln>
        </p:spPr>
      </p:cxnSp>
      <p:cxnSp>
        <p:nvCxnSpPr>
          <p:cNvPr id="153" name="Google Shape;153;p24"/>
          <p:cNvCxnSpPr/>
          <p:nvPr/>
        </p:nvCxnSpPr>
        <p:spPr>
          <a:xfrm>
            <a:off x="7709100" y="3969117"/>
            <a:ext cx="0" cy="1270000"/>
          </a:xfrm>
          <a:prstGeom prst="straightConnector1">
            <a:avLst/>
          </a:prstGeom>
          <a:noFill/>
          <a:ln w="9525" cap="flat" cmpd="sng">
            <a:solidFill>
              <a:schemeClr val="bg2"/>
            </a:solidFill>
            <a:prstDash val="solid"/>
            <a:round/>
            <a:headEnd type="none" w="med" len="med"/>
            <a:tailEnd type="none" w="med" len="med"/>
          </a:ln>
        </p:spPr>
      </p:cxnSp>
      <p:cxnSp>
        <p:nvCxnSpPr>
          <p:cNvPr id="154" name="Google Shape;154;p24"/>
          <p:cNvCxnSpPr/>
          <p:nvPr/>
        </p:nvCxnSpPr>
        <p:spPr>
          <a:xfrm>
            <a:off x="8744600" y="3959400"/>
            <a:ext cx="0" cy="1270000"/>
          </a:xfrm>
          <a:prstGeom prst="straightConnector1">
            <a:avLst/>
          </a:prstGeom>
          <a:noFill/>
          <a:ln w="9525" cap="flat" cmpd="sng">
            <a:solidFill>
              <a:schemeClr val="bg2"/>
            </a:solidFill>
            <a:prstDash val="solid"/>
            <a:round/>
            <a:headEnd type="none" w="med" len="med"/>
            <a:tailEnd type="none" w="med" len="med"/>
          </a:ln>
        </p:spPr>
      </p:cxnSp>
      <p:sp>
        <p:nvSpPr>
          <p:cNvPr id="155" name="Google Shape;155;p24"/>
          <p:cNvSpPr/>
          <p:nvPr/>
        </p:nvSpPr>
        <p:spPr>
          <a:xfrm>
            <a:off x="8385" y="0"/>
            <a:ext cx="4589600" cy="6404400"/>
          </a:xfrm>
          <a:prstGeom prst="rect">
            <a:avLst/>
          </a:prstGeom>
          <a:solidFill>
            <a:schemeClr val="lt1"/>
          </a:solidFill>
          <a:ln>
            <a:noFill/>
          </a:ln>
        </p:spPr>
        <p:txBody>
          <a:bodyPr spcFirstLastPara="1" wrap="square" lIns="121900" tIns="121900" rIns="121900" bIns="121900" anchor="ctr" anchorCtr="0">
            <a:noAutofit/>
          </a:bodyPr>
          <a:lstStyle/>
          <a:p>
            <a:pPr algn="ctr"/>
            <a:endParaRPr sz="1867">
              <a:latin typeface="+mn-lt"/>
            </a:endParaRPr>
          </a:p>
        </p:txBody>
      </p:sp>
      <p:sp>
        <p:nvSpPr>
          <p:cNvPr id="156" name="Google Shape;156;p24"/>
          <p:cNvSpPr txBox="1">
            <a:spLocks noGrp="1"/>
          </p:cNvSpPr>
          <p:nvPr>
            <p:ph type="title"/>
          </p:nvPr>
        </p:nvSpPr>
        <p:spPr>
          <a:xfrm>
            <a:off x="547300" y="203201"/>
            <a:ext cx="4042400" cy="3745600"/>
          </a:xfrm>
          <a:prstGeom prst="rect">
            <a:avLst/>
          </a:prstGeom>
        </p:spPr>
        <p:txBody>
          <a:bodyPr spcFirstLastPara="1" vert="horz" wrap="square" lIns="0" tIns="0" rIns="0" bIns="0" rtlCol="0" anchor="ctr" anchorCtr="0">
            <a:spAutoFit/>
          </a:bodyPr>
          <a:lstStyle/>
          <a:p>
            <a:pPr>
              <a:spcBef>
                <a:spcPts val="1600"/>
              </a:spcBef>
            </a:pPr>
            <a:r>
              <a:rPr lang="en" dirty="0">
                <a:latin typeface="+mn-lt"/>
                <a:ea typeface="DM Sans SemiBold"/>
                <a:cs typeface="DM Sans SemiBold"/>
                <a:sym typeface="DM Sans SemiBold"/>
              </a:rPr>
              <a:t>Aniline simplifies listening technology. </a:t>
            </a:r>
            <a:endParaRPr dirty="0">
              <a:latin typeface="+mn-lt"/>
              <a:ea typeface="DM Sans SemiBold"/>
              <a:cs typeface="DM Sans SemiBold"/>
              <a:sym typeface="DM Sans SemiBold"/>
            </a:endParaRPr>
          </a:p>
          <a:p>
            <a:pPr>
              <a:spcBef>
                <a:spcPts val="1600"/>
              </a:spcBef>
              <a:spcAft>
                <a:spcPts val="1600"/>
              </a:spcAft>
            </a:pPr>
            <a:r>
              <a:rPr lang="en" dirty="0">
                <a:latin typeface="+mn-lt"/>
                <a:ea typeface="DM Sans SemiBold"/>
                <a:cs typeface="DM Sans SemiBold"/>
                <a:sym typeface="DM Sans SemiBold"/>
              </a:rPr>
              <a:t>We turn Voices into Value. </a:t>
            </a:r>
            <a:endParaRPr dirty="0">
              <a:latin typeface="+mn-lt"/>
              <a:ea typeface="DM Sans SemiBold"/>
              <a:cs typeface="DM Sans SemiBold"/>
              <a:sym typeface="DM Sans SemiBold"/>
            </a:endParaRPr>
          </a:p>
        </p:txBody>
      </p:sp>
      <p:sp>
        <p:nvSpPr>
          <p:cNvPr id="157" name="Google Shape;157;p24"/>
          <p:cNvSpPr txBox="1"/>
          <p:nvPr/>
        </p:nvSpPr>
        <p:spPr>
          <a:xfrm>
            <a:off x="547300" y="4007868"/>
            <a:ext cx="3810000" cy="1723933"/>
          </a:xfrm>
          <a:prstGeom prst="rect">
            <a:avLst/>
          </a:prstGeom>
          <a:noFill/>
          <a:ln>
            <a:noFill/>
          </a:ln>
        </p:spPr>
        <p:txBody>
          <a:bodyPr spcFirstLastPara="1" wrap="square" lIns="0" tIns="0" rIns="0" bIns="0" anchor="t" anchorCtr="0">
            <a:spAutoFit/>
          </a:bodyPr>
          <a:lstStyle/>
          <a:p>
            <a:r>
              <a:rPr lang="en" sz="1867">
                <a:solidFill>
                  <a:srgbClr val="1E1B39"/>
                </a:solidFill>
                <a:latin typeface="+mn-lt"/>
                <a:ea typeface="DM Sans"/>
                <a:cs typeface="DM Sans"/>
                <a:sym typeface="DM Sans"/>
              </a:rPr>
              <a:t>Real-time workforce insights reveal employee experiences across 70,000+ companies, empowering you to make informed decisions, seize opportunities, and drive impactful change.</a:t>
            </a:r>
            <a:endParaRPr sz="1867">
              <a:solidFill>
                <a:srgbClr val="1E1B39"/>
              </a:solidFill>
              <a:latin typeface="+mn-lt"/>
              <a:ea typeface="DM Sans"/>
              <a:cs typeface="DM Sans"/>
              <a:sym typeface="DM Sans"/>
            </a:endParaRPr>
          </a:p>
        </p:txBody>
      </p:sp>
      <p:sp>
        <p:nvSpPr>
          <p:cNvPr id="158" name="Google Shape;158;p24"/>
          <p:cNvSpPr/>
          <p:nvPr/>
        </p:nvSpPr>
        <p:spPr>
          <a:xfrm>
            <a:off x="4820917" y="4225300"/>
            <a:ext cx="1344400" cy="879200"/>
          </a:xfrm>
          <a:prstGeom prst="rect">
            <a:avLst/>
          </a:prstGeom>
          <a:solidFill>
            <a:schemeClr val="bg1">
              <a:lumMod val="95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r>
              <a:rPr lang="en" sz="1600" b="1">
                <a:solidFill>
                  <a:schemeClr val="bg2"/>
                </a:solidFill>
                <a:latin typeface="+mn-lt"/>
                <a:ea typeface="DM Sans"/>
                <a:cs typeface="DM Sans"/>
                <a:sym typeface="DM Sans"/>
              </a:rPr>
              <a:t>Improve Outcomes</a:t>
            </a:r>
            <a:endParaRPr sz="1600" b="1">
              <a:solidFill>
                <a:schemeClr val="bg2"/>
              </a:solidFill>
              <a:latin typeface="+mn-lt"/>
              <a:ea typeface="DM Sans"/>
              <a:cs typeface="DM Sans"/>
              <a:sym typeface="DM Sans"/>
            </a:endParaRPr>
          </a:p>
        </p:txBody>
      </p:sp>
      <p:sp>
        <p:nvSpPr>
          <p:cNvPr id="159" name="Google Shape;159;p24"/>
          <p:cNvSpPr/>
          <p:nvPr/>
        </p:nvSpPr>
        <p:spPr>
          <a:xfrm>
            <a:off x="4820917" y="5248817"/>
            <a:ext cx="1344400" cy="879200"/>
          </a:xfrm>
          <a:prstGeom prst="rect">
            <a:avLst/>
          </a:prstGeom>
          <a:solidFill>
            <a:schemeClr val="bg1">
              <a:lumMod val="95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r>
              <a:rPr lang="en" sz="1600" b="1">
                <a:solidFill>
                  <a:schemeClr val="bg2"/>
                </a:solidFill>
                <a:latin typeface="+mn-lt"/>
                <a:ea typeface="DM Sans"/>
                <a:cs typeface="DM Sans"/>
                <a:sym typeface="DM Sans"/>
              </a:rPr>
              <a:t>Culture Drivers</a:t>
            </a:r>
            <a:endParaRPr sz="1600" b="1">
              <a:solidFill>
                <a:schemeClr val="bg2"/>
              </a:solidFill>
              <a:latin typeface="+mn-lt"/>
              <a:ea typeface="DM Sans"/>
              <a:cs typeface="DM Sans"/>
              <a:sym typeface="DM Sans"/>
            </a:endParaRPr>
          </a:p>
        </p:txBody>
      </p:sp>
      <p:sp>
        <p:nvSpPr>
          <p:cNvPr id="160" name="Google Shape;160;p24"/>
          <p:cNvSpPr/>
          <p:nvPr/>
        </p:nvSpPr>
        <p:spPr>
          <a:xfrm>
            <a:off x="6165317" y="4225300"/>
            <a:ext cx="2146400" cy="879200"/>
          </a:xfrm>
          <a:prstGeom prst="rect">
            <a:avLst/>
          </a:prstGeom>
          <a:solidFill>
            <a:schemeClr val="lt1"/>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1333">
                <a:solidFill>
                  <a:srgbClr val="1E1B39"/>
                </a:solidFill>
                <a:latin typeface="+mn-lt"/>
                <a:ea typeface="DM Sans"/>
                <a:cs typeface="DM Sans"/>
                <a:sym typeface="DM Sans"/>
              </a:rPr>
              <a:t>Automated root-cause analysis of turnover, productivity, and more</a:t>
            </a:r>
            <a:endParaRPr sz="1333">
              <a:solidFill>
                <a:srgbClr val="1E1B39"/>
              </a:solidFill>
              <a:latin typeface="+mn-lt"/>
              <a:ea typeface="DM Sans"/>
              <a:cs typeface="DM Sans"/>
              <a:sym typeface="DM Sans"/>
            </a:endParaRPr>
          </a:p>
        </p:txBody>
      </p:sp>
      <p:sp>
        <p:nvSpPr>
          <p:cNvPr id="161" name="Google Shape;161;p24"/>
          <p:cNvSpPr/>
          <p:nvPr/>
        </p:nvSpPr>
        <p:spPr>
          <a:xfrm>
            <a:off x="6165317" y="5248833"/>
            <a:ext cx="2146400" cy="879200"/>
          </a:xfrm>
          <a:prstGeom prst="rect">
            <a:avLst/>
          </a:prstGeom>
          <a:solidFill>
            <a:schemeClr val="lt1"/>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1333">
                <a:solidFill>
                  <a:srgbClr val="1E1B39"/>
                </a:solidFill>
                <a:latin typeface="+mn-lt"/>
                <a:ea typeface="DM Sans"/>
                <a:cs typeface="DM Sans"/>
                <a:sym typeface="DM Sans"/>
              </a:rPr>
              <a:t>Identify real-time employee pain points to build a stronger organizational culture</a:t>
            </a:r>
            <a:endParaRPr sz="1333">
              <a:solidFill>
                <a:srgbClr val="1E1B39"/>
              </a:solidFill>
              <a:latin typeface="+mn-lt"/>
              <a:ea typeface="DM Sans"/>
              <a:cs typeface="DM Sans"/>
              <a:sym typeface="DM Sans"/>
            </a:endParaRPr>
          </a:p>
        </p:txBody>
      </p:sp>
      <p:sp>
        <p:nvSpPr>
          <p:cNvPr id="162" name="Google Shape;162;p24"/>
          <p:cNvSpPr/>
          <p:nvPr/>
        </p:nvSpPr>
        <p:spPr>
          <a:xfrm>
            <a:off x="8435684" y="4225300"/>
            <a:ext cx="1344400" cy="879200"/>
          </a:xfrm>
          <a:prstGeom prst="rect">
            <a:avLst/>
          </a:prstGeom>
          <a:solidFill>
            <a:schemeClr val="bg1">
              <a:lumMod val="95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r>
              <a:rPr lang="en" sz="1600" b="1">
                <a:solidFill>
                  <a:schemeClr val="bg2"/>
                </a:solidFill>
                <a:latin typeface="+mn-lt"/>
                <a:ea typeface="DM Sans"/>
                <a:cs typeface="DM Sans"/>
                <a:sym typeface="DM Sans"/>
              </a:rPr>
              <a:t>Reduce Risk</a:t>
            </a:r>
            <a:endParaRPr sz="1600" b="1">
              <a:solidFill>
                <a:schemeClr val="bg2"/>
              </a:solidFill>
              <a:latin typeface="+mn-lt"/>
              <a:ea typeface="DM Sans"/>
              <a:cs typeface="DM Sans"/>
              <a:sym typeface="DM Sans"/>
            </a:endParaRPr>
          </a:p>
        </p:txBody>
      </p:sp>
      <p:sp>
        <p:nvSpPr>
          <p:cNvPr id="163" name="Google Shape;163;p24"/>
          <p:cNvSpPr/>
          <p:nvPr/>
        </p:nvSpPr>
        <p:spPr>
          <a:xfrm>
            <a:off x="8435684" y="5248817"/>
            <a:ext cx="1344400" cy="879200"/>
          </a:xfrm>
          <a:prstGeom prst="rect">
            <a:avLst/>
          </a:prstGeom>
          <a:solidFill>
            <a:schemeClr val="bg1">
              <a:lumMod val="95000"/>
            </a:scheme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r>
              <a:rPr lang="en" sz="1600" b="1">
                <a:solidFill>
                  <a:schemeClr val="bg2"/>
                </a:solidFill>
                <a:latin typeface="+mn-lt"/>
                <a:ea typeface="DM Sans"/>
                <a:cs typeface="DM Sans"/>
                <a:sym typeface="DM Sans"/>
              </a:rPr>
              <a:t>Optimize Strategy</a:t>
            </a:r>
            <a:endParaRPr sz="1600" b="1">
              <a:solidFill>
                <a:schemeClr val="bg2"/>
              </a:solidFill>
              <a:latin typeface="+mn-lt"/>
              <a:ea typeface="DM Sans"/>
              <a:cs typeface="DM Sans"/>
              <a:sym typeface="DM Sans"/>
            </a:endParaRPr>
          </a:p>
        </p:txBody>
      </p:sp>
      <p:sp>
        <p:nvSpPr>
          <p:cNvPr id="164" name="Google Shape;164;p24"/>
          <p:cNvSpPr/>
          <p:nvPr/>
        </p:nvSpPr>
        <p:spPr>
          <a:xfrm>
            <a:off x="9780084" y="4225300"/>
            <a:ext cx="2146400" cy="879200"/>
          </a:xfrm>
          <a:prstGeom prst="rect">
            <a:avLst/>
          </a:prstGeom>
          <a:solidFill>
            <a:schemeClr val="lt1"/>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1333">
                <a:solidFill>
                  <a:srgbClr val="1E1B39"/>
                </a:solidFill>
                <a:latin typeface="+mn-lt"/>
                <a:ea typeface="DM Sans"/>
                <a:cs typeface="DM Sans"/>
                <a:sym typeface="DM Sans"/>
              </a:rPr>
              <a:t>Enhance employer brand &amp; reputation, powered by Gen AI</a:t>
            </a:r>
            <a:endParaRPr sz="1333">
              <a:solidFill>
                <a:srgbClr val="1E1B39"/>
              </a:solidFill>
              <a:latin typeface="+mn-lt"/>
              <a:ea typeface="DM Sans"/>
              <a:cs typeface="DM Sans"/>
              <a:sym typeface="DM Sans"/>
            </a:endParaRPr>
          </a:p>
        </p:txBody>
      </p:sp>
      <p:sp>
        <p:nvSpPr>
          <p:cNvPr id="165" name="Google Shape;165;p24"/>
          <p:cNvSpPr/>
          <p:nvPr/>
        </p:nvSpPr>
        <p:spPr>
          <a:xfrm>
            <a:off x="9780084" y="5248833"/>
            <a:ext cx="2146400" cy="879200"/>
          </a:xfrm>
          <a:prstGeom prst="rect">
            <a:avLst/>
          </a:prstGeom>
          <a:solidFill>
            <a:schemeClr val="lt1"/>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1333">
                <a:solidFill>
                  <a:srgbClr val="1E1B39"/>
                </a:solidFill>
                <a:latin typeface="+mn-lt"/>
                <a:ea typeface="DM Sans"/>
                <a:cs typeface="DM Sans"/>
                <a:sym typeface="DM Sans"/>
              </a:rPr>
              <a:t>Develop effective change management strategies</a:t>
            </a:r>
            <a:endParaRPr sz="1333">
              <a:solidFill>
                <a:srgbClr val="1E1B39"/>
              </a:solidFill>
              <a:latin typeface="+mn-lt"/>
              <a:ea typeface="DM Sans"/>
              <a:cs typeface="DM Sans"/>
              <a:sym typeface="DM Sans"/>
            </a:endParaRPr>
          </a:p>
        </p:txBody>
      </p:sp>
      <p:cxnSp>
        <p:nvCxnSpPr>
          <p:cNvPr id="166" name="Google Shape;166;p24"/>
          <p:cNvCxnSpPr/>
          <p:nvPr/>
        </p:nvCxnSpPr>
        <p:spPr>
          <a:xfrm>
            <a:off x="6275300" y="3959400"/>
            <a:ext cx="4021600" cy="0"/>
          </a:xfrm>
          <a:prstGeom prst="straightConnector1">
            <a:avLst/>
          </a:prstGeom>
          <a:noFill/>
          <a:ln w="9525" cap="flat" cmpd="sng">
            <a:solidFill>
              <a:schemeClr val="bg2"/>
            </a:solidFill>
            <a:prstDash val="solid"/>
            <a:round/>
            <a:headEnd type="none" w="med" len="med"/>
            <a:tailEnd type="none" w="med" len="med"/>
          </a:ln>
        </p:spPr>
      </p:cxnSp>
      <p:pic>
        <p:nvPicPr>
          <p:cNvPr id="167" name="Google Shape;167;p24"/>
          <p:cNvPicPr preferRelativeResize="0"/>
          <p:nvPr/>
        </p:nvPicPr>
        <p:blipFill rotWithShape="1">
          <a:blip r:embed="rId6">
            <a:alphaModFix/>
          </a:blip>
          <a:srcRect l="2325" t="4773" r="2354" b="5160"/>
          <a:stretch/>
        </p:blipFill>
        <p:spPr>
          <a:xfrm>
            <a:off x="4834900" y="1151367"/>
            <a:ext cx="7182568" cy="2856501"/>
          </a:xfrm>
          <a:prstGeom prst="rect">
            <a:avLst/>
          </a:prstGeom>
          <a:noFill/>
          <a:ln>
            <a:noFill/>
          </a:ln>
        </p:spPr>
      </p:pic>
      <p:sp>
        <p:nvSpPr>
          <p:cNvPr id="168" name="Google Shape;168;p24"/>
          <p:cNvSpPr txBox="1"/>
          <p:nvPr/>
        </p:nvSpPr>
        <p:spPr>
          <a:xfrm>
            <a:off x="5265900" y="429100"/>
            <a:ext cx="6269200" cy="605600"/>
          </a:xfrm>
          <a:prstGeom prst="rect">
            <a:avLst/>
          </a:prstGeom>
          <a:noFill/>
          <a:ln>
            <a:noFill/>
          </a:ln>
        </p:spPr>
        <p:txBody>
          <a:bodyPr spcFirstLastPara="1" wrap="square" lIns="121900" tIns="121900" rIns="121900" bIns="121900" anchor="t" anchorCtr="0">
            <a:noAutofit/>
          </a:bodyPr>
          <a:lstStyle/>
          <a:p>
            <a:pPr algn="ctr"/>
            <a:r>
              <a:rPr lang="en" sz="2400">
                <a:solidFill>
                  <a:srgbClr val="2A89FF"/>
                </a:solidFill>
                <a:latin typeface="+mn-lt"/>
                <a:ea typeface="DM Sans SemiBold"/>
                <a:cs typeface="DM Sans SemiBold"/>
                <a:sym typeface="DM Sans SemiBold"/>
              </a:rPr>
              <a:t>How do you stack up?</a:t>
            </a:r>
            <a:endParaRPr sz="2400">
              <a:solidFill>
                <a:srgbClr val="2A89FF"/>
              </a:solidFill>
              <a:latin typeface="+mn-lt"/>
              <a:ea typeface="DM Sans SemiBold"/>
              <a:cs typeface="DM Sans SemiBold"/>
              <a:sym typeface="DM Sa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8AC1056-C4A6-D1AC-80EF-7CD5A85D732F}"/>
              </a:ext>
            </a:extLst>
          </p:cNvPr>
          <p:cNvGraphicFramePr>
            <a:graphicFrameLocks noChangeAspect="1"/>
          </p:cNvGraphicFramePr>
          <p:nvPr>
            <p:custDataLst>
              <p:tags r:id="rId1"/>
            </p:custDataLst>
            <p:extLst>
              <p:ext uri="{D42A27DB-BD31-4B8C-83A1-F6EECF244321}">
                <p14:modId xmlns:p14="http://schemas.microsoft.com/office/powerpoint/2010/main" val="26660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2" name="think-cell data - do not delete" hidden="1">
                        <a:extLst>
                          <a:ext uri="{FF2B5EF4-FFF2-40B4-BE49-F238E27FC236}">
                            <a16:creationId xmlns:a16="http://schemas.microsoft.com/office/drawing/2014/main" id="{18AC1056-C4A6-D1AC-80EF-7CD5A85D73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3" name="Google Shape;173;p25"/>
          <p:cNvSpPr/>
          <p:nvPr/>
        </p:nvSpPr>
        <p:spPr>
          <a:xfrm>
            <a:off x="771067" y="3692233"/>
            <a:ext cx="5166000" cy="2206800"/>
          </a:xfrm>
          <a:prstGeom prst="rect">
            <a:avLst/>
          </a:prstGeom>
          <a:solidFill>
            <a:srgbClr val="EEEEEE"/>
          </a:solidFill>
          <a:ln>
            <a:noFill/>
          </a:ln>
        </p:spPr>
        <p:txBody>
          <a:bodyPr spcFirstLastPara="1" wrap="square" lIns="121900" tIns="121900" rIns="121900" bIns="121900" anchor="ctr" anchorCtr="0">
            <a:noAutofit/>
          </a:bodyPr>
          <a:lstStyle/>
          <a:p>
            <a:pPr algn="ctr"/>
            <a:endParaRPr sz="1867">
              <a:solidFill>
                <a:schemeClr val="bg1"/>
              </a:solidFill>
              <a:latin typeface="+mn-lt"/>
            </a:endParaRPr>
          </a:p>
        </p:txBody>
      </p:sp>
      <p:sp>
        <p:nvSpPr>
          <p:cNvPr id="174" name="Google Shape;174;p25"/>
          <p:cNvSpPr txBox="1">
            <a:spLocks noGrp="1"/>
          </p:cNvSpPr>
          <p:nvPr>
            <p:ph type="title" idx="4294967295"/>
          </p:nvPr>
        </p:nvSpPr>
        <p:spPr>
          <a:xfrm>
            <a:off x="587133" y="515333"/>
            <a:ext cx="10345200" cy="1122400"/>
          </a:xfrm>
          <a:prstGeom prst="rect">
            <a:avLst/>
          </a:prstGeom>
        </p:spPr>
        <p:txBody>
          <a:bodyPr spcFirstLastPara="1" vert="horz" wrap="square" lIns="121900" tIns="121900" rIns="121900" bIns="121900" rtlCol="0" anchor="t" anchorCtr="0">
            <a:normAutofit/>
          </a:bodyPr>
          <a:lstStyle/>
          <a:p>
            <a:pPr>
              <a:spcBef>
                <a:spcPts val="0"/>
              </a:spcBef>
            </a:pPr>
            <a:r>
              <a:rPr lang="en" sz="4000">
                <a:solidFill>
                  <a:schemeClr val="bg1"/>
                </a:solidFill>
                <a:latin typeface="+mn-lt"/>
                <a:ea typeface="DM Sans SemiBold"/>
                <a:cs typeface="DM Sans SemiBold"/>
                <a:sym typeface="DM Sans SemiBold"/>
              </a:rPr>
              <a:t>Who are we?</a:t>
            </a:r>
            <a:endParaRPr sz="4000">
              <a:solidFill>
                <a:schemeClr val="bg1"/>
              </a:solidFill>
              <a:latin typeface="+mn-lt"/>
              <a:ea typeface="DM Sans SemiBold"/>
              <a:cs typeface="DM Sans SemiBold"/>
              <a:sym typeface="DM Sans SemiBold"/>
            </a:endParaRPr>
          </a:p>
        </p:txBody>
      </p:sp>
      <p:sp>
        <p:nvSpPr>
          <p:cNvPr id="175" name="Google Shape;175;p25"/>
          <p:cNvSpPr txBox="1"/>
          <p:nvPr/>
        </p:nvSpPr>
        <p:spPr>
          <a:xfrm>
            <a:off x="891917" y="1328701"/>
            <a:ext cx="2464400" cy="1528648"/>
          </a:xfrm>
          <a:prstGeom prst="rect">
            <a:avLst/>
          </a:prstGeom>
          <a:noFill/>
          <a:ln>
            <a:noFill/>
          </a:ln>
        </p:spPr>
        <p:txBody>
          <a:bodyPr spcFirstLastPara="1" wrap="square" lIns="121900" tIns="121900" rIns="121900" bIns="121900" anchor="t" anchorCtr="0">
            <a:spAutoFit/>
          </a:bodyPr>
          <a:lstStyle/>
          <a:p>
            <a:pPr>
              <a:lnSpc>
                <a:spcPct val="115000"/>
              </a:lnSpc>
            </a:pPr>
            <a:r>
              <a:rPr lang="en" sz="4800" b="1">
                <a:solidFill>
                  <a:schemeClr val="bg1"/>
                </a:solidFill>
                <a:latin typeface="+mn-lt"/>
                <a:ea typeface="DM Sans"/>
                <a:cs typeface="DM Sans"/>
                <a:sym typeface="DM Sans"/>
              </a:rPr>
              <a:t>70K+</a:t>
            </a:r>
            <a:endParaRPr sz="4800" b="1">
              <a:solidFill>
                <a:schemeClr val="bg1"/>
              </a:solidFill>
              <a:latin typeface="+mn-lt"/>
              <a:ea typeface="DM Sans"/>
              <a:cs typeface="DM Sans"/>
              <a:sym typeface="DM Sans"/>
            </a:endParaRPr>
          </a:p>
          <a:p>
            <a:pPr>
              <a:lnSpc>
                <a:spcPct val="115000"/>
              </a:lnSpc>
              <a:spcBef>
                <a:spcPts val="400"/>
              </a:spcBef>
              <a:spcAft>
                <a:spcPts val="400"/>
              </a:spcAft>
            </a:pPr>
            <a:r>
              <a:rPr lang="en" sz="1867" b="1">
                <a:solidFill>
                  <a:schemeClr val="bg1"/>
                </a:solidFill>
                <a:latin typeface="+mn-lt"/>
                <a:ea typeface="DM Sans"/>
                <a:cs typeface="DM Sans"/>
                <a:sym typeface="DM Sans"/>
              </a:rPr>
              <a:t>Published companies</a:t>
            </a:r>
            <a:endParaRPr sz="1867" b="1">
              <a:solidFill>
                <a:schemeClr val="bg1"/>
              </a:solidFill>
              <a:latin typeface="+mn-lt"/>
              <a:ea typeface="DM Sans"/>
              <a:cs typeface="DM Sans"/>
              <a:sym typeface="DM Sans"/>
            </a:endParaRPr>
          </a:p>
        </p:txBody>
      </p:sp>
      <p:sp>
        <p:nvSpPr>
          <p:cNvPr id="176" name="Google Shape;176;p25"/>
          <p:cNvSpPr txBox="1"/>
          <p:nvPr/>
        </p:nvSpPr>
        <p:spPr>
          <a:xfrm>
            <a:off x="3522684" y="1333701"/>
            <a:ext cx="2660800" cy="1516785"/>
          </a:xfrm>
          <a:prstGeom prst="rect">
            <a:avLst/>
          </a:prstGeom>
          <a:noFill/>
          <a:ln>
            <a:noFill/>
          </a:ln>
        </p:spPr>
        <p:txBody>
          <a:bodyPr spcFirstLastPara="1" wrap="square" lIns="121900" tIns="121900" rIns="121900" bIns="121900" anchor="t" anchorCtr="0">
            <a:spAutoFit/>
          </a:bodyPr>
          <a:lstStyle/>
          <a:p>
            <a:pPr>
              <a:lnSpc>
                <a:spcPct val="115000"/>
              </a:lnSpc>
            </a:pPr>
            <a:r>
              <a:rPr lang="en" sz="4800" b="1">
                <a:solidFill>
                  <a:schemeClr val="bg1"/>
                </a:solidFill>
                <a:latin typeface="+mn-lt"/>
                <a:ea typeface="DM Sans"/>
                <a:cs typeface="DM Sans"/>
                <a:sym typeface="DM Sans"/>
              </a:rPr>
              <a:t>1B</a:t>
            </a:r>
            <a:endParaRPr sz="4800" b="1">
              <a:solidFill>
                <a:schemeClr val="bg1"/>
              </a:solidFill>
              <a:latin typeface="+mn-lt"/>
              <a:ea typeface="DM Sans"/>
              <a:cs typeface="DM Sans"/>
              <a:sym typeface="DM Sans"/>
            </a:endParaRPr>
          </a:p>
          <a:p>
            <a:pPr>
              <a:lnSpc>
                <a:spcPct val="115000"/>
              </a:lnSpc>
              <a:spcBef>
                <a:spcPts val="400"/>
              </a:spcBef>
              <a:spcAft>
                <a:spcPts val="400"/>
              </a:spcAft>
            </a:pPr>
            <a:r>
              <a:rPr lang="en" sz="1800" b="1">
                <a:solidFill>
                  <a:schemeClr val="bg1"/>
                </a:solidFill>
                <a:latin typeface="+mn-lt"/>
                <a:ea typeface="DM Sans"/>
                <a:cs typeface="DM Sans"/>
                <a:sym typeface="DM Sans"/>
              </a:rPr>
              <a:t>Employee data points</a:t>
            </a:r>
            <a:endParaRPr sz="1800" b="1">
              <a:solidFill>
                <a:schemeClr val="bg1"/>
              </a:solidFill>
              <a:latin typeface="+mn-lt"/>
              <a:ea typeface="DM Sans"/>
              <a:cs typeface="DM Sans"/>
              <a:sym typeface="DM Sans"/>
            </a:endParaRPr>
          </a:p>
        </p:txBody>
      </p:sp>
      <p:sp>
        <p:nvSpPr>
          <p:cNvPr id="177" name="Google Shape;177;p25"/>
          <p:cNvSpPr txBox="1"/>
          <p:nvPr/>
        </p:nvSpPr>
        <p:spPr>
          <a:xfrm>
            <a:off x="6183484" y="1328701"/>
            <a:ext cx="2464400" cy="1859058"/>
          </a:xfrm>
          <a:prstGeom prst="rect">
            <a:avLst/>
          </a:prstGeom>
          <a:noFill/>
          <a:ln>
            <a:noFill/>
          </a:ln>
        </p:spPr>
        <p:txBody>
          <a:bodyPr spcFirstLastPara="1" wrap="square" lIns="121900" tIns="121900" rIns="121900" bIns="121900" anchor="t" anchorCtr="0">
            <a:spAutoFit/>
          </a:bodyPr>
          <a:lstStyle/>
          <a:p>
            <a:pPr>
              <a:lnSpc>
                <a:spcPct val="115000"/>
              </a:lnSpc>
            </a:pPr>
            <a:r>
              <a:rPr lang="en" sz="4800" b="1">
                <a:solidFill>
                  <a:schemeClr val="bg1"/>
                </a:solidFill>
                <a:latin typeface="+mn-lt"/>
                <a:ea typeface="DM Sans"/>
                <a:cs typeface="DM Sans"/>
                <a:sym typeface="DM Sans"/>
              </a:rPr>
              <a:t>62K+</a:t>
            </a:r>
            <a:endParaRPr sz="4800" b="1">
              <a:solidFill>
                <a:schemeClr val="bg1"/>
              </a:solidFill>
              <a:latin typeface="+mn-lt"/>
              <a:ea typeface="DM Sans"/>
              <a:cs typeface="DM Sans"/>
              <a:sym typeface="DM Sans"/>
            </a:endParaRPr>
          </a:p>
          <a:p>
            <a:pPr>
              <a:lnSpc>
                <a:spcPct val="115000"/>
              </a:lnSpc>
              <a:spcBef>
                <a:spcPts val="400"/>
              </a:spcBef>
              <a:spcAft>
                <a:spcPts val="400"/>
              </a:spcAft>
            </a:pPr>
            <a:r>
              <a:rPr lang="en" sz="1867" b="1">
                <a:solidFill>
                  <a:schemeClr val="bg1"/>
                </a:solidFill>
                <a:latin typeface="+mn-lt"/>
                <a:ea typeface="DM Sans"/>
                <a:cs typeface="DM Sans"/>
                <a:sym typeface="DM Sans"/>
              </a:rPr>
              <a:t>Private companies, Education &amp; NPOs</a:t>
            </a:r>
            <a:endParaRPr sz="1867" b="1">
              <a:solidFill>
                <a:schemeClr val="bg1"/>
              </a:solidFill>
              <a:latin typeface="+mn-lt"/>
              <a:ea typeface="DM Sans"/>
              <a:cs typeface="DM Sans"/>
              <a:sym typeface="DM Sans"/>
            </a:endParaRPr>
          </a:p>
        </p:txBody>
      </p:sp>
      <p:sp>
        <p:nvSpPr>
          <p:cNvPr id="178" name="Google Shape;178;p25"/>
          <p:cNvSpPr txBox="1"/>
          <p:nvPr/>
        </p:nvSpPr>
        <p:spPr>
          <a:xfrm>
            <a:off x="9222551" y="1328701"/>
            <a:ext cx="2162000" cy="1859058"/>
          </a:xfrm>
          <a:prstGeom prst="rect">
            <a:avLst/>
          </a:prstGeom>
          <a:noFill/>
          <a:ln>
            <a:noFill/>
          </a:ln>
        </p:spPr>
        <p:txBody>
          <a:bodyPr spcFirstLastPara="1" wrap="square" lIns="121900" tIns="121900" rIns="121900" bIns="121900" anchor="t" anchorCtr="0">
            <a:spAutoFit/>
          </a:bodyPr>
          <a:lstStyle/>
          <a:p>
            <a:pPr>
              <a:lnSpc>
                <a:spcPct val="115000"/>
              </a:lnSpc>
            </a:pPr>
            <a:r>
              <a:rPr lang="en" sz="4800" b="1">
                <a:solidFill>
                  <a:schemeClr val="bg1"/>
                </a:solidFill>
                <a:latin typeface="+mn-lt"/>
                <a:ea typeface="DM Sans"/>
                <a:cs typeface="DM Sans"/>
                <a:sym typeface="DM Sans"/>
              </a:rPr>
              <a:t>1M</a:t>
            </a:r>
            <a:endParaRPr sz="4800" b="1">
              <a:solidFill>
                <a:schemeClr val="bg1"/>
              </a:solidFill>
              <a:latin typeface="+mn-lt"/>
              <a:ea typeface="DM Sans"/>
              <a:cs typeface="DM Sans"/>
              <a:sym typeface="DM Sans"/>
            </a:endParaRPr>
          </a:p>
          <a:p>
            <a:pPr>
              <a:lnSpc>
                <a:spcPct val="115000"/>
              </a:lnSpc>
              <a:spcBef>
                <a:spcPts val="400"/>
              </a:spcBef>
              <a:spcAft>
                <a:spcPts val="400"/>
              </a:spcAft>
            </a:pPr>
            <a:r>
              <a:rPr lang="en" sz="1867" b="1">
                <a:solidFill>
                  <a:schemeClr val="bg1"/>
                </a:solidFill>
                <a:latin typeface="+mn-lt"/>
                <a:ea typeface="DM Sans"/>
                <a:cs typeface="DM Sans"/>
                <a:sym typeface="DM Sans"/>
              </a:rPr>
              <a:t>Reviews added</a:t>
            </a:r>
            <a:br>
              <a:rPr lang="en" sz="1867" b="1">
                <a:solidFill>
                  <a:schemeClr val="bg1"/>
                </a:solidFill>
                <a:latin typeface="+mn-lt"/>
                <a:ea typeface="DM Sans"/>
                <a:cs typeface="DM Sans"/>
                <a:sym typeface="DM Sans"/>
              </a:rPr>
            </a:br>
            <a:r>
              <a:rPr lang="en" sz="1867" b="1">
                <a:solidFill>
                  <a:schemeClr val="bg1"/>
                </a:solidFill>
                <a:latin typeface="+mn-lt"/>
                <a:ea typeface="DM Sans"/>
                <a:cs typeface="DM Sans"/>
                <a:sym typeface="DM Sans"/>
              </a:rPr>
              <a:t>per month</a:t>
            </a:r>
            <a:endParaRPr sz="1867" b="1">
              <a:solidFill>
                <a:schemeClr val="bg1"/>
              </a:solidFill>
              <a:latin typeface="+mn-lt"/>
              <a:ea typeface="DM Sans"/>
              <a:cs typeface="DM Sans"/>
              <a:sym typeface="DM Sans"/>
            </a:endParaRPr>
          </a:p>
        </p:txBody>
      </p:sp>
      <p:sp>
        <p:nvSpPr>
          <p:cNvPr id="179" name="Google Shape;179;p25"/>
          <p:cNvSpPr txBox="1"/>
          <p:nvPr/>
        </p:nvSpPr>
        <p:spPr>
          <a:xfrm>
            <a:off x="6700700" y="4984800"/>
            <a:ext cx="1898800" cy="872400"/>
          </a:xfrm>
          <a:prstGeom prst="rect">
            <a:avLst/>
          </a:prstGeom>
          <a:noFill/>
          <a:ln>
            <a:noFill/>
          </a:ln>
        </p:spPr>
        <p:txBody>
          <a:bodyPr spcFirstLastPara="1" wrap="square" lIns="121900" tIns="121900" rIns="121900" bIns="121900" anchor="t" anchorCtr="0">
            <a:noAutofit/>
          </a:bodyPr>
          <a:lstStyle/>
          <a:p>
            <a:pPr>
              <a:buSzPts val="1800"/>
            </a:pPr>
            <a:r>
              <a:rPr lang="en" sz="1200">
                <a:solidFill>
                  <a:schemeClr val="bg1"/>
                </a:solidFill>
                <a:latin typeface="+mn-lt"/>
                <a:ea typeface="DM Sans SemiBold"/>
                <a:cs typeface="DM Sans SemiBold"/>
                <a:sym typeface="DM Sans SemiBold"/>
              </a:rPr>
              <a:t>Igor Karpovich</a:t>
            </a:r>
            <a:endParaRPr sz="1200">
              <a:solidFill>
                <a:schemeClr val="bg1"/>
              </a:solidFill>
              <a:latin typeface="+mn-lt"/>
              <a:ea typeface="DM Sans SemiBold"/>
              <a:cs typeface="DM Sans SemiBold"/>
              <a:sym typeface="DM Sans SemiBold"/>
            </a:endParaRPr>
          </a:p>
          <a:p>
            <a:pPr>
              <a:buSzPts val="1800"/>
            </a:pPr>
            <a:r>
              <a:rPr lang="en" sz="1200">
                <a:solidFill>
                  <a:schemeClr val="bg1"/>
                </a:solidFill>
                <a:latin typeface="+mn-lt"/>
                <a:ea typeface="DM Sans Medium"/>
                <a:cs typeface="DM Sans Medium"/>
                <a:sym typeface="DM Sans Medium"/>
              </a:rPr>
              <a:t>Chief Revenue </a:t>
            </a:r>
            <a:br>
              <a:rPr lang="en" sz="1200">
                <a:solidFill>
                  <a:schemeClr val="bg1"/>
                </a:solidFill>
                <a:latin typeface="+mn-lt"/>
                <a:ea typeface="DM Sans Medium"/>
                <a:cs typeface="DM Sans Medium"/>
                <a:sym typeface="DM Sans Medium"/>
              </a:rPr>
            </a:br>
            <a:r>
              <a:rPr lang="en" sz="1200">
                <a:solidFill>
                  <a:schemeClr val="bg1"/>
                </a:solidFill>
                <a:latin typeface="+mn-lt"/>
                <a:ea typeface="DM Sans Medium"/>
                <a:cs typeface="DM Sans Medium"/>
                <a:sym typeface="DM Sans Medium"/>
              </a:rPr>
              <a:t>Officer</a:t>
            </a:r>
            <a:endParaRPr sz="1200">
              <a:solidFill>
                <a:schemeClr val="bg1"/>
              </a:solidFill>
              <a:latin typeface="+mn-lt"/>
              <a:ea typeface="DM Sans Medium"/>
              <a:cs typeface="DM Sans Medium"/>
              <a:sym typeface="DM Sans Medium"/>
            </a:endParaRPr>
          </a:p>
          <a:p>
            <a:pPr>
              <a:buSzPts val="1800"/>
            </a:pPr>
            <a:endParaRPr sz="1067">
              <a:solidFill>
                <a:schemeClr val="bg1"/>
              </a:solidFill>
              <a:latin typeface="+mn-lt"/>
              <a:ea typeface="DM Sans Medium"/>
              <a:cs typeface="DM Sans Medium"/>
              <a:sym typeface="DM Sans Medium"/>
            </a:endParaRPr>
          </a:p>
          <a:p>
            <a:pPr>
              <a:buSzPts val="1800"/>
            </a:pPr>
            <a:r>
              <a:rPr lang="en" sz="1067">
                <a:solidFill>
                  <a:schemeClr val="bg1"/>
                </a:solidFill>
                <a:latin typeface="+mn-lt"/>
                <a:ea typeface="DM Sans Medium"/>
                <a:cs typeface="DM Sans Medium"/>
                <a:sym typeface="DM Sans Medium"/>
              </a:rPr>
              <a:t>igor.karpovich@aniline.ai</a:t>
            </a:r>
            <a:endParaRPr sz="1067">
              <a:solidFill>
                <a:schemeClr val="bg1"/>
              </a:solidFill>
              <a:latin typeface="+mn-lt"/>
              <a:ea typeface="DM Sans Medium"/>
              <a:cs typeface="DM Sans Medium"/>
              <a:sym typeface="DM Sans Medium"/>
            </a:endParaRPr>
          </a:p>
        </p:txBody>
      </p:sp>
      <p:sp>
        <p:nvSpPr>
          <p:cNvPr id="180" name="Google Shape;180;p25"/>
          <p:cNvSpPr txBox="1"/>
          <p:nvPr/>
        </p:nvSpPr>
        <p:spPr>
          <a:xfrm>
            <a:off x="8789101" y="4997333"/>
            <a:ext cx="1994400" cy="793200"/>
          </a:xfrm>
          <a:prstGeom prst="rect">
            <a:avLst/>
          </a:prstGeom>
          <a:noFill/>
          <a:ln>
            <a:noFill/>
          </a:ln>
        </p:spPr>
        <p:txBody>
          <a:bodyPr spcFirstLastPara="1" wrap="square" lIns="121900" tIns="121900" rIns="121900" bIns="121900" anchor="t" anchorCtr="0">
            <a:noAutofit/>
          </a:bodyPr>
          <a:lstStyle/>
          <a:p>
            <a:pPr>
              <a:buSzPts val="1800"/>
            </a:pPr>
            <a:r>
              <a:rPr lang="en" sz="1200">
                <a:solidFill>
                  <a:schemeClr val="bg1"/>
                </a:solidFill>
                <a:latin typeface="+mn-lt"/>
                <a:ea typeface="DM Sans Medium"/>
                <a:cs typeface="DM Sans Medium"/>
                <a:sym typeface="DM Sans Medium"/>
              </a:rPr>
              <a:t>J</a:t>
            </a:r>
            <a:r>
              <a:rPr lang="en" sz="1200" b="1">
                <a:solidFill>
                  <a:schemeClr val="bg1"/>
                </a:solidFill>
                <a:latin typeface="+mn-lt"/>
                <a:ea typeface="DM Sans"/>
                <a:cs typeface="DM Sans"/>
                <a:sym typeface="DM Sans"/>
              </a:rPr>
              <a:t>ames Marple</a:t>
            </a:r>
            <a:endParaRPr sz="1200" b="1">
              <a:solidFill>
                <a:schemeClr val="bg1"/>
              </a:solidFill>
              <a:latin typeface="+mn-lt"/>
              <a:ea typeface="DM Sans"/>
              <a:cs typeface="DM Sans"/>
              <a:sym typeface="DM Sans"/>
            </a:endParaRPr>
          </a:p>
          <a:p>
            <a:pPr>
              <a:buSzPts val="1800"/>
            </a:pPr>
            <a:r>
              <a:rPr lang="en" sz="1200">
                <a:solidFill>
                  <a:schemeClr val="bg1"/>
                </a:solidFill>
                <a:latin typeface="+mn-lt"/>
                <a:ea typeface="DM Sans Medium"/>
                <a:cs typeface="DM Sans Medium"/>
                <a:sym typeface="DM Sans Medium"/>
              </a:rPr>
              <a:t>Chief Experience Officer</a:t>
            </a:r>
            <a:endParaRPr sz="1200">
              <a:solidFill>
                <a:schemeClr val="bg1"/>
              </a:solidFill>
              <a:latin typeface="+mn-lt"/>
              <a:ea typeface="DM Sans Medium"/>
              <a:cs typeface="DM Sans Medium"/>
              <a:sym typeface="DM Sans Medium"/>
            </a:endParaRPr>
          </a:p>
          <a:p>
            <a:pPr>
              <a:buSzPts val="1800"/>
            </a:pPr>
            <a:endParaRPr sz="1067">
              <a:solidFill>
                <a:schemeClr val="bg1"/>
              </a:solidFill>
              <a:latin typeface="+mn-lt"/>
              <a:ea typeface="DM Sans Medium"/>
              <a:cs typeface="DM Sans Medium"/>
              <a:sym typeface="DM Sans Medium"/>
            </a:endParaRPr>
          </a:p>
          <a:p>
            <a:pPr>
              <a:buSzPts val="1800"/>
            </a:pPr>
            <a:r>
              <a:rPr lang="en" sz="1067">
                <a:solidFill>
                  <a:schemeClr val="bg1"/>
                </a:solidFill>
                <a:latin typeface="+mn-lt"/>
                <a:ea typeface="DM Sans Medium"/>
                <a:cs typeface="DM Sans Medium"/>
                <a:sym typeface="DM Sans Medium"/>
              </a:rPr>
              <a:t>james@aniline.ai</a:t>
            </a:r>
            <a:endParaRPr sz="1067">
              <a:solidFill>
                <a:schemeClr val="bg1"/>
              </a:solidFill>
              <a:latin typeface="+mn-lt"/>
              <a:ea typeface="DM Sans Medium"/>
              <a:cs typeface="DM Sans Medium"/>
              <a:sym typeface="DM Sans Medium"/>
            </a:endParaRPr>
          </a:p>
        </p:txBody>
      </p:sp>
      <p:pic>
        <p:nvPicPr>
          <p:cNvPr id="181" name="Google Shape;181;p25"/>
          <p:cNvPicPr preferRelativeResize="0"/>
          <p:nvPr/>
        </p:nvPicPr>
        <p:blipFill>
          <a:blip r:embed="rId6">
            <a:alphaModFix/>
          </a:blip>
          <a:stretch>
            <a:fillRect/>
          </a:stretch>
        </p:blipFill>
        <p:spPr>
          <a:xfrm>
            <a:off x="6828703" y="3692236"/>
            <a:ext cx="1288935" cy="1273467"/>
          </a:xfrm>
          <a:prstGeom prst="rect">
            <a:avLst/>
          </a:prstGeom>
          <a:noFill/>
          <a:ln>
            <a:noFill/>
          </a:ln>
        </p:spPr>
      </p:pic>
      <p:pic>
        <p:nvPicPr>
          <p:cNvPr id="182" name="Google Shape;182;p25"/>
          <p:cNvPicPr preferRelativeResize="0"/>
          <p:nvPr/>
        </p:nvPicPr>
        <p:blipFill>
          <a:blip r:embed="rId7">
            <a:alphaModFix/>
          </a:blip>
          <a:stretch>
            <a:fillRect/>
          </a:stretch>
        </p:blipFill>
        <p:spPr>
          <a:xfrm>
            <a:off x="8884227" y="3692234"/>
            <a:ext cx="1247140" cy="1273468"/>
          </a:xfrm>
          <a:prstGeom prst="rect">
            <a:avLst/>
          </a:prstGeom>
          <a:noFill/>
          <a:ln>
            <a:noFill/>
          </a:ln>
        </p:spPr>
      </p:pic>
      <p:cxnSp>
        <p:nvCxnSpPr>
          <p:cNvPr id="183" name="Google Shape;183;p25"/>
          <p:cNvCxnSpPr/>
          <p:nvPr/>
        </p:nvCxnSpPr>
        <p:spPr>
          <a:xfrm>
            <a:off x="771067" y="1323833"/>
            <a:ext cx="10598400" cy="0"/>
          </a:xfrm>
          <a:prstGeom prst="straightConnector1">
            <a:avLst/>
          </a:prstGeom>
          <a:noFill/>
          <a:ln w="19050" cap="flat" cmpd="sng">
            <a:solidFill>
              <a:schemeClr val="bg1"/>
            </a:solidFill>
            <a:prstDash val="solid"/>
            <a:round/>
            <a:headEnd type="none" w="med" len="med"/>
            <a:tailEnd type="none" w="med" len="med"/>
          </a:ln>
        </p:spPr>
      </p:cxnSp>
      <p:cxnSp>
        <p:nvCxnSpPr>
          <p:cNvPr id="184" name="Google Shape;184;p25"/>
          <p:cNvCxnSpPr/>
          <p:nvPr/>
        </p:nvCxnSpPr>
        <p:spPr>
          <a:xfrm>
            <a:off x="771067" y="3368333"/>
            <a:ext cx="10598400" cy="0"/>
          </a:xfrm>
          <a:prstGeom prst="straightConnector1">
            <a:avLst/>
          </a:prstGeom>
          <a:noFill/>
          <a:ln w="19050" cap="flat" cmpd="sng">
            <a:solidFill>
              <a:schemeClr val="bg1"/>
            </a:solidFill>
            <a:prstDash val="solid"/>
            <a:round/>
            <a:headEnd type="none" w="med" len="med"/>
            <a:tailEnd type="none" w="med" len="med"/>
          </a:ln>
        </p:spPr>
      </p:cxnSp>
      <p:sp>
        <p:nvSpPr>
          <p:cNvPr id="186" name="Google Shape;186;p25"/>
          <p:cNvSpPr/>
          <p:nvPr/>
        </p:nvSpPr>
        <p:spPr>
          <a:xfrm>
            <a:off x="10083800" y="3144767"/>
            <a:ext cx="1742800" cy="1742800"/>
          </a:xfrm>
          <a:prstGeom prst="ellipse">
            <a:avLst/>
          </a:prstGeom>
          <a:solidFill>
            <a:schemeClr val="lt1"/>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lgn="ctr"/>
            <a:endParaRPr sz="1867">
              <a:solidFill>
                <a:schemeClr val="tx1"/>
              </a:solidFill>
              <a:latin typeface="+mn-lt"/>
            </a:endParaRPr>
          </a:p>
        </p:txBody>
      </p:sp>
      <p:sp>
        <p:nvSpPr>
          <p:cNvPr id="187" name="Google Shape;187;p25"/>
          <p:cNvSpPr txBox="1"/>
          <p:nvPr/>
        </p:nvSpPr>
        <p:spPr>
          <a:xfrm>
            <a:off x="10118600" y="3616078"/>
            <a:ext cx="1673200" cy="800179"/>
          </a:xfrm>
          <a:prstGeom prst="rect">
            <a:avLst/>
          </a:prstGeom>
          <a:noFill/>
          <a:ln>
            <a:noFill/>
          </a:ln>
        </p:spPr>
        <p:txBody>
          <a:bodyPr spcFirstLastPara="1" wrap="square" lIns="121900" tIns="121900" rIns="121900" bIns="121900" anchor="t" anchorCtr="0">
            <a:spAutoFit/>
          </a:bodyPr>
          <a:lstStyle/>
          <a:p>
            <a:pPr algn="ctr"/>
            <a:r>
              <a:rPr lang="en" sz="1867">
                <a:solidFill>
                  <a:schemeClr val="tx1"/>
                </a:solidFill>
                <a:latin typeface="+mn-lt"/>
                <a:ea typeface="DM Sans"/>
                <a:cs typeface="DM Sans"/>
                <a:sym typeface="DM Sans"/>
              </a:rPr>
              <a:t>Visit us at </a:t>
            </a:r>
            <a:r>
              <a:rPr lang="en" sz="1733" u="sng">
                <a:solidFill>
                  <a:schemeClr val="tx1"/>
                </a:solidFill>
                <a:latin typeface="+mn-lt"/>
                <a:ea typeface="DM Sans"/>
                <a:cs typeface="DM Sans"/>
                <a:sym typeface="DM Sans"/>
                <a:hlinkClick r:id="rId8">
                  <a:extLst>
                    <a:ext uri="{A12FA001-AC4F-418D-AE19-62706E023703}">
                      <ahyp:hlinkClr xmlns:ahyp="http://schemas.microsoft.com/office/drawing/2018/hyperlinkcolor" val="tx"/>
                    </a:ext>
                  </a:extLst>
                </a:hlinkClick>
              </a:rPr>
              <a:t>www.aniline.ai</a:t>
            </a:r>
            <a:endParaRPr sz="1733">
              <a:solidFill>
                <a:schemeClr val="tx1"/>
              </a:solidFill>
              <a:latin typeface="+mn-lt"/>
              <a:ea typeface="DM Sans"/>
              <a:cs typeface="DM Sans"/>
              <a:sym typeface="DM Sans"/>
            </a:endParaRPr>
          </a:p>
        </p:txBody>
      </p:sp>
      <p:pic>
        <p:nvPicPr>
          <p:cNvPr id="188" name="Google Shape;188;p25"/>
          <p:cNvPicPr preferRelativeResize="0"/>
          <p:nvPr/>
        </p:nvPicPr>
        <p:blipFill rotWithShape="1">
          <a:blip r:embed="rId9">
            <a:alphaModFix/>
          </a:blip>
          <a:srcRect t="24981" b="29989"/>
          <a:stretch/>
        </p:blipFill>
        <p:spPr>
          <a:xfrm>
            <a:off x="1938000" y="4940474"/>
            <a:ext cx="1584688" cy="475535"/>
          </a:xfrm>
          <a:prstGeom prst="rect">
            <a:avLst/>
          </a:prstGeom>
          <a:noFill/>
          <a:ln>
            <a:noFill/>
          </a:ln>
        </p:spPr>
      </p:pic>
      <p:pic>
        <p:nvPicPr>
          <p:cNvPr id="189" name="Google Shape;189;p25"/>
          <p:cNvPicPr preferRelativeResize="0"/>
          <p:nvPr/>
        </p:nvPicPr>
        <p:blipFill>
          <a:blip r:embed="rId10">
            <a:alphaModFix/>
          </a:blip>
          <a:stretch>
            <a:fillRect/>
          </a:stretch>
        </p:blipFill>
        <p:spPr>
          <a:xfrm>
            <a:off x="971685" y="4320435"/>
            <a:ext cx="731601" cy="235832"/>
          </a:xfrm>
          <a:prstGeom prst="rect">
            <a:avLst/>
          </a:prstGeom>
          <a:noFill/>
          <a:ln>
            <a:noFill/>
          </a:ln>
        </p:spPr>
      </p:pic>
      <p:pic>
        <p:nvPicPr>
          <p:cNvPr id="190" name="Google Shape;190;p25"/>
          <p:cNvPicPr preferRelativeResize="0"/>
          <p:nvPr/>
        </p:nvPicPr>
        <p:blipFill>
          <a:blip r:embed="rId11">
            <a:alphaModFix/>
          </a:blip>
          <a:stretch>
            <a:fillRect/>
          </a:stretch>
        </p:blipFill>
        <p:spPr>
          <a:xfrm>
            <a:off x="990965" y="4765598"/>
            <a:ext cx="1128699" cy="246189"/>
          </a:xfrm>
          <a:prstGeom prst="rect">
            <a:avLst/>
          </a:prstGeom>
          <a:noFill/>
          <a:ln>
            <a:noFill/>
          </a:ln>
        </p:spPr>
      </p:pic>
      <p:pic>
        <p:nvPicPr>
          <p:cNvPr id="191" name="Google Shape;191;p25"/>
          <p:cNvPicPr preferRelativeResize="0"/>
          <p:nvPr/>
        </p:nvPicPr>
        <p:blipFill>
          <a:blip r:embed="rId12">
            <a:alphaModFix/>
          </a:blip>
          <a:stretch>
            <a:fillRect/>
          </a:stretch>
        </p:blipFill>
        <p:spPr>
          <a:xfrm>
            <a:off x="2090439" y="4383067"/>
            <a:ext cx="820344" cy="173200"/>
          </a:xfrm>
          <a:prstGeom prst="rect">
            <a:avLst/>
          </a:prstGeom>
          <a:noFill/>
          <a:ln>
            <a:noFill/>
          </a:ln>
        </p:spPr>
      </p:pic>
      <p:pic>
        <p:nvPicPr>
          <p:cNvPr id="192" name="Google Shape;192;p25"/>
          <p:cNvPicPr preferRelativeResize="0"/>
          <p:nvPr/>
        </p:nvPicPr>
        <p:blipFill>
          <a:blip r:embed="rId13">
            <a:alphaModFix/>
          </a:blip>
          <a:stretch>
            <a:fillRect/>
          </a:stretch>
        </p:blipFill>
        <p:spPr>
          <a:xfrm>
            <a:off x="4356305" y="4289784"/>
            <a:ext cx="1128684" cy="372680"/>
          </a:xfrm>
          <a:prstGeom prst="rect">
            <a:avLst/>
          </a:prstGeom>
          <a:noFill/>
          <a:ln>
            <a:noFill/>
          </a:ln>
        </p:spPr>
      </p:pic>
      <p:pic>
        <p:nvPicPr>
          <p:cNvPr id="193" name="Google Shape;193;p25"/>
          <p:cNvPicPr preferRelativeResize="0"/>
          <p:nvPr/>
        </p:nvPicPr>
        <p:blipFill rotWithShape="1">
          <a:blip r:embed="rId14">
            <a:alphaModFix/>
          </a:blip>
          <a:srcRect r="2619"/>
          <a:stretch/>
        </p:blipFill>
        <p:spPr>
          <a:xfrm>
            <a:off x="3481872" y="5221134"/>
            <a:ext cx="2285397" cy="475533"/>
          </a:xfrm>
          <a:prstGeom prst="rect">
            <a:avLst/>
          </a:prstGeom>
          <a:noFill/>
          <a:ln>
            <a:noFill/>
          </a:ln>
        </p:spPr>
      </p:pic>
      <p:pic>
        <p:nvPicPr>
          <p:cNvPr id="194" name="Google Shape;194;p25"/>
          <p:cNvPicPr preferRelativeResize="0"/>
          <p:nvPr/>
        </p:nvPicPr>
        <p:blipFill>
          <a:blip r:embed="rId15">
            <a:alphaModFix/>
          </a:blip>
          <a:stretch>
            <a:fillRect/>
          </a:stretch>
        </p:blipFill>
        <p:spPr>
          <a:xfrm>
            <a:off x="2572015" y="4719672"/>
            <a:ext cx="3195256" cy="173200"/>
          </a:xfrm>
          <a:prstGeom prst="rect">
            <a:avLst/>
          </a:prstGeom>
          <a:noFill/>
          <a:ln>
            <a:noFill/>
          </a:ln>
        </p:spPr>
      </p:pic>
      <p:sp>
        <p:nvSpPr>
          <p:cNvPr id="195" name="Google Shape;195;p25"/>
          <p:cNvSpPr txBox="1"/>
          <p:nvPr/>
        </p:nvSpPr>
        <p:spPr>
          <a:xfrm>
            <a:off x="1354067" y="3640118"/>
            <a:ext cx="4000000" cy="533504"/>
          </a:xfrm>
          <a:prstGeom prst="rect">
            <a:avLst/>
          </a:prstGeom>
          <a:noFill/>
          <a:ln>
            <a:noFill/>
          </a:ln>
        </p:spPr>
        <p:txBody>
          <a:bodyPr spcFirstLastPara="1" wrap="square" lIns="121900" tIns="121900" rIns="121900" bIns="121900" anchor="t" anchorCtr="0">
            <a:spAutoFit/>
          </a:bodyPr>
          <a:lstStyle/>
          <a:p>
            <a:pPr algn="ctr"/>
            <a:r>
              <a:rPr lang="en" sz="1867" b="1">
                <a:latin typeface="+mn-lt"/>
                <a:ea typeface="DM Sans"/>
                <a:cs typeface="DM Sans"/>
                <a:sym typeface="DM Sans"/>
              </a:rPr>
              <a:t>Trusted by Industry Giants</a:t>
            </a:r>
            <a:endParaRPr sz="1867">
              <a:latin typeface="+mn-lt"/>
            </a:endParaRPr>
          </a:p>
        </p:txBody>
      </p:sp>
      <p:cxnSp>
        <p:nvCxnSpPr>
          <p:cNvPr id="196" name="Google Shape;196;p25"/>
          <p:cNvCxnSpPr/>
          <p:nvPr/>
        </p:nvCxnSpPr>
        <p:spPr>
          <a:xfrm>
            <a:off x="699567" y="4154400"/>
            <a:ext cx="5381200" cy="0"/>
          </a:xfrm>
          <a:prstGeom prst="straightConnector1">
            <a:avLst/>
          </a:prstGeom>
          <a:noFill/>
          <a:ln w="28575" cap="flat" cmpd="sng">
            <a:solidFill>
              <a:srgbClr val="0087FF"/>
            </a:solidFill>
            <a:prstDash val="solid"/>
            <a:round/>
            <a:headEnd type="none" w="med" len="med"/>
            <a:tailEnd type="none" w="med" len="med"/>
          </a:ln>
        </p:spPr>
      </p:cxnSp>
      <p:pic>
        <p:nvPicPr>
          <p:cNvPr id="197" name="Google Shape;197;p25"/>
          <p:cNvPicPr preferRelativeResize="0"/>
          <p:nvPr/>
        </p:nvPicPr>
        <p:blipFill>
          <a:blip r:embed="rId16">
            <a:alphaModFix/>
          </a:blip>
          <a:stretch>
            <a:fillRect/>
          </a:stretch>
        </p:blipFill>
        <p:spPr>
          <a:xfrm>
            <a:off x="1232067" y="5221141"/>
            <a:ext cx="887600" cy="618359"/>
          </a:xfrm>
          <a:prstGeom prst="rect">
            <a:avLst/>
          </a:prstGeom>
          <a:noFill/>
          <a:ln>
            <a:noFill/>
          </a:ln>
        </p:spPr>
      </p:pic>
      <p:pic>
        <p:nvPicPr>
          <p:cNvPr id="198" name="Google Shape;198;p25"/>
          <p:cNvPicPr preferRelativeResize="0"/>
          <p:nvPr/>
        </p:nvPicPr>
        <p:blipFill>
          <a:blip r:embed="rId17">
            <a:alphaModFix/>
          </a:blip>
          <a:stretch>
            <a:fillRect/>
          </a:stretch>
        </p:blipFill>
        <p:spPr>
          <a:xfrm>
            <a:off x="3209233" y="4308338"/>
            <a:ext cx="731603" cy="2767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kt 47" hidden="1">
            <a:extLst>
              <a:ext uri="{FF2B5EF4-FFF2-40B4-BE49-F238E27FC236}">
                <a16:creationId xmlns:a16="http://schemas.microsoft.com/office/drawing/2014/main" id="{E5D383E0-8D59-7F8E-1F99-FA03B1B90A93}"/>
              </a:ext>
            </a:extLst>
          </p:cNvPr>
          <p:cNvGraphicFramePr>
            <a:graphicFrameLocks noChangeAspect="1"/>
          </p:cNvGraphicFramePr>
          <p:nvPr>
            <p:custDataLst>
              <p:tags r:id="rId1"/>
            </p:custDataLst>
            <p:extLst>
              <p:ext uri="{D42A27DB-BD31-4B8C-83A1-F6EECF244321}">
                <p14:modId xmlns:p14="http://schemas.microsoft.com/office/powerpoint/2010/main" val="4287738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8" name="Objekt 47" hidden="1">
                        <a:extLst>
                          <a:ext uri="{FF2B5EF4-FFF2-40B4-BE49-F238E27FC236}">
                            <a16:creationId xmlns:a16="http://schemas.microsoft.com/office/drawing/2014/main" id="{E5D383E0-8D59-7F8E-1F99-FA03B1B90A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561332" y="2929023"/>
            <a:ext cx="4843335" cy="1970301"/>
          </a:xfrm>
          <a:custGeom>
            <a:avLst/>
            <a:gdLst/>
            <a:ahLst/>
            <a:cxnLst/>
            <a:rect l="l" t="t" r="r" b="b"/>
            <a:pathLst>
              <a:path w="7556500" h="3074034">
                <a:moveTo>
                  <a:pt x="7555991" y="3073991"/>
                </a:moveTo>
                <a:lnTo>
                  <a:pt x="0" y="3073991"/>
                </a:lnTo>
                <a:lnTo>
                  <a:pt x="0" y="0"/>
                </a:lnTo>
                <a:lnTo>
                  <a:pt x="7555991" y="0"/>
                </a:lnTo>
                <a:lnTo>
                  <a:pt x="7555991" y="3073991"/>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3" name="object 3"/>
          <p:cNvSpPr/>
          <p:nvPr/>
        </p:nvSpPr>
        <p:spPr>
          <a:xfrm>
            <a:off x="723238" y="1326888"/>
            <a:ext cx="4681348" cy="335777"/>
          </a:xfrm>
          <a:custGeom>
            <a:avLst/>
            <a:gdLst/>
            <a:ahLst/>
            <a:cxnLst/>
            <a:rect l="l" t="t" r="r" b="b"/>
            <a:pathLst>
              <a:path w="7303770" h="523875">
                <a:moveTo>
                  <a:pt x="7303386" y="523435"/>
                </a:moveTo>
                <a:lnTo>
                  <a:pt x="98820" y="523435"/>
                </a:lnTo>
                <a:lnTo>
                  <a:pt x="60407" y="515665"/>
                </a:lnTo>
                <a:lnTo>
                  <a:pt x="28990" y="494495"/>
                </a:lnTo>
                <a:lnTo>
                  <a:pt x="7783" y="463133"/>
                </a:lnTo>
                <a:lnTo>
                  <a:pt x="0" y="424787"/>
                </a:lnTo>
                <a:lnTo>
                  <a:pt x="0" y="98647"/>
                </a:lnTo>
                <a:lnTo>
                  <a:pt x="7783" y="60301"/>
                </a:lnTo>
                <a:lnTo>
                  <a:pt x="28990" y="28939"/>
                </a:lnTo>
                <a:lnTo>
                  <a:pt x="60407" y="7769"/>
                </a:lnTo>
                <a:lnTo>
                  <a:pt x="98820" y="0"/>
                </a:lnTo>
                <a:lnTo>
                  <a:pt x="7303386" y="0"/>
                </a:lnTo>
                <a:lnTo>
                  <a:pt x="7303386" y="523435"/>
                </a:lnTo>
                <a:close/>
              </a:path>
            </a:pathLst>
          </a:custGeom>
          <a:solidFill>
            <a:srgbClr val="3399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4" name="object 4"/>
          <p:cNvSpPr/>
          <p:nvPr/>
        </p:nvSpPr>
        <p:spPr>
          <a:xfrm>
            <a:off x="722677" y="1713748"/>
            <a:ext cx="719988" cy="42735"/>
          </a:xfrm>
          <a:custGeom>
            <a:avLst/>
            <a:gdLst/>
            <a:ahLst/>
            <a:cxnLst/>
            <a:rect l="l" t="t" r="r" b="b"/>
            <a:pathLst>
              <a:path w="1123315" h="66675">
                <a:moveTo>
                  <a:pt x="0" y="0"/>
                </a:moveTo>
                <a:lnTo>
                  <a:pt x="1123006" y="0"/>
                </a:lnTo>
                <a:lnTo>
                  <a:pt x="1123006" y="66619"/>
                </a:lnTo>
                <a:lnTo>
                  <a:pt x="0" y="66619"/>
                </a:lnTo>
                <a:lnTo>
                  <a:pt x="0" y="0"/>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grpSp>
        <p:nvGrpSpPr>
          <p:cNvPr id="5" name="object 5"/>
          <p:cNvGrpSpPr/>
          <p:nvPr/>
        </p:nvGrpSpPr>
        <p:grpSpPr>
          <a:xfrm>
            <a:off x="3124504" y="4872512"/>
            <a:ext cx="579979" cy="579979"/>
            <a:chOff x="3999023" y="7409607"/>
            <a:chExt cx="904875" cy="904875"/>
          </a:xfrm>
        </p:grpSpPr>
        <p:sp>
          <p:nvSpPr>
            <p:cNvPr id="6" name="object 6"/>
            <p:cNvSpPr/>
            <p:nvPr/>
          </p:nvSpPr>
          <p:spPr>
            <a:xfrm>
              <a:off x="3999023" y="7409607"/>
              <a:ext cx="904875" cy="904875"/>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F1CC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pic>
          <p:nvPicPr>
            <p:cNvPr id="7" name="object 7"/>
            <p:cNvPicPr/>
            <p:nvPr/>
          </p:nvPicPr>
          <p:blipFill>
            <a:blip r:embed="rId6" cstate="print"/>
            <a:stretch>
              <a:fillRect/>
            </a:stretch>
          </p:blipFill>
          <p:spPr>
            <a:xfrm>
              <a:off x="4466870" y="7541392"/>
              <a:ext cx="304543" cy="304543"/>
            </a:xfrm>
            <a:prstGeom prst="rect">
              <a:avLst/>
            </a:prstGeom>
          </p:spPr>
        </p:pic>
        <p:pic>
          <p:nvPicPr>
            <p:cNvPr id="8" name="object 8"/>
            <p:cNvPicPr/>
            <p:nvPr/>
          </p:nvPicPr>
          <p:blipFill>
            <a:blip r:embed="rId7" cstate="print"/>
            <a:stretch>
              <a:fillRect/>
            </a:stretch>
          </p:blipFill>
          <p:spPr>
            <a:xfrm>
              <a:off x="4111680" y="7533655"/>
              <a:ext cx="314060" cy="314060"/>
            </a:xfrm>
            <a:prstGeom prst="rect">
              <a:avLst/>
            </a:prstGeom>
          </p:spPr>
        </p:pic>
        <p:sp>
          <p:nvSpPr>
            <p:cNvPr id="9" name="object 9"/>
            <p:cNvSpPr/>
            <p:nvPr/>
          </p:nvSpPr>
          <p:spPr>
            <a:xfrm>
              <a:off x="4450677" y="7892840"/>
              <a:ext cx="342900" cy="238125"/>
            </a:xfrm>
            <a:custGeom>
              <a:avLst/>
              <a:gdLst/>
              <a:ahLst/>
              <a:cxnLst/>
              <a:rect l="l" t="t" r="r" b="b"/>
              <a:pathLst>
                <a:path w="342900" h="238125">
                  <a:moveTo>
                    <a:pt x="171306" y="237590"/>
                  </a:moveTo>
                  <a:lnTo>
                    <a:pt x="114433" y="236692"/>
                  </a:lnTo>
                  <a:lnTo>
                    <a:pt x="69721" y="234558"/>
                  </a:lnTo>
                  <a:lnTo>
                    <a:pt x="30213" y="228419"/>
                  </a:lnTo>
                  <a:lnTo>
                    <a:pt x="3062" y="176435"/>
                  </a:lnTo>
                  <a:lnTo>
                    <a:pt x="113" y="127810"/>
                  </a:lnTo>
                  <a:lnTo>
                    <a:pt x="0" y="118795"/>
                  </a:lnTo>
                  <a:lnTo>
                    <a:pt x="109" y="109783"/>
                  </a:lnTo>
                  <a:lnTo>
                    <a:pt x="2969" y="61244"/>
                  </a:lnTo>
                  <a:lnTo>
                    <a:pt x="12755" y="23772"/>
                  </a:lnTo>
                  <a:lnTo>
                    <a:pt x="69505" y="3210"/>
                  </a:lnTo>
                  <a:lnTo>
                    <a:pt x="114218" y="1004"/>
                  </a:lnTo>
                  <a:lnTo>
                    <a:pt x="153942" y="145"/>
                  </a:lnTo>
                  <a:lnTo>
                    <a:pt x="171091" y="0"/>
                  </a:lnTo>
                  <a:lnTo>
                    <a:pt x="188240" y="112"/>
                  </a:lnTo>
                  <a:lnTo>
                    <a:pt x="227961" y="898"/>
                  </a:lnTo>
                  <a:lnTo>
                    <a:pt x="272671" y="3032"/>
                  </a:lnTo>
                  <a:lnTo>
                    <a:pt x="312178" y="9171"/>
                  </a:lnTo>
                  <a:lnTo>
                    <a:pt x="339366" y="61155"/>
                  </a:lnTo>
                  <a:lnTo>
                    <a:pt x="342465" y="109780"/>
                  </a:lnTo>
                  <a:lnTo>
                    <a:pt x="342612" y="118795"/>
                  </a:lnTo>
                  <a:lnTo>
                    <a:pt x="342498" y="127841"/>
                  </a:lnTo>
                  <a:lnTo>
                    <a:pt x="339551" y="176529"/>
                  </a:lnTo>
                  <a:lnTo>
                    <a:pt x="329641" y="214035"/>
                  </a:lnTo>
                  <a:lnTo>
                    <a:pt x="272892" y="234561"/>
                  </a:lnTo>
                  <a:lnTo>
                    <a:pt x="228178" y="236693"/>
                  </a:lnTo>
                  <a:lnTo>
                    <a:pt x="188455" y="237478"/>
                  </a:lnTo>
                  <a:lnTo>
                    <a:pt x="171306" y="237590"/>
                  </a:lnTo>
                  <a:close/>
                </a:path>
              </a:pathLst>
            </a:custGeom>
            <a:solidFill>
              <a:srgbClr val="FF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0" name="object 10"/>
            <p:cNvSpPr/>
            <p:nvPr/>
          </p:nvSpPr>
          <p:spPr>
            <a:xfrm>
              <a:off x="4587674" y="7960728"/>
              <a:ext cx="88900" cy="102235"/>
            </a:xfrm>
            <a:custGeom>
              <a:avLst/>
              <a:gdLst/>
              <a:ahLst/>
              <a:cxnLst/>
              <a:rect l="l" t="t" r="r" b="b"/>
              <a:pathLst>
                <a:path w="88900" h="102234">
                  <a:moveTo>
                    <a:pt x="5" y="101815"/>
                  </a:moveTo>
                  <a:lnTo>
                    <a:pt x="0" y="0"/>
                  </a:lnTo>
                  <a:lnTo>
                    <a:pt x="88843" y="50907"/>
                  </a:lnTo>
                  <a:lnTo>
                    <a:pt x="5" y="101815"/>
                  </a:lnTo>
                  <a:close/>
                </a:path>
              </a:pathLst>
            </a:custGeom>
            <a:solidFill>
              <a:srgbClr val="FFFF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grpSp>
      <p:sp>
        <p:nvSpPr>
          <p:cNvPr id="11" name="object 11"/>
          <p:cNvSpPr/>
          <p:nvPr/>
        </p:nvSpPr>
        <p:spPr>
          <a:xfrm>
            <a:off x="621278" y="4872512"/>
            <a:ext cx="579979" cy="579979"/>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3399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2" name="object 12"/>
          <p:cNvSpPr/>
          <p:nvPr/>
        </p:nvSpPr>
        <p:spPr>
          <a:xfrm>
            <a:off x="1427535" y="4872512"/>
            <a:ext cx="579979" cy="579979"/>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FF993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3" name="object 13"/>
          <p:cNvSpPr/>
          <p:nvPr/>
        </p:nvSpPr>
        <p:spPr>
          <a:xfrm>
            <a:off x="2277012" y="4872512"/>
            <a:ext cx="579979" cy="579979"/>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ED3A38"/>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grpSp>
        <p:nvGrpSpPr>
          <p:cNvPr id="14" name="object 14"/>
          <p:cNvGrpSpPr/>
          <p:nvPr/>
        </p:nvGrpSpPr>
        <p:grpSpPr>
          <a:xfrm>
            <a:off x="3964906" y="4872512"/>
            <a:ext cx="579979" cy="579979"/>
            <a:chOff x="5310206" y="7409607"/>
            <a:chExt cx="904875" cy="904875"/>
          </a:xfrm>
        </p:grpSpPr>
        <p:sp>
          <p:nvSpPr>
            <p:cNvPr id="15" name="object 15"/>
            <p:cNvSpPr/>
            <p:nvPr/>
          </p:nvSpPr>
          <p:spPr>
            <a:xfrm>
              <a:off x="5310206" y="7409607"/>
              <a:ext cx="904875" cy="904875"/>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FF993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6" name="object 16"/>
            <p:cNvSpPr/>
            <p:nvPr/>
          </p:nvSpPr>
          <p:spPr>
            <a:xfrm>
              <a:off x="5492262" y="7616540"/>
              <a:ext cx="542925" cy="537845"/>
            </a:xfrm>
            <a:custGeom>
              <a:avLst/>
              <a:gdLst/>
              <a:ahLst/>
              <a:cxnLst/>
              <a:rect l="l" t="t" r="r" b="b"/>
              <a:pathLst>
                <a:path w="542925" h="537845">
                  <a:moveTo>
                    <a:pt x="267504" y="537542"/>
                  </a:moveTo>
                  <a:lnTo>
                    <a:pt x="219651" y="529838"/>
                  </a:lnTo>
                  <a:lnTo>
                    <a:pt x="49843" y="465106"/>
                  </a:lnTo>
                  <a:lnTo>
                    <a:pt x="15996" y="437155"/>
                  </a:lnTo>
                  <a:lnTo>
                    <a:pt x="1714" y="395532"/>
                  </a:lnTo>
                  <a:lnTo>
                    <a:pt x="0" y="141513"/>
                  </a:lnTo>
                  <a:lnTo>
                    <a:pt x="3653" y="120187"/>
                  </a:lnTo>
                  <a:lnTo>
                    <a:pt x="29056" y="83464"/>
                  </a:lnTo>
                  <a:lnTo>
                    <a:pt x="226840" y="7054"/>
                  </a:lnTo>
                  <a:lnTo>
                    <a:pt x="274792" y="0"/>
                  </a:lnTo>
                  <a:lnTo>
                    <a:pt x="300303" y="2017"/>
                  </a:lnTo>
                  <a:lnTo>
                    <a:pt x="492453" y="72438"/>
                  </a:lnTo>
                  <a:lnTo>
                    <a:pt x="526302" y="100388"/>
                  </a:lnTo>
                  <a:lnTo>
                    <a:pt x="540582" y="142009"/>
                  </a:lnTo>
                  <a:lnTo>
                    <a:pt x="542299" y="396028"/>
                  </a:lnTo>
                  <a:lnTo>
                    <a:pt x="538644" y="417356"/>
                  </a:lnTo>
                  <a:lnTo>
                    <a:pt x="513243" y="454078"/>
                  </a:lnTo>
                  <a:lnTo>
                    <a:pt x="315453" y="530487"/>
                  </a:lnTo>
                  <a:lnTo>
                    <a:pt x="267504" y="537542"/>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7" name="object 17"/>
            <p:cNvSpPr/>
            <p:nvPr/>
          </p:nvSpPr>
          <p:spPr>
            <a:xfrm>
              <a:off x="5520056" y="7616540"/>
              <a:ext cx="484505" cy="180975"/>
            </a:xfrm>
            <a:custGeom>
              <a:avLst/>
              <a:gdLst/>
              <a:ahLst/>
              <a:cxnLst/>
              <a:rect l="l" t="t" r="r" b="b"/>
              <a:pathLst>
                <a:path w="484504" h="180975">
                  <a:moveTo>
                    <a:pt x="237302" y="180810"/>
                  </a:moveTo>
                  <a:lnTo>
                    <a:pt x="189449" y="173105"/>
                  </a:lnTo>
                  <a:lnTo>
                    <a:pt x="19638" y="108371"/>
                  </a:lnTo>
                  <a:lnTo>
                    <a:pt x="0" y="90347"/>
                  </a:lnTo>
                  <a:lnTo>
                    <a:pt x="5004" y="80849"/>
                  </a:lnTo>
                  <a:lnTo>
                    <a:pt x="19881" y="72591"/>
                  </a:lnTo>
                  <a:lnTo>
                    <a:pt x="199046" y="7054"/>
                  </a:lnTo>
                  <a:lnTo>
                    <a:pt x="221463" y="1671"/>
                  </a:lnTo>
                  <a:lnTo>
                    <a:pt x="246998" y="0"/>
                  </a:lnTo>
                  <a:lnTo>
                    <a:pt x="272508" y="2017"/>
                  </a:lnTo>
                  <a:lnTo>
                    <a:pt x="294851" y="7704"/>
                  </a:lnTo>
                  <a:lnTo>
                    <a:pt x="464659" y="72438"/>
                  </a:lnTo>
                  <a:lnTo>
                    <a:pt x="479423" y="80896"/>
                  </a:lnTo>
                  <a:lnTo>
                    <a:pt x="484299" y="90461"/>
                  </a:lnTo>
                  <a:lnTo>
                    <a:pt x="479295" y="99960"/>
                  </a:lnTo>
                  <a:lnTo>
                    <a:pt x="464419" y="108218"/>
                  </a:lnTo>
                  <a:lnTo>
                    <a:pt x="285254" y="173754"/>
                  </a:lnTo>
                  <a:lnTo>
                    <a:pt x="262837" y="179138"/>
                  </a:lnTo>
                  <a:lnTo>
                    <a:pt x="237302" y="180810"/>
                  </a:lnTo>
                  <a:close/>
                </a:path>
              </a:pathLst>
            </a:custGeom>
            <a:solidFill>
              <a:srgbClr val="EBE4E4"/>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8" name="object 18"/>
            <p:cNvSpPr/>
            <p:nvPr/>
          </p:nvSpPr>
          <p:spPr>
            <a:xfrm>
              <a:off x="5492262" y="7721891"/>
              <a:ext cx="267335" cy="427990"/>
            </a:xfrm>
            <a:custGeom>
              <a:avLst/>
              <a:gdLst/>
              <a:ahLst/>
              <a:cxnLst/>
              <a:rect l="l" t="t" r="r" b="b"/>
              <a:pathLst>
                <a:path w="267335" h="427990">
                  <a:moveTo>
                    <a:pt x="238177" y="427506"/>
                  </a:moveTo>
                  <a:lnTo>
                    <a:pt x="49843" y="359755"/>
                  </a:lnTo>
                  <a:lnTo>
                    <a:pt x="15996" y="331803"/>
                  </a:lnTo>
                  <a:lnTo>
                    <a:pt x="1714" y="290180"/>
                  </a:lnTo>
                  <a:lnTo>
                    <a:pt x="0" y="36161"/>
                  </a:lnTo>
                  <a:lnTo>
                    <a:pt x="3634" y="17659"/>
                  </a:lnTo>
                  <a:lnTo>
                    <a:pt x="13789" y="5242"/>
                  </a:lnTo>
                  <a:lnTo>
                    <a:pt x="28907" y="0"/>
                  </a:lnTo>
                  <a:lnTo>
                    <a:pt x="47433" y="3019"/>
                  </a:lnTo>
                  <a:lnTo>
                    <a:pt x="217243" y="67754"/>
                  </a:lnTo>
                  <a:lnTo>
                    <a:pt x="251091" y="95704"/>
                  </a:lnTo>
                  <a:lnTo>
                    <a:pt x="265373" y="137325"/>
                  </a:lnTo>
                  <a:lnTo>
                    <a:pt x="267087" y="391344"/>
                  </a:lnTo>
                  <a:lnTo>
                    <a:pt x="263451" y="409848"/>
                  </a:lnTo>
                  <a:lnTo>
                    <a:pt x="253295" y="422265"/>
                  </a:lnTo>
                  <a:lnTo>
                    <a:pt x="238177" y="427506"/>
                  </a:lnTo>
                  <a:close/>
                </a:path>
              </a:pathLst>
            </a:custGeom>
            <a:solidFill>
              <a:srgbClr val="FFFF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9" name="object 19"/>
            <p:cNvSpPr/>
            <p:nvPr/>
          </p:nvSpPr>
          <p:spPr>
            <a:xfrm>
              <a:off x="5757635" y="7721990"/>
              <a:ext cx="277495" cy="427990"/>
            </a:xfrm>
            <a:custGeom>
              <a:avLst/>
              <a:gdLst/>
              <a:ahLst/>
              <a:cxnLst/>
              <a:rect l="l" t="t" r="r" b="b"/>
              <a:pathLst>
                <a:path w="277495" h="427990">
                  <a:moveTo>
                    <a:pt x="31408" y="427806"/>
                  </a:moveTo>
                  <a:lnTo>
                    <a:pt x="16064" y="422357"/>
                  </a:lnTo>
                  <a:lnTo>
                    <a:pt x="5637" y="409801"/>
                  </a:lnTo>
                  <a:lnTo>
                    <a:pt x="1714" y="391246"/>
                  </a:lnTo>
                  <a:lnTo>
                    <a:pt x="0" y="137227"/>
                  </a:lnTo>
                  <a:lnTo>
                    <a:pt x="3653" y="115900"/>
                  </a:lnTo>
                  <a:lnTo>
                    <a:pt x="29056" y="79178"/>
                  </a:lnTo>
                  <a:lnTo>
                    <a:pt x="226840" y="2768"/>
                  </a:lnTo>
                  <a:lnTo>
                    <a:pt x="245514" y="0"/>
                  </a:lnTo>
                  <a:lnTo>
                    <a:pt x="260858" y="5448"/>
                  </a:lnTo>
                  <a:lnTo>
                    <a:pt x="271286" y="18004"/>
                  </a:lnTo>
                  <a:lnTo>
                    <a:pt x="275209" y="36560"/>
                  </a:lnTo>
                  <a:lnTo>
                    <a:pt x="276926" y="290579"/>
                  </a:lnTo>
                  <a:lnTo>
                    <a:pt x="273271" y="311906"/>
                  </a:lnTo>
                  <a:lnTo>
                    <a:pt x="247869" y="348629"/>
                  </a:lnTo>
                  <a:lnTo>
                    <a:pt x="50080" y="425037"/>
                  </a:lnTo>
                  <a:lnTo>
                    <a:pt x="31408" y="427806"/>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20" name="object 20"/>
            <p:cNvSpPr/>
            <p:nvPr/>
          </p:nvSpPr>
          <p:spPr>
            <a:xfrm>
              <a:off x="5541086" y="7649654"/>
              <a:ext cx="360680" cy="431800"/>
            </a:xfrm>
            <a:custGeom>
              <a:avLst/>
              <a:gdLst/>
              <a:ahLst/>
              <a:cxnLst/>
              <a:rect l="l" t="t" r="r" b="b"/>
              <a:pathLst>
                <a:path w="360679" h="431800">
                  <a:moveTo>
                    <a:pt x="165633" y="411708"/>
                  </a:moveTo>
                  <a:lnTo>
                    <a:pt x="165557" y="406400"/>
                  </a:lnTo>
                  <a:lnTo>
                    <a:pt x="165544" y="404876"/>
                  </a:lnTo>
                  <a:lnTo>
                    <a:pt x="164871" y="401916"/>
                  </a:lnTo>
                  <a:lnTo>
                    <a:pt x="164757" y="401599"/>
                  </a:lnTo>
                  <a:lnTo>
                    <a:pt x="163703" y="399237"/>
                  </a:lnTo>
                  <a:lnTo>
                    <a:pt x="163334" y="398360"/>
                  </a:lnTo>
                  <a:lnTo>
                    <a:pt x="157327" y="386232"/>
                  </a:lnTo>
                  <a:lnTo>
                    <a:pt x="157327" y="403948"/>
                  </a:lnTo>
                  <a:lnTo>
                    <a:pt x="157314" y="405384"/>
                  </a:lnTo>
                  <a:lnTo>
                    <a:pt x="157137" y="405955"/>
                  </a:lnTo>
                  <a:lnTo>
                    <a:pt x="156603" y="406400"/>
                  </a:lnTo>
                  <a:lnTo>
                    <a:pt x="144195" y="414820"/>
                  </a:lnTo>
                  <a:lnTo>
                    <a:pt x="137185" y="418668"/>
                  </a:lnTo>
                  <a:lnTo>
                    <a:pt x="136423" y="419227"/>
                  </a:lnTo>
                  <a:lnTo>
                    <a:pt x="134899" y="419785"/>
                  </a:lnTo>
                  <a:lnTo>
                    <a:pt x="130492" y="419823"/>
                  </a:lnTo>
                  <a:lnTo>
                    <a:pt x="127609" y="419366"/>
                  </a:lnTo>
                  <a:lnTo>
                    <a:pt x="90766" y="391452"/>
                  </a:lnTo>
                  <a:lnTo>
                    <a:pt x="68262" y="360464"/>
                  </a:lnTo>
                  <a:lnTo>
                    <a:pt x="42545" y="313461"/>
                  </a:lnTo>
                  <a:lnTo>
                    <a:pt x="25908" y="275424"/>
                  </a:lnTo>
                  <a:lnTo>
                    <a:pt x="10033" y="219671"/>
                  </a:lnTo>
                  <a:lnTo>
                    <a:pt x="8255" y="191312"/>
                  </a:lnTo>
                  <a:lnTo>
                    <a:pt x="9436" y="184619"/>
                  </a:lnTo>
                  <a:lnTo>
                    <a:pt x="12344" y="175399"/>
                  </a:lnTo>
                  <a:lnTo>
                    <a:pt x="14147" y="172770"/>
                  </a:lnTo>
                  <a:lnTo>
                    <a:pt x="15151" y="171754"/>
                  </a:lnTo>
                  <a:lnTo>
                    <a:pt x="34366" y="157924"/>
                  </a:lnTo>
                  <a:lnTo>
                    <a:pt x="35458" y="158343"/>
                  </a:lnTo>
                  <a:lnTo>
                    <a:pt x="36029" y="158851"/>
                  </a:lnTo>
                  <a:lnTo>
                    <a:pt x="64947" y="216712"/>
                  </a:lnTo>
                  <a:lnTo>
                    <a:pt x="65189" y="217284"/>
                  </a:lnTo>
                  <a:lnTo>
                    <a:pt x="65671" y="218262"/>
                  </a:lnTo>
                  <a:lnTo>
                    <a:pt x="65747" y="218605"/>
                  </a:lnTo>
                  <a:lnTo>
                    <a:pt x="65671" y="221081"/>
                  </a:lnTo>
                  <a:lnTo>
                    <a:pt x="64922" y="221627"/>
                  </a:lnTo>
                  <a:lnTo>
                    <a:pt x="64668" y="221869"/>
                  </a:lnTo>
                  <a:lnTo>
                    <a:pt x="52692" y="230073"/>
                  </a:lnTo>
                  <a:lnTo>
                    <a:pt x="52514" y="230238"/>
                  </a:lnTo>
                  <a:lnTo>
                    <a:pt x="46355" y="235369"/>
                  </a:lnTo>
                  <a:lnTo>
                    <a:pt x="41744" y="244195"/>
                  </a:lnTo>
                  <a:lnTo>
                    <a:pt x="41808" y="250926"/>
                  </a:lnTo>
                  <a:lnTo>
                    <a:pt x="55714" y="288264"/>
                  </a:lnTo>
                  <a:lnTo>
                    <a:pt x="75590" y="326796"/>
                  </a:lnTo>
                  <a:lnTo>
                    <a:pt x="102044" y="358863"/>
                  </a:lnTo>
                  <a:lnTo>
                    <a:pt x="104546" y="358482"/>
                  </a:lnTo>
                  <a:lnTo>
                    <a:pt x="106502" y="357111"/>
                  </a:lnTo>
                  <a:lnTo>
                    <a:pt x="113347" y="353148"/>
                  </a:lnTo>
                  <a:lnTo>
                    <a:pt x="122161" y="347154"/>
                  </a:lnTo>
                  <a:lnTo>
                    <a:pt x="125920" y="344589"/>
                  </a:lnTo>
                  <a:lnTo>
                    <a:pt x="126365" y="344335"/>
                  </a:lnTo>
                  <a:lnTo>
                    <a:pt x="156400" y="401599"/>
                  </a:lnTo>
                  <a:lnTo>
                    <a:pt x="156641" y="402209"/>
                  </a:lnTo>
                  <a:lnTo>
                    <a:pt x="157137" y="403199"/>
                  </a:lnTo>
                  <a:lnTo>
                    <a:pt x="157327" y="403948"/>
                  </a:lnTo>
                  <a:lnTo>
                    <a:pt x="157327" y="386232"/>
                  </a:lnTo>
                  <a:lnTo>
                    <a:pt x="136588" y="344322"/>
                  </a:lnTo>
                  <a:lnTo>
                    <a:pt x="135343" y="341807"/>
                  </a:lnTo>
                  <a:lnTo>
                    <a:pt x="133261" y="337629"/>
                  </a:lnTo>
                  <a:lnTo>
                    <a:pt x="130200" y="334670"/>
                  </a:lnTo>
                  <a:lnTo>
                    <a:pt x="124904" y="332651"/>
                  </a:lnTo>
                  <a:lnTo>
                    <a:pt x="122605" y="332790"/>
                  </a:lnTo>
                  <a:lnTo>
                    <a:pt x="108343" y="342468"/>
                  </a:lnTo>
                  <a:lnTo>
                    <a:pt x="101473" y="346456"/>
                  </a:lnTo>
                  <a:lnTo>
                    <a:pt x="100368" y="347154"/>
                  </a:lnTo>
                  <a:lnTo>
                    <a:pt x="99898" y="347103"/>
                  </a:lnTo>
                  <a:lnTo>
                    <a:pt x="99288" y="346900"/>
                  </a:lnTo>
                  <a:lnTo>
                    <a:pt x="90678" y="336740"/>
                  </a:lnTo>
                  <a:lnTo>
                    <a:pt x="88099" y="332790"/>
                  </a:lnTo>
                  <a:lnTo>
                    <a:pt x="85001" y="327558"/>
                  </a:lnTo>
                  <a:lnTo>
                    <a:pt x="81457" y="321424"/>
                  </a:lnTo>
                  <a:lnTo>
                    <a:pt x="62344" y="284416"/>
                  </a:lnTo>
                  <a:lnTo>
                    <a:pt x="49999" y="251536"/>
                  </a:lnTo>
                  <a:lnTo>
                    <a:pt x="50114" y="247954"/>
                  </a:lnTo>
                  <a:lnTo>
                    <a:pt x="50546" y="246837"/>
                  </a:lnTo>
                  <a:lnTo>
                    <a:pt x="50888" y="246380"/>
                  </a:lnTo>
                  <a:lnTo>
                    <a:pt x="51765" y="245757"/>
                  </a:lnTo>
                  <a:lnTo>
                    <a:pt x="57988" y="240576"/>
                  </a:lnTo>
                  <a:lnTo>
                    <a:pt x="65582" y="235369"/>
                  </a:lnTo>
                  <a:lnTo>
                    <a:pt x="70472" y="232016"/>
                  </a:lnTo>
                  <a:lnTo>
                    <a:pt x="70802" y="231686"/>
                  </a:lnTo>
                  <a:lnTo>
                    <a:pt x="73025" y="229831"/>
                  </a:lnTo>
                  <a:lnTo>
                    <a:pt x="74155" y="226491"/>
                  </a:lnTo>
                  <a:lnTo>
                    <a:pt x="74079" y="220484"/>
                  </a:lnTo>
                  <a:lnTo>
                    <a:pt x="73952" y="219494"/>
                  </a:lnTo>
                  <a:lnTo>
                    <a:pt x="73431" y="217081"/>
                  </a:lnTo>
                  <a:lnTo>
                    <a:pt x="72212" y="214274"/>
                  </a:lnTo>
                  <a:lnTo>
                    <a:pt x="71932" y="213525"/>
                  </a:lnTo>
                  <a:lnTo>
                    <a:pt x="44132" y="157924"/>
                  </a:lnTo>
                  <a:lnTo>
                    <a:pt x="40767" y="151193"/>
                  </a:lnTo>
                  <a:lnTo>
                    <a:pt x="37731" y="148272"/>
                  </a:lnTo>
                  <a:lnTo>
                    <a:pt x="32435" y="146253"/>
                  </a:lnTo>
                  <a:lnTo>
                    <a:pt x="30111" y="146380"/>
                  </a:lnTo>
                  <a:lnTo>
                    <a:pt x="28232" y="147726"/>
                  </a:lnTo>
                  <a:lnTo>
                    <a:pt x="15849" y="156260"/>
                  </a:lnTo>
                  <a:lnTo>
                    <a:pt x="9537" y="161505"/>
                  </a:lnTo>
                  <a:lnTo>
                    <a:pt x="9436" y="161632"/>
                  </a:lnTo>
                  <a:lnTo>
                    <a:pt x="7366" y="163601"/>
                  </a:lnTo>
                  <a:lnTo>
                    <a:pt x="5080" y="167208"/>
                  </a:lnTo>
                  <a:lnTo>
                    <a:pt x="1333" y="178841"/>
                  </a:lnTo>
                  <a:lnTo>
                    <a:pt x="0" y="186855"/>
                  </a:lnTo>
                  <a:lnTo>
                    <a:pt x="101" y="197396"/>
                  </a:lnTo>
                  <a:lnTo>
                    <a:pt x="7823" y="245414"/>
                  </a:lnTo>
                  <a:lnTo>
                    <a:pt x="36106" y="317677"/>
                  </a:lnTo>
                  <a:lnTo>
                    <a:pt x="62738" y="366369"/>
                  </a:lnTo>
                  <a:lnTo>
                    <a:pt x="86639" y="399237"/>
                  </a:lnTo>
                  <a:lnTo>
                    <a:pt x="116128" y="425145"/>
                  </a:lnTo>
                  <a:lnTo>
                    <a:pt x="132041" y="431203"/>
                  </a:lnTo>
                  <a:lnTo>
                    <a:pt x="138074" y="431177"/>
                  </a:lnTo>
                  <a:lnTo>
                    <a:pt x="140373" y="430542"/>
                  </a:lnTo>
                  <a:lnTo>
                    <a:pt x="142151" y="429374"/>
                  </a:lnTo>
                  <a:lnTo>
                    <a:pt x="149301" y="425450"/>
                  </a:lnTo>
                  <a:lnTo>
                    <a:pt x="157594" y="419823"/>
                  </a:lnTo>
                  <a:lnTo>
                    <a:pt x="164299" y="415264"/>
                  </a:lnTo>
                  <a:lnTo>
                    <a:pt x="165633" y="411708"/>
                  </a:lnTo>
                  <a:close/>
                </a:path>
                <a:path w="360679" h="431800">
                  <a:moveTo>
                    <a:pt x="360095" y="42735"/>
                  </a:moveTo>
                  <a:lnTo>
                    <a:pt x="360083" y="42151"/>
                  </a:lnTo>
                  <a:lnTo>
                    <a:pt x="359791" y="41529"/>
                  </a:lnTo>
                  <a:lnTo>
                    <a:pt x="359194" y="41135"/>
                  </a:lnTo>
                  <a:lnTo>
                    <a:pt x="358343" y="40830"/>
                  </a:lnTo>
                  <a:lnTo>
                    <a:pt x="341058" y="34264"/>
                  </a:lnTo>
                  <a:lnTo>
                    <a:pt x="341058" y="40665"/>
                  </a:lnTo>
                  <a:lnTo>
                    <a:pt x="338823" y="40741"/>
                  </a:lnTo>
                  <a:lnTo>
                    <a:pt x="338823" y="45250"/>
                  </a:lnTo>
                  <a:lnTo>
                    <a:pt x="200964" y="97993"/>
                  </a:lnTo>
                  <a:lnTo>
                    <a:pt x="208737" y="62318"/>
                  </a:lnTo>
                  <a:lnTo>
                    <a:pt x="208826" y="61937"/>
                  </a:lnTo>
                  <a:lnTo>
                    <a:pt x="231216" y="61201"/>
                  </a:lnTo>
                  <a:lnTo>
                    <a:pt x="232841" y="60883"/>
                  </a:lnTo>
                  <a:lnTo>
                    <a:pt x="234975" y="60490"/>
                  </a:lnTo>
                  <a:lnTo>
                    <a:pt x="240576" y="58343"/>
                  </a:lnTo>
                  <a:lnTo>
                    <a:pt x="242443" y="56896"/>
                  </a:lnTo>
                  <a:lnTo>
                    <a:pt x="244322" y="48348"/>
                  </a:lnTo>
                  <a:lnTo>
                    <a:pt x="338823" y="45250"/>
                  </a:lnTo>
                  <a:lnTo>
                    <a:pt x="338823" y="40741"/>
                  </a:lnTo>
                  <a:lnTo>
                    <a:pt x="245313" y="43815"/>
                  </a:lnTo>
                  <a:lnTo>
                    <a:pt x="253085" y="8128"/>
                  </a:lnTo>
                  <a:lnTo>
                    <a:pt x="253263" y="7277"/>
                  </a:lnTo>
                  <a:lnTo>
                    <a:pt x="341058" y="40665"/>
                  </a:lnTo>
                  <a:lnTo>
                    <a:pt x="341058" y="34264"/>
                  </a:lnTo>
                  <a:lnTo>
                    <a:pt x="270129" y="7277"/>
                  </a:lnTo>
                  <a:lnTo>
                    <a:pt x="252780" y="673"/>
                  </a:lnTo>
                  <a:lnTo>
                    <a:pt x="252006" y="355"/>
                  </a:lnTo>
                  <a:lnTo>
                    <a:pt x="250990" y="139"/>
                  </a:lnTo>
                  <a:lnTo>
                    <a:pt x="248602" y="0"/>
                  </a:lnTo>
                  <a:lnTo>
                    <a:pt x="247357" y="50"/>
                  </a:lnTo>
                  <a:lnTo>
                    <a:pt x="246202" y="139"/>
                  </a:lnTo>
                  <a:lnTo>
                    <a:pt x="245173" y="355"/>
                  </a:lnTo>
                  <a:lnTo>
                    <a:pt x="241274" y="1854"/>
                  </a:lnTo>
                  <a:lnTo>
                    <a:pt x="241274" y="8128"/>
                  </a:lnTo>
                  <a:lnTo>
                    <a:pt x="230949" y="55511"/>
                  </a:lnTo>
                  <a:lnTo>
                    <a:pt x="230403" y="55930"/>
                  </a:lnTo>
                  <a:lnTo>
                    <a:pt x="228650" y="56603"/>
                  </a:lnTo>
                  <a:lnTo>
                    <a:pt x="227545" y="56819"/>
                  </a:lnTo>
                  <a:lnTo>
                    <a:pt x="196938" y="57823"/>
                  </a:lnTo>
                  <a:lnTo>
                    <a:pt x="196938" y="62318"/>
                  </a:lnTo>
                  <a:lnTo>
                    <a:pt x="188963" y="98844"/>
                  </a:lnTo>
                  <a:lnTo>
                    <a:pt x="101206" y="65468"/>
                  </a:lnTo>
                  <a:lnTo>
                    <a:pt x="196938" y="62318"/>
                  </a:lnTo>
                  <a:lnTo>
                    <a:pt x="196938" y="57823"/>
                  </a:lnTo>
                  <a:lnTo>
                    <a:pt x="103378" y="60883"/>
                  </a:lnTo>
                  <a:lnTo>
                    <a:pt x="241274" y="8128"/>
                  </a:lnTo>
                  <a:lnTo>
                    <a:pt x="241274" y="1854"/>
                  </a:lnTo>
                  <a:lnTo>
                    <a:pt x="83019" y="62382"/>
                  </a:lnTo>
                  <a:lnTo>
                    <a:pt x="82448" y="62788"/>
                  </a:lnTo>
                  <a:lnTo>
                    <a:pt x="82156" y="63322"/>
                  </a:lnTo>
                  <a:lnTo>
                    <a:pt x="82067" y="64262"/>
                  </a:lnTo>
                  <a:lnTo>
                    <a:pt x="82677" y="64846"/>
                  </a:lnTo>
                  <a:lnTo>
                    <a:pt x="190258" y="105765"/>
                  </a:lnTo>
                  <a:lnTo>
                    <a:pt x="191147" y="105956"/>
                  </a:lnTo>
                  <a:lnTo>
                    <a:pt x="193014" y="106121"/>
                  </a:lnTo>
                  <a:lnTo>
                    <a:pt x="194538" y="106108"/>
                  </a:lnTo>
                  <a:lnTo>
                    <a:pt x="196024" y="105994"/>
                  </a:lnTo>
                  <a:lnTo>
                    <a:pt x="197078" y="105778"/>
                  </a:lnTo>
                  <a:lnTo>
                    <a:pt x="215188" y="98844"/>
                  </a:lnTo>
                  <a:lnTo>
                    <a:pt x="217411" y="97993"/>
                  </a:lnTo>
                  <a:lnTo>
                    <a:pt x="355269" y="45250"/>
                  </a:lnTo>
                  <a:lnTo>
                    <a:pt x="359029" y="43815"/>
                  </a:lnTo>
                  <a:lnTo>
                    <a:pt x="359206" y="43738"/>
                  </a:lnTo>
                  <a:lnTo>
                    <a:pt x="359803" y="43332"/>
                  </a:lnTo>
                  <a:lnTo>
                    <a:pt x="360095" y="42735"/>
                  </a:lnTo>
                  <a:close/>
                </a:path>
              </a:pathLst>
            </a:custGeom>
            <a:solidFill>
              <a:srgbClr val="ED3A38"/>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pic>
          <p:nvPicPr>
            <p:cNvPr id="21" name="object 21"/>
            <p:cNvPicPr/>
            <p:nvPr/>
          </p:nvPicPr>
          <p:blipFill>
            <a:blip r:embed="rId8" cstate="print"/>
            <a:stretch>
              <a:fillRect/>
            </a:stretch>
          </p:blipFill>
          <p:spPr>
            <a:xfrm>
              <a:off x="5827294" y="7837531"/>
              <a:ext cx="148423" cy="200181"/>
            </a:xfrm>
            <a:prstGeom prst="rect">
              <a:avLst/>
            </a:prstGeom>
          </p:spPr>
        </p:pic>
      </p:grpSp>
      <p:grpSp>
        <p:nvGrpSpPr>
          <p:cNvPr id="22" name="object 22"/>
          <p:cNvGrpSpPr/>
          <p:nvPr/>
        </p:nvGrpSpPr>
        <p:grpSpPr>
          <a:xfrm>
            <a:off x="4750715" y="4872512"/>
            <a:ext cx="579979" cy="579979"/>
            <a:chOff x="6536213" y="7409607"/>
            <a:chExt cx="904875" cy="904875"/>
          </a:xfrm>
        </p:grpSpPr>
        <p:sp>
          <p:nvSpPr>
            <p:cNvPr id="23" name="object 23"/>
            <p:cNvSpPr/>
            <p:nvPr/>
          </p:nvSpPr>
          <p:spPr>
            <a:xfrm>
              <a:off x="6536213" y="7409607"/>
              <a:ext cx="904875" cy="904875"/>
            </a:xfrm>
            <a:custGeom>
              <a:avLst/>
              <a:gdLst/>
              <a:ahLst/>
              <a:cxnLst/>
              <a:rect l="l" t="t" r="r" b="b"/>
              <a:pathLst>
                <a:path w="904875" h="904875">
                  <a:moveTo>
                    <a:pt x="452305" y="904611"/>
                  </a:moveTo>
                  <a:lnTo>
                    <a:pt x="403013" y="901958"/>
                  </a:lnTo>
                  <a:lnTo>
                    <a:pt x="355260" y="894182"/>
                  </a:lnTo>
                  <a:lnTo>
                    <a:pt x="309322" y="881558"/>
                  </a:lnTo>
                  <a:lnTo>
                    <a:pt x="265475" y="864362"/>
                  </a:lnTo>
                  <a:lnTo>
                    <a:pt x="223995" y="842870"/>
                  </a:lnTo>
                  <a:lnTo>
                    <a:pt x="185157" y="817358"/>
                  </a:lnTo>
                  <a:lnTo>
                    <a:pt x="149237" y="788100"/>
                  </a:lnTo>
                  <a:lnTo>
                    <a:pt x="116511" y="755374"/>
                  </a:lnTo>
                  <a:lnTo>
                    <a:pt x="87253" y="719454"/>
                  </a:lnTo>
                  <a:lnTo>
                    <a:pt x="61741" y="680616"/>
                  </a:lnTo>
                  <a:lnTo>
                    <a:pt x="40249" y="639136"/>
                  </a:lnTo>
                  <a:lnTo>
                    <a:pt x="23053" y="595289"/>
                  </a:lnTo>
                  <a:lnTo>
                    <a:pt x="10429" y="549351"/>
                  </a:lnTo>
                  <a:lnTo>
                    <a:pt x="2653" y="501598"/>
                  </a:lnTo>
                  <a:lnTo>
                    <a:pt x="0" y="452305"/>
                  </a:lnTo>
                  <a:lnTo>
                    <a:pt x="2653" y="403013"/>
                  </a:lnTo>
                  <a:lnTo>
                    <a:pt x="10429" y="355260"/>
                  </a:lnTo>
                  <a:lnTo>
                    <a:pt x="23053" y="309322"/>
                  </a:lnTo>
                  <a:lnTo>
                    <a:pt x="40249" y="265475"/>
                  </a:lnTo>
                  <a:lnTo>
                    <a:pt x="61741" y="223995"/>
                  </a:lnTo>
                  <a:lnTo>
                    <a:pt x="87253" y="185157"/>
                  </a:lnTo>
                  <a:lnTo>
                    <a:pt x="116511" y="149237"/>
                  </a:lnTo>
                  <a:lnTo>
                    <a:pt x="149237" y="116511"/>
                  </a:lnTo>
                  <a:lnTo>
                    <a:pt x="185157" y="87253"/>
                  </a:lnTo>
                  <a:lnTo>
                    <a:pt x="223995" y="61741"/>
                  </a:lnTo>
                  <a:lnTo>
                    <a:pt x="265475" y="40249"/>
                  </a:lnTo>
                  <a:lnTo>
                    <a:pt x="309322" y="23053"/>
                  </a:lnTo>
                  <a:lnTo>
                    <a:pt x="355260" y="10429"/>
                  </a:lnTo>
                  <a:lnTo>
                    <a:pt x="403013" y="2653"/>
                  </a:lnTo>
                  <a:lnTo>
                    <a:pt x="452305" y="0"/>
                  </a:lnTo>
                  <a:lnTo>
                    <a:pt x="501598" y="2653"/>
                  </a:lnTo>
                  <a:lnTo>
                    <a:pt x="549351" y="10429"/>
                  </a:lnTo>
                  <a:lnTo>
                    <a:pt x="595289" y="23053"/>
                  </a:lnTo>
                  <a:lnTo>
                    <a:pt x="639136" y="40249"/>
                  </a:lnTo>
                  <a:lnTo>
                    <a:pt x="680616" y="61741"/>
                  </a:lnTo>
                  <a:lnTo>
                    <a:pt x="719454" y="87253"/>
                  </a:lnTo>
                  <a:lnTo>
                    <a:pt x="755374" y="116511"/>
                  </a:lnTo>
                  <a:lnTo>
                    <a:pt x="788100" y="149237"/>
                  </a:lnTo>
                  <a:lnTo>
                    <a:pt x="817358" y="185157"/>
                  </a:lnTo>
                  <a:lnTo>
                    <a:pt x="842870" y="223995"/>
                  </a:lnTo>
                  <a:lnTo>
                    <a:pt x="864362" y="265475"/>
                  </a:lnTo>
                  <a:lnTo>
                    <a:pt x="881558" y="309322"/>
                  </a:lnTo>
                  <a:lnTo>
                    <a:pt x="894182" y="355260"/>
                  </a:lnTo>
                  <a:lnTo>
                    <a:pt x="901958" y="403013"/>
                  </a:lnTo>
                  <a:lnTo>
                    <a:pt x="904611" y="452305"/>
                  </a:lnTo>
                  <a:lnTo>
                    <a:pt x="901958" y="501598"/>
                  </a:lnTo>
                  <a:lnTo>
                    <a:pt x="894182" y="549351"/>
                  </a:lnTo>
                  <a:lnTo>
                    <a:pt x="881558" y="595289"/>
                  </a:lnTo>
                  <a:lnTo>
                    <a:pt x="864362" y="639136"/>
                  </a:lnTo>
                  <a:lnTo>
                    <a:pt x="842870" y="680616"/>
                  </a:lnTo>
                  <a:lnTo>
                    <a:pt x="817358" y="719454"/>
                  </a:lnTo>
                  <a:lnTo>
                    <a:pt x="788100" y="755374"/>
                  </a:lnTo>
                  <a:lnTo>
                    <a:pt x="755374" y="788100"/>
                  </a:lnTo>
                  <a:lnTo>
                    <a:pt x="719454" y="817358"/>
                  </a:lnTo>
                  <a:lnTo>
                    <a:pt x="680616" y="842870"/>
                  </a:lnTo>
                  <a:lnTo>
                    <a:pt x="639136" y="864362"/>
                  </a:lnTo>
                  <a:lnTo>
                    <a:pt x="595289" y="881558"/>
                  </a:lnTo>
                  <a:lnTo>
                    <a:pt x="549351" y="894182"/>
                  </a:lnTo>
                  <a:lnTo>
                    <a:pt x="501598" y="901958"/>
                  </a:lnTo>
                  <a:lnTo>
                    <a:pt x="452305" y="904611"/>
                  </a:lnTo>
                  <a:close/>
                </a:path>
              </a:pathLst>
            </a:custGeom>
            <a:solidFill>
              <a:srgbClr val="3399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pic>
          <p:nvPicPr>
            <p:cNvPr id="24" name="object 24"/>
            <p:cNvPicPr/>
            <p:nvPr/>
          </p:nvPicPr>
          <p:blipFill>
            <a:blip r:embed="rId9" cstate="print"/>
            <a:stretch>
              <a:fillRect/>
            </a:stretch>
          </p:blipFill>
          <p:spPr>
            <a:xfrm>
              <a:off x="6873620" y="7593575"/>
              <a:ext cx="225680" cy="432692"/>
            </a:xfrm>
            <a:prstGeom prst="rect">
              <a:avLst/>
            </a:prstGeom>
          </p:spPr>
        </p:pic>
        <p:sp>
          <p:nvSpPr>
            <p:cNvPr id="25" name="object 25"/>
            <p:cNvSpPr/>
            <p:nvPr/>
          </p:nvSpPr>
          <p:spPr>
            <a:xfrm>
              <a:off x="6591504" y="7732050"/>
              <a:ext cx="789940" cy="480059"/>
            </a:xfrm>
            <a:custGeom>
              <a:avLst/>
              <a:gdLst/>
              <a:ahLst/>
              <a:cxnLst/>
              <a:rect l="l" t="t" r="r" b="b"/>
              <a:pathLst>
                <a:path w="789940" h="480059">
                  <a:moveTo>
                    <a:pt x="518427" y="480066"/>
                  </a:moveTo>
                  <a:lnTo>
                    <a:pt x="280538" y="480066"/>
                  </a:lnTo>
                  <a:lnTo>
                    <a:pt x="277472" y="476960"/>
                  </a:lnTo>
                  <a:lnTo>
                    <a:pt x="277472" y="469301"/>
                  </a:lnTo>
                  <a:lnTo>
                    <a:pt x="280538" y="466194"/>
                  </a:lnTo>
                  <a:lnTo>
                    <a:pt x="365138" y="466194"/>
                  </a:lnTo>
                  <a:lnTo>
                    <a:pt x="365138" y="340291"/>
                  </a:lnTo>
                  <a:lnTo>
                    <a:pt x="323577" y="330130"/>
                  </a:lnTo>
                  <a:lnTo>
                    <a:pt x="287747" y="308624"/>
                  </a:lnTo>
                  <a:lnTo>
                    <a:pt x="259661" y="277808"/>
                  </a:lnTo>
                  <a:lnTo>
                    <a:pt x="241332" y="239715"/>
                  </a:lnTo>
                  <a:lnTo>
                    <a:pt x="234775" y="196382"/>
                  </a:lnTo>
                  <a:lnTo>
                    <a:pt x="234775" y="133865"/>
                  </a:lnTo>
                  <a:lnTo>
                    <a:pt x="180493" y="134129"/>
                  </a:lnTo>
                  <a:lnTo>
                    <a:pt x="175247" y="134129"/>
                  </a:lnTo>
                  <a:lnTo>
                    <a:pt x="170915" y="130044"/>
                  </a:lnTo>
                  <a:lnTo>
                    <a:pt x="169158" y="123460"/>
                  </a:lnTo>
                  <a:lnTo>
                    <a:pt x="157384" y="87776"/>
                  </a:lnTo>
                  <a:lnTo>
                    <a:pt x="139415" y="169226"/>
                  </a:lnTo>
                  <a:lnTo>
                    <a:pt x="138101" y="175561"/>
                  </a:lnTo>
                  <a:lnTo>
                    <a:pt x="133636" y="177747"/>
                  </a:lnTo>
                  <a:lnTo>
                    <a:pt x="130271" y="177747"/>
                  </a:lnTo>
                  <a:lnTo>
                    <a:pt x="126852" y="177707"/>
                  </a:lnTo>
                  <a:lnTo>
                    <a:pt x="122433" y="175331"/>
                  </a:lnTo>
                  <a:lnTo>
                    <a:pt x="97971" y="41192"/>
                  </a:lnTo>
                  <a:lnTo>
                    <a:pt x="72103" y="200816"/>
                  </a:lnTo>
                  <a:lnTo>
                    <a:pt x="67637" y="203280"/>
                  </a:lnTo>
                  <a:lnTo>
                    <a:pt x="64146" y="203339"/>
                  </a:lnTo>
                  <a:lnTo>
                    <a:pt x="60581" y="203339"/>
                  </a:lnTo>
                  <a:lnTo>
                    <a:pt x="56189" y="201054"/>
                  </a:lnTo>
                  <a:lnTo>
                    <a:pt x="38048" y="108605"/>
                  </a:lnTo>
                  <a:lnTo>
                    <a:pt x="3065" y="108605"/>
                  </a:lnTo>
                  <a:lnTo>
                    <a:pt x="0" y="105497"/>
                  </a:lnTo>
                  <a:lnTo>
                    <a:pt x="0" y="97840"/>
                  </a:lnTo>
                  <a:lnTo>
                    <a:pt x="3065" y="94734"/>
                  </a:lnTo>
                  <a:lnTo>
                    <a:pt x="46938" y="94734"/>
                  </a:lnTo>
                  <a:lnTo>
                    <a:pt x="49750" y="97072"/>
                  </a:lnTo>
                  <a:lnTo>
                    <a:pt x="63593" y="167624"/>
                  </a:lnTo>
                  <a:lnTo>
                    <a:pt x="90369" y="2456"/>
                  </a:lnTo>
                  <a:lnTo>
                    <a:pt x="94186" y="35"/>
                  </a:lnTo>
                  <a:lnTo>
                    <a:pt x="97583" y="0"/>
                  </a:lnTo>
                  <a:lnTo>
                    <a:pt x="100928" y="184"/>
                  </a:lnTo>
                  <a:lnTo>
                    <a:pt x="104812" y="2293"/>
                  </a:lnTo>
                  <a:lnTo>
                    <a:pt x="105770" y="7576"/>
                  </a:lnTo>
                  <a:lnTo>
                    <a:pt x="130782" y="144732"/>
                  </a:lnTo>
                  <a:lnTo>
                    <a:pt x="148291" y="65380"/>
                  </a:lnTo>
                  <a:lnTo>
                    <a:pt x="149162" y="61154"/>
                  </a:lnTo>
                  <a:lnTo>
                    <a:pt x="152241" y="58291"/>
                  </a:lnTo>
                  <a:lnTo>
                    <a:pt x="156114" y="58174"/>
                  </a:lnTo>
                  <a:lnTo>
                    <a:pt x="159172" y="58101"/>
                  </a:lnTo>
                  <a:lnTo>
                    <a:pt x="162980" y="60107"/>
                  </a:lnTo>
                  <a:lnTo>
                    <a:pt x="164244" y="64834"/>
                  </a:lnTo>
                  <a:lnTo>
                    <a:pt x="182265" y="119456"/>
                  </a:lnTo>
                  <a:lnTo>
                    <a:pt x="182352" y="119768"/>
                  </a:lnTo>
                  <a:lnTo>
                    <a:pt x="182434" y="120033"/>
                  </a:lnTo>
                  <a:lnTo>
                    <a:pt x="182508" y="120249"/>
                  </a:lnTo>
                  <a:lnTo>
                    <a:pt x="241591" y="119962"/>
                  </a:lnTo>
                  <a:lnTo>
                    <a:pt x="242097" y="119962"/>
                  </a:lnTo>
                  <a:lnTo>
                    <a:pt x="242557" y="120008"/>
                  </a:lnTo>
                  <a:lnTo>
                    <a:pt x="243218" y="120145"/>
                  </a:lnTo>
                  <a:lnTo>
                    <a:pt x="243416" y="120232"/>
                  </a:lnTo>
                  <a:lnTo>
                    <a:pt x="243846" y="120364"/>
                  </a:lnTo>
                  <a:lnTo>
                    <a:pt x="244075" y="120413"/>
                  </a:lnTo>
                  <a:lnTo>
                    <a:pt x="244482" y="120587"/>
                  </a:lnTo>
                  <a:lnTo>
                    <a:pt x="244655" y="120706"/>
                  </a:lnTo>
                  <a:lnTo>
                    <a:pt x="245042" y="120917"/>
                  </a:lnTo>
                  <a:lnTo>
                    <a:pt x="245257" y="121011"/>
                  </a:lnTo>
                  <a:lnTo>
                    <a:pt x="245627" y="121265"/>
                  </a:lnTo>
                  <a:lnTo>
                    <a:pt x="245782" y="121418"/>
                  </a:lnTo>
                  <a:lnTo>
                    <a:pt x="246119" y="121701"/>
                  </a:lnTo>
                  <a:lnTo>
                    <a:pt x="246305" y="121828"/>
                  </a:lnTo>
                  <a:lnTo>
                    <a:pt x="246620" y="122146"/>
                  </a:lnTo>
                  <a:lnTo>
                    <a:pt x="246746" y="122333"/>
                  </a:lnTo>
                  <a:lnTo>
                    <a:pt x="247024" y="122675"/>
                  </a:lnTo>
                  <a:lnTo>
                    <a:pt x="247176" y="122828"/>
                  </a:lnTo>
                  <a:lnTo>
                    <a:pt x="247423" y="123195"/>
                  </a:lnTo>
                  <a:lnTo>
                    <a:pt x="247511" y="123404"/>
                  </a:lnTo>
                  <a:lnTo>
                    <a:pt x="247721" y="123797"/>
                  </a:lnTo>
                  <a:lnTo>
                    <a:pt x="247844" y="123980"/>
                  </a:lnTo>
                  <a:lnTo>
                    <a:pt x="248017" y="124394"/>
                  </a:lnTo>
                  <a:lnTo>
                    <a:pt x="248065" y="124620"/>
                  </a:lnTo>
                  <a:lnTo>
                    <a:pt x="248198" y="125053"/>
                  </a:lnTo>
                  <a:lnTo>
                    <a:pt x="248284" y="125260"/>
                  </a:lnTo>
                  <a:lnTo>
                    <a:pt x="248376" y="125703"/>
                  </a:lnTo>
                  <a:lnTo>
                    <a:pt x="248376" y="125936"/>
                  </a:lnTo>
                  <a:lnTo>
                    <a:pt x="248425" y="126397"/>
                  </a:lnTo>
                  <a:lnTo>
                    <a:pt x="248473" y="126625"/>
                  </a:lnTo>
                  <a:lnTo>
                    <a:pt x="248473" y="126864"/>
                  </a:lnTo>
                  <a:lnTo>
                    <a:pt x="248473" y="196382"/>
                  </a:lnTo>
                  <a:lnTo>
                    <a:pt x="258626" y="247172"/>
                  </a:lnTo>
                  <a:lnTo>
                    <a:pt x="286295" y="288694"/>
                  </a:lnTo>
                  <a:lnTo>
                    <a:pt x="327300" y="316713"/>
                  </a:lnTo>
                  <a:lnTo>
                    <a:pt x="377459" y="326993"/>
                  </a:lnTo>
                  <a:lnTo>
                    <a:pt x="412451" y="326993"/>
                  </a:lnTo>
                  <a:lnTo>
                    <a:pt x="462610" y="316713"/>
                  </a:lnTo>
                  <a:lnTo>
                    <a:pt x="503615" y="288694"/>
                  </a:lnTo>
                  <a:lnTo>
                    <a:pt x="531284" y="247172"/>
                  </a:lnTo>
                  <a:lnTo>
                    <a:pt x="541437" y="196382"/>
                  </a:lnTo>
                  <a:lnTo>
                    <a:pt x="541437" y="126896"/>
                  </a:lnTo>
                  <a:lnTo>
                    <a:pt x="541437" y="126625"/>
                  </a:lnTo>
                  <a:lnTo>
                    <a:pt x="541485" y="126397"/>
                  </a:lnTo>
                  <a:lnTo>
                    <a:pt x="541534" y="125936"/>
                  </a:lnTo>
                  <a:lnTo>
                    <a:pt x="541534" y="125703"/>
                  </a:lnTo>
                  <a:lnTo>
                    <a:pt x="541582" y="125483"/>
                  </a:lnTo>
                  <a:lnTo>
                    <a:pt x="541626" y="125260"/>
                  </a:lnTo>
                  <a:lnTo>
                    <a:pt x="541713" y="125053"/>
                  </a:lnTo>
                  <a:lnTo>
                    <a:pt x="541781" y="124838"/>
                  </a:lnTo>
                  <a:lnTo>
                    <a:pt x="541844" y="124620"/>
                  </a:lnTo>
                  <a:lnTo>
                    <a:pt x="541893" y="124394"/>
                  </a:lnTo>
                  <a:lnTo>
                    <a:pt x="542067" y="123980"/>
                  </a:lnTo>
                  <a:lnTo>
                    <a:pt x="542188" y="123797"/>
                  </a:lnTo>
                  <a:lnTo>
                    <a:pt x="542401" y="123404"/>
                  </a:lnTo>
                  <a:lnTo>
                    <a:pt x="542488" y="123195"/>
                  </a:lnTo>
                  <a:lnTo>
                    <a:pt x="542735" y="122828"/>
                  </a:lnTo>
                  <a:lnTo>
                    <a:pt x="542886" y="122675"/>
                  </a:lnTo>
                  <a:lnTo>
                    <a:pt x="543167" y="122333"/>
                  </a:lnTo>
                  <a:lnTo>
                    <a:pt x="543293" y="122146"/>
                  </a:lnTo>
                  <a:lnTo>
                    <a:pt x="543608" y="121828"/>
                  </a:lnTo>
                  <a:lnTo>
                    <a:pt x="543792" y="121701"/>
                  </a:lnTo>
                  <a:lnTo>
                    <a:pt x="544131" y="121418"/>
                  </a:lnTo>
                  <a:lnTo>
                    <a:pt x="544281" y="121265"/>
                  </a:lnTo>
                  <a:lnTo>
                    <a:pt x="544655" y="121011"/>
                  </a:lnTo>
                  <a:lnTo>
                    <a:pt x="544868" y="120917"/>
                  </a:lnTo>
                  <a:lnTo>
                    <a:pt x="545260" y="120706"/>
                  </a:lnTo>
                  <a:lnTo>
                    <a:pt x="545430" y="120587"/>
                  </a:lnTo>
                  <a:lnTo>
                    <a:pt x="545837" y="120413"/>
                  </a:lnTo>
                  <a:lnTo>
                    <a:pt x="546065" y="120364"/>
                  </a:lnTo>
                  <a:lnTo>
                    <a:pt x="546496" y="120232"/>
                  </a:lnTo>
                  <a:lnTo>
                    <a:pt x="546695" y="120145"/>
                  </a:lnTo>
                  <a:lnTo>
                    <a:pt x="547354" y="120008"/>
                  </a:lnTo>
                  <a:lnTo>
                    <a:pt x="547814" y="119962"/>
                  </a:lnTo>
                  <a:lnTo>
                    <a:pt x="548284" y="119962"/>
                  </a:lnTo>
                  <a:lnTo>
                    <a:pt x="607407" y="120249"/>
                  </a:lnTo>
                  <a:lnTo>
                    <a:pt x="607494" y="119988"/>
                  </a:lnTo>
                  <a:lnTo>
                    <a:pt x="607533" y="119840"/>
                  </a:lnTo>
                  <a:lnTo>
                    <a:pt x="625783" y="64450"/>
                  </a:lnTo>
                  <a:lnTo>
                    <a:pt x="626926" y="60115"/>
                  </a:lnTo>
                  <a:lnTo>
                    <a:pt x="630692" y="58043"/>
                  </a:lnTo>
                  <a:lnTo>
                    <a:pt x="633788" y="58174"/>
                  </a:lnTo>
                  <a:lnTo>
                    <a:pt x="637660" y="58287"/>
                  </a:lnTo>
                  <a:lnTo>
                    <a:pt x="640747" y="61149"/>
                  </a:lnTo>
                  <a:lnTo>
                    <a:pt x="641639" y="65466"/>
                  </a:lnTo>
                  <a:lnTo>
                    <a:pt x="659124" y="144722"/>
                  </a:lnTo>
                  <a:lnTo>
                    <a:pt x="684139" y="7571"/>
                  </a:lnTo>
                  <a:lnTo>
                    <a:pt x="685099" y="2333"/>
                  </a:lnTo>
                  <a:lnTo>
                    <a:pt x="688893" y="0"/>
                  </a:lnTo>
                  <a:lnTo>
                    <a:pt x="692256" y="0"/>
                  </a:lnTo>
                  <a:lnTo>
                    <a:pt x="695731" y="35"/>
                  </a:lnTo>
                  <a:lnTo>
                    <a:pt x="699545" y="2465"/>
                  </a:lnTo>
                  <a:lnTo>
                    <a:pt x="700407" y="7807"/>
                  </a:lnTo>
                  <a:lnTo>
                    <a:pt x="726315" y="167628"/>
                  </a:lnTo>
                  <a:lnTo>
                    <a:pt x="739525" y="100319"/>
                  </a:lnTo>
                  <a:lnTo>
                    <a:pt x="740159" y="97072"/>
                  </a:lnTo>
                  <a:lnTo>
                    <a:pt x="742970" y="94734"/>
                  </a:lnTo>
                  <a:lnTo>
                    <a:pt x="783062" y="94734"/>
                  </a:lnTo>
                  <a:lnTo>
                    <a:pt x="786846" y="94734"/>
                  </a:lnTo>
                  <a:lnTo>
                    <a:pt x="789910" y="97840"/>
                  </a:lnTo>
                  <a:lnTo>
                    <a:pt x="789910" y="105497"/>
                  </a:lnTo>
                  <a:lnTo>
                    <a:pt x="786846" y="108605"/>
                  </a:lnTo>
                  <a:lnTo>
                    <a:pt x="751863" y="108605"/>
                  </a:lnTo>
                  <a:lnTo>
                    <a:pt x="734994" y="194570"/>
                  </a:lnTo>
                  <a:lnTo>
                    <a:pt x="733724" y="201054"/>
                  </a:lnTo>
                  <a:lnTo>
                    <a:pt x="729329" y="203339"/>
                  </a:lnTo>
                  <a:lnTo>
                    <a:pt x="725892" y="203339"/>
                  </a:lnTo>
                  <a:lnTo>
                    <a:pt x="722273" y="203280"/>
                  </a:lnTo>
                  <a:lnTo>
                    <a:pt x="717810" y="200816"/>
                  </a:lnTo>
                  <a:lnTo>
                    <a:pt x="691936" y="41192"/>
                  </a:lnTo>
                  <a:lnTo>
                    <a:pt x="668675" y="168780"/>
                  </a:lnTo>
                  <a:lnTo>
                    <a:pt x="667474" y="175335"/>
                  </a:lnTo>
                  <a:lnTo>
                    <a:pt x="663053" y="177707"/>
                  </a:lnTo>
                  <a:lnTo>
                    <a:pt x="659632" y="177747"/>
                  </a:lnTo>
                  <a:lnTo>
                    <a:pt x="656163" y="177747"/>
                  </a:lnTo>
                  <a:lnTo>
                    <a:pt x="651791" y="175499"/>
                  </a:lnTo>
                  <a:lnTo>
                    <a:pt x="650478" y="169136"/>
                  </a:lnTo>
                  <a:lnTo>
                    <a:pt x="632523" y="87772"/>
                  </a:lnTo>
                  <a:lnTo>
                    <a:pt x="620641" y="123844"/>
                  </a:lnTo>
                  <a:lnTo>
                    <a:pt x="618998" y="130044"/>
                  </a:lnTo>
                  <a:lnTo>
                    <a:pt x="614661" y="134129"/>
                  </a:lnTo>
                  <a:lnTo>
                    <a:pt x="609451" y="134129"/>
                  </a:lnTo>
                  <a:lnTo>
                    <a:pt x="555137" y="133865"/>
                  </a:lnTo>
                  <a:lnTo>
                    <a:pt x="555137" y="196382"/>
                  </a:lnTo>
                  <a:lnTo>
                    <a:pt x="548580" y="239715"/>
                  </a:lnTo>
                  <a:lnTo>
                    <a:pt x="530251" y="277808"/>
                  </a:lnTo>
                  <a:lnTo>
                    <a:pt x="502164" y="308624"/>
                  </a:lnTo>
                  <a:lnTo>
                    <a:pt x="466334" y="330130"/>
                  </a:lnTo>
                  <a:lnTo>
                    <a:pt x="424773" y="340291"/>
                  </a:lnTo>
                  <a:lnTo>
                    <a:pt x="424773" y="466194"/>
                  </a:lnTo>
                  <a:lnTo>
                    <a:pt x="518427" y="466194"/>
                  </a:lnTo>
                  <a:lnTo>
                    <a:pt x="521491" y="469301"/>
                  </a:lnTo>
                  <a:lnTo>
                    <a:pt x="521491" y="476960"/>
                  </a:lnTo>
                  <a:lnTo>
                    <a:pt x="518427" y="480066"/>
                  </a:lnTo>
                  <a:close/>
                </a:path>
              </a:pathLst>
            </a:custGeom>
            <a:solidFill>
              <a:srgbClr val="FFFFFF"/>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grpSp>
      <p:sp>
        <p:nvSpPr>
          <p:cNvPr id="26" name="object 26"/>
          <p:cNvSpPr/>
          <p:nvPr/>
        </p:nvSpPr>
        <p:spPr>
          <a:xfrm>
            <a:off x="561332" y="6255393"/>
            <a:ext cx="4843335" cy="559537"/>
          </a:xfrm>
          <a:custGeom>
            <a:avLst/>
            <a:gdLst/>
            <a:ahLst/>
            <a:cxnLst/>
            <a:rect l="l" t="t" r="r" b="b"/>
            <a:pathLst>
              <a:path w="7556500" h="998854">
                <a:moveTo>
                  <a:pt x="7555991" y="998496"/>
                </a:moveTo>
                <a:lnTo>
                  <a:pt x="0" y="998496"/>
                </a:lnTo>
                <a:lnTo>
                  <a:pt x="0" y="0"/>
                </a:lnTo>
                <a:lnTo>
                  <a:pt x="7555991" y="0"/>
                </a:lnTo>
                <a:lnTo>
                  <a:pt x="7555991" y="998496"/>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sym typeface="Arial"/>
            </a:endParaRPr>
          </a:p>
        </p:txBody>
      </p:sp>
      <p:grpSp>
        <p:nvGrpSpPr>
          <p:cNvPr id="27" name="object 27"/>
          <p:cNvGrpSpPr/>
          <p:nvPr/>
        </p:nvGrpSpPr>
        <p:grpSpPr>
          <a:xfrm>
            <a:off x="2402917" y="4966419"/>
            <a:ext cx="329672" cy="371187"/>
            <a:chOff x="2873215" y="7556120"/>
            <a:chExt cx="514350" cy="579120"/>
          </a:xfrm>
        </p:grpSpPr>
        <p:sp>
          <p:nvSpPr>
            <p:cNvPr id="28" name="object 28"/>
            <p:cNvSpPr/>
            <p:nvPr/>
          </p:nvSpPr>
          <p:spPr>
            <a:xfrm>
              <a:off x="2919968" y="7556120"/>
              <a:ext cx="421005" cy="293370"/>
            </a:xfrm>
            <a:custGeom>
              <a:avLst/>
              <a:gdLst/>
              <a:ahLst/>
              <a:cxnLst/>
              <a:rect l="l" t="t" r="r" b="b"/>
              <a:pathLst>
                <a:path w="421004" h="293370">
                  <a:moveTo>
                    <a:pt x="420411" y="292944"/>
                  </a:moveTo>
                  <a:lnTo>
                    <a:pt x="322755" y="292944"/>
                  </a:lnTo>
                  <a:lnTo>
                    <a:pt x="322755" y="200345"/>
                  </a:lnTo>
                  <a:lnTo>
                    <a:pt x="322034" y="193111"/>
                  </a:lnTo>
                  <a:lnTo>
                    <a:pt x="307892" y="151923"/>
                  </a:lnTo>
                  <a:lnTo>
                    <a:pt x="278879" y="119218"/>
                  </a:lnTo>
                  <a:lnTo>
                    <a:pt x="239411" y="99976"/>
                  </a:lnTo>
                  <a:lnTo>
                    <a:pt x="217595" y="96414"/>
                  </a:lnTo>
                  <a:lnTo>
                    <a:pt x="202815" y="96414"/>
                  </a:lnTo>
                  <a:lnTo>
                    <a:pt x="160307" y="107676"/>
                  </a:lnTo>
                  <a:lnTo>
                    <a:pt x="125395" y="134158"/>
                  </a:lnTo>
                  <a:lnTo>
                    <a:pt x="103395" y="171829"/>
                  </a:lnTo>
                  <a:lnTo>
                    <a:pt x="97656" y="200345"/>
                  </a:lnTo>
                  <a:lnTo>
                    <a:pt x="97656" y="207648"/>
                  </a:lnTo>
                  <a:lnTo>
                    <a:pt x="0" y="207648"/>
                  </a:lnTo>
                  <a:lnTo>
                    <a:pt x="5402" y="160462"/>
                  </a:lnTo>
                  <a:lnTo>
                    <a:pt x="18666" y="121894"/>
                  </a:lnTo>
                  <a:lnTo>
                    <a:pt x="39287" y="86623"/>
                  </a:lnTo>
                  <a:lnTo>
                    <a:pt x="66471" y="56004"/>
                  </a:lnTo>
                  <a:lnTo>
                    <a:pt x="99176" y="31213"/>
                  </a:lnTo>
                  <a:lnTo>
                    <a:pt x="136146" y="13202"/>
                  </a:lnTo>
                  <a:lnTo>
                    <a:pt x="175959" y="2662"/>
                  </a:lnTo>
                  <a:lnTo>
                    <a:pt x="203323" y="0"/>
                  </a:lnTo>
                  <a:lnTo>
                    <a:pt x="217088" y="0"/>
                  </a:lnTo>
                  <a:lnTo>
                    <a:pt x="257952" y="5315"/>
                  </a:lnTo>
                  <a:lnTo>
                    <a:pt x="296983" y="18406"/>
                  </a:lnTo>
                  <a:lnTo>
                    <a:pt x="332681" y="38769"/>
                  </a:lnTo>
                  <a:lnTo>
                    <a:pt x="363675" y="65621"/>
                  </a:lnTo>
                  <a:lnTo>
                    <a:pt x="388775" y="97932"/>
                  </a:lnTo>
                  <a:lnTo>
                    <a:pt x="407017" y="134460"/>
                  </a:lnTo>
                  <a:lnTo>
                    <a:pt x="417700" y="173803"/>
                  </a:lnTo>
                  <a:lnTo>
                    <a:pt x="420408" y="200846"/>
                  </a:lnTo>
                  <a:lnTo>
                    <a:pt x="420411" y="292944"/>
                  </a:lnTo>
                  <a:close/>
                </a:path>
              </a:pathLst>
            </a:custGeom>
            <a:solidFill>
              <a:srgbClr val="DEE7F4"/>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29" name="object 29"/>
            <p:cNvSpPr/>
            <p:nvPr/>
          </p:nvSpPr>
          <p:spPr>
            <a:xfrm>
              <a:off x="2873215" y="7837604"/>
              <a:ext cx="514350" cy="297180"/>
            </a:xfrm>
            <a:custGeom>
              <a:avLst/>
              <a:gdLst/>
              <a:ahLst/>
              <a:cxnLst/>
              <a:rect l="l" t="t" r="r" b="b"/>
              <a:pathLst>
                <a:path w="514350" h="297179">
                  <a:moveTo>
                    <a:pt x="465322" y="297148"/>
                  </a:moveTo>
                  <a:lnTo>
                    <a:pt x="48473" y="297148"/>
                  </a:lnTo>
                  <a:lnTo>
                    <a:pt x="45099" y="296819"/>
                  </a:lnTo>
                  <a:lnTo>
                    <a:pt x="10635" y="277159"/>
                  </a:lnTo>
                  <a:lnTo>
                    <a:pt x="0" y="249240"/>
                  </a:lnTo>
                  <a:lnTo>
                    <a:pt x="0" y="47907"/>
                  </a:lnTo>
                  <a:lnTo>
                    <a:pt x="17604" y="12637"/>
                  </a:lnTo>
                  <a:lnTo>
                    <a:pt x="48473" y="0"/>
                  </a:lnTo>
                  <a:lnTo>
                    <a:pt x="51880" y="0"/>
                  </a:lnTo>
                  <a:lnTo>
                    <a:pt x="465322" y="0"/>
                  </a:lnTo>
                  <a:lnTo>
                    <a:pt x="501009" y="17398"/>
                  </a:lnTo>
                  <a:lnTo>
                    <a:pt x="513796" y="47907"/>
                  </a:lnTo>
                  <a:lnTo>
                    <a:pt x="513796" y="249240"/>
                  </a:lnTo>
                  <a:lnTo>
                    <a:pt x="496191" y="284510"/>
                  </a:lnTo>
                  <a:lnTo>
                    <a:pt x="468696" y="296819"/>
                  </a:lnTo>
                  <a:lnTo>
                    <a:pt x="465322" y="297148"/>
                  </a:lnTo>
                  <a:close/>
                </a:path>
              </a:pathLst>
            </a:custGeom>
            <a:solidFill>
              <a:srgbClr val="F1C30E"/>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pic>
          <p:nvPicPr>
            <p:cNvPr id="30" name="object 30"/>
            <p:cNvPicPr/>
            <p:nvPr/>
          </p:nvPicPr>
          <p:blipFill>
            <a:blip r:embed="rId10" cstate="print"/>
            <a:stretch>
              <a:fillRect/>
            </a:stretch>
          </p:blipFill>
          <p:spPr>
            <a:xfrm>
              <a:off x="3080265" y="7900311"/>
              <a:ext cx="99828" cy="158482"/>
            </a:xfrm>
            <a:prstGeom prst="rect">
              <a:avLst/>
            </a:prstGeom>
          </p:spPr>
        </p:pic>
      </p:grpSp>
      <p:pic>
        <p:nvPicPr>
          <p:cNvPr id="31" name="object 31"/>
          <p:cNvPicPr/>
          <p:nvPr/>
        </p:nvPicPr>
        <p:blipFill>
          <a:blip r:embed="rId11" cstate="print"/>
          <a:stretch>
            <a:fillRect/>
          </a:stretch>
        </p:blipFill>
        <p:spPr>
          <a:xfrm>
            <a:off x="3205919" y="5166890"/>
            <a:ext cx="182997" cy="182998"/>
          </a:xfrm>
          <a:prstGeom prst="rect">
            <a:avLst/>
          </a:prstGeom>
        </p:spPr>
      </p:pic>
      <p:pic>
        <p:nvPicPr>
          <p:cNvPr id="32" name="object 32"/>
          <p:cNvPicPr/>
          <p:nvPr/>
        </p:nvPicPr>
        <p:blipFill>
          <a:blip r:embed="rId12" cstate="print"/>
          <a:stretch>
            <a:fillRect/>
          </a:stretch>
        </p:blipFill>
        <p:spPr>
          <a:xfrm>
            <a:off x="3433322" y="1710506"/>
            <a:ext cx="1807255" cy="1143393"/>
          </a:xfrm>
          <a:prstGeom prst="rect">
            <a:avLst/>
          </a:prstGeom>
        </p:spPr>
      </p:pic>
      <p:pic>
        <p:nvPicPr>
          <p:cNvPr id="33" name="object 33"/>
          <p:cNvPicPr/>
          <p:nvPr/>
        </p:nvPicPr>
        <p:blipFill>
          <a:blip r:embed="rId13" cstate="print"/>
          <a:stretch>
            <a:fillRect/>
          </a:stretch>
        </p:blipFill>
        <p:spPr>
          <a:xfrm>
            <a:off x="757255" y="324056"/>
            <a:ext cx="2687080" cy="851540"/>
          </a:xfrm>
          <a:prstGeom prst="rect">
            <a:avLst/>
          </a:prstGeom>
        </p:spPr>
      </p:pic>
      <p:sp>
        <p:nvSpPr>
          <p:cNvPr id="34" name="object 34"/>
          <p:cNvSpPr txBox="1"/>
          <p:nvPr/>
        </p:nvSpPr>
        <p:spPr>
          <a:xfrm>
            <a:off x="719494" y="2968078"/>
            <a:ext cx="2646419" cy="1841043"/>
          </a:xfrm>
          <a:prstGeom prst="rect">
            <a:avLst/>
          </a:prstGeom>
        </p:spPr>
        <p:txBody>
          <a:bodyPr vert="horz" wrap="square" lIns="0" tIns="43142" rIns="0" bIns="0" rtlCol="0">
            <a:spAutoFit/>
          </a:bodyPr>
          <a:lstStyle/>
          <a:p>
            <a:pPr marL="8139" marR="0" lvl="0" indent="0" algn="l" defTabSz="586039" rtl="0" eaLnBrk="1" fontAlgn="auto" latinLnBrk="0" hangingPunct="1">
              <a:lnSpc>
                <a:spcPct val="100000"/>
              </a:lnSpc>
              <a:spcBef>
                <a:spcPts val="340"/>
              </a:spcBef>
              <a:spcAft>
                <a:spcPts val="0"/>
              </a:spcAft>
              <a:buClrTx/>
              <a:buSzTx/>
              <a:buFont typeface="Arial"/>
              <a:buNone/>
              <a:tabLst/>
              <a:defRPr/>
            </a:pPr>
            <a:r>
              <a:rPr kumimoji="0" sz="769" b="0" i="0" u="none" strike="noStrike" kern="1200" cap="none" spc="42" normalizeH="0" baseline="0" noProof="0" dirty="0">
                <a:ln>
                  <a:noFill/>
                </a:ln>
                <a:solidFill>
                  <a:srgbClr val="232323"/>
                </a:solidFill>
                <a:effectLst/>
                <a:uLnTx/>
                <a:uFillTx/>
                <a:latin typeface="+mn-lt"/>
                <a:ea typeface="+mn-ea"/>
                <a:cs typeface="Tahoma"/>
                <a:sym typeface="Arial"/>
              </a:rPr>
              <a:t>PR</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communications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pros</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use</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Critical</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3256"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83" normalizeH="0" baseline="0" noProof="0" dirty="0">
                <a:ln>
                  <a:noFill/>
                </a:ln>
                <a:solidFill>
                  <a:srgbClr val="232323"/>
                </a:solidFill>
                <a:effectLst/>
                <a:uLnTx/>
                <a:uFillTx/>
                <a:latin typeface="+mn-lt"/>
                <a:ea typeface="+mn-ea"/>
                <a:cs typeface="Tahoma"/>
                <a:sym typeface="Arial"/>
              </a:rPr>
              <a:t>Mention</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to</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1" i="0" u="none" strike="noStrike" kern="1200" cap="none" spc="73" normalizeH="0" baseline="0" noProof="0" dirty="0">
                <a:ln>
                  <a:noFill/>
                </a:ln>
                <a:effectLst/>
                <a:uLnTx/>
                <a:uFillTx/>
                <a:latin typeface="+mn-lt"/>
                <a:ea typeface="+mn-ea"/>
                <a:sym typeface="Arial"/>
              </a:rPr>
              <a:t>track,</a:t>
            </a:r>
            <a:r>
              <a:rPr kumimoji="0" sz="769" b="1" i="0" u="none" strike="noStrike" kern="1200" cap="none" spc="87" normalizeH="0" baseline="0" noProof="0" dirty="0">
                <a:ln>
                  <a:noFill/>
                </a:ln>
                <a:effectLst/>
                <a:uLnTx/>
                <a:uFillTx/>
                <a:latin typeface="+mn-lt"/>
                <a:ea typeface="+mn-ea"/>
                <a:sym typeface="Arial"/>
              </a:rPr>
              <a:t> </a:t>
            </a:r>
            <a:r>
              <a:rPr kumimoji="0" sz="769" b="1" i="0" u="none" strike="noStrike" kern="1200" cap="none" spc="70" normalizeH="0" baseline="0" noProof="0" dirty="0">
                <a:ln>
                  <a:noFill/>
                </a:ln>
                <a:effectLst/>
                <a:uLnTx/>
                <a:uFillTx/>
                <a:latin typeface="+mn-lt"/>
                <a:ea typeface="+mn-ea"/>
                <a:sym typeface="Arial"/>
              </a:rPr>
              <a:t>measure,</a:t>
            </a:r>
            <a:r>
              <a:rPr kumimoji="0" sz="769" b="1" i="0" u="none" strike="noStrike" kern="1200" cap="none" spc="90" normalizeH="0" baseline="0" noProof="0" dirty="0">
                <a:ln>
                  <a:noFill/>
                </a:ln>
                <a:effectLst/>
                <a:uLnTx/>
                <a:uFillTx/>
                <a:latin typeface="+mn-lt"/>
                <a:ea typeface="+mn-ea"/>
                <a:sym typeface="Arial"/>
              </a:rPr>
              <a:t> </a:t>
            </a:r>
            <a:r>
              <a:rPr kumimoji="0" sz="769" b="1" i="0" u="none" strike="noStrike" kern="1200" cap="none" spc="61" normalizeH="0" baseline="0" noProof="0" dirty="0">
                <a:ln>
                  <a:noFill/>
                </a:ln>
                <a:effectLst/>
                <a:uLnTx/>
                <a:uFillTx/>
                <a:latin typeface="+mn-lt"/>
                <a:ea typeface="+mn-ea"/>
                <a:sym typeface="Arial"/>
              </a:rPr>
              <a:t>share</a:t>
            </a:r>
            <a:r>
              <a:rPr kumimoji="0" sz="769" b="1" i="0" u="none" strike="noStrike" kern="1200" cap="none" spc="87" normalizeH="0" baseline="0" noProof="0" dirty="0">
                <a:ln>
                  <a:noFill/>
                </a:ln>
                <a:effectLst/>
                <a:uLnTx/>
                <a:uFillTx/>
                <a:latin typeface="+mn-lt"/>
                <a:ea typeface="+mn-e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 </a:t>
            </a:r>
            <a:r>
              <a:rPr kumimoji="0" sz="769" b="1" i="0" u="none" strike="noStrike" kern="1200" cap="none" spc="58" normalizeH="0" baseline="0" noProof="0" dirty="0">
                <a:ln>
                  <a:noFill/>
                </a:ln>
                <a:effectLst/>
                <a:uLnTx/>
                <a:uFillTx/>
                <a:latin typeface="+mn-lt"/>
                <a:ea typeface="+mn-ea"/>
                <a:sym typeface="Arial"/>
              </a:rPr>
              <a:t>grow </a:t>
            </a:r>
            <a:r>
              <a:rPr kumimoji="0" sz="769" b="1" i="0" u="none" strike="noStrike" kern="1200" cap="none" spc="61" normalizeH="0" baseline="0" noProof="0" dirty="0">
                <a:ln>
                  <a:noFill/>
                </a:ln>
                <a:effectLst/>
                <a:uLnTx/>
                <a:uFillTx/>
                <a:latin typeface="+mn-lt"/>
                <a:ea typeface="+mn-e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earned </a:t>
            </a:r>
            <a:r>
              <a:rPr kumimoji="0" sz="769" b="0" i="0" u="none" strike="noStrike" kern="1200" cap="none" spc="77" normalizeH="0" baseline="0" noProof="0" dirty="0">
                <a:ln>
                  <a:noFill/>
                </a:ln>
                <a:solidFill>
                  <a:srgbClr val="232323"/>
                </a:solidFill>
                <a:effectLst/>
                <a:uLnTx/>
                <a:uFillTx/>
                <a:latin typeface="+mn-lt"/>
                <a:ea typeface="+mn-ea"/>
                <a:cs typeface="Tahoma"/>
                <a:sym typeface="Arial"/>
              </a:rPr>
              <a:t>media </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coverage. </a:t>
            </a:r>
            <a:r>
              <a:rPr kumimoji="0" sz="769" b="0" i="0" u="none" strike="noStrike" kern="1200" cap="none" spc="87" normalizeH="0" baseline="0" noProof="0" dirty="0">
                <a:ln>
                  <a:noFill/>
                </a:ln>
                <a:solidFill>
                  <a:srgbClr val="232323"/>
                </a:solidFill>
                <a:effectLst/>
                <a:uLnTx/>
                <a:uFillTx/>
                <a:latin typeface="+mn-lt"/>
                <a:ea typeface="+mn-ea"/>
                <a:cs typeface="Tahoma"/>
                <a:sym typeface="Arial"/>
              </a:rPr>
              <a:t>Monitor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all of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your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mentions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in</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real-time</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across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10" normalizeH="0" baseline="0" noProof="0" dirty="0">
                <a:ln>
                  <a:noFill/>
                </a:ln>
                <a:solidFill>
                  <a:srgbClr val="232323"/>
                </a:solidFill>
                <a:effectLst/>
                <a:uLnTx/>
                <a:uFillTx/>
                <a:latin typeface="+mn-lt"/>
                <a:ea typeface="+mn-ea"/>
                <a:cs typeface="Tahoma"/>
                <a:sym typeface="Arial"/>
              </a:rPr>
              <a:t>TV,</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radio,</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online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news,</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licensed</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content,</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podcasts,</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YouTube,</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239299"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51" normalizeH="0" baseline="0" noProof="0" dirty="0">
                <a:ln>
                  <a:noFill/>
                </a:ln>
                <a:solidFill>
                  <a:srgbClr val="232323"/>
                </a:solidFill>
                <a:effectLst/>
                <a:uLnTx/>
                <a:uFillTx/>
                <a:latin typeface="+mn-lt"/>
                <a:ea typeface="+mn-ea"/>
                <a:cs typeface="Tahoma"/>
                <a:sym typeface="Arial"/>
              </a:rPr>
              <a:t>Twitter,</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Instagram</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Facebook</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to</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45" normalizeH="0" baseline="0" noProof="0" dirty="0">
                <a:ln>
                  <a:noFill/>
                </a:ln>
                <a:solidFill>
                  <a:srgbClr val="232323"/>
                </a:solidFill>
                <a:effectLst/>
                <a:uLnTx/>
                <a:uFillTx/>
                <a:latin typeface="+mn-lt"/>
                <a:ea typeface="+mn-ea"/>
                <a:cs typeface="Tahoma"/>
                <a:sym typeface="Arial"/>
              </a:rPr>
              <a:t>get</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22" normalizeH="0" baseline="0" noProof="0" dirty="0">
                <a:ln>
                  <a:noFill/>
                </a:ln>
                <a:solidFill>
                  <a:srgbClr val="232323"/>
                </a:solidFill>
                <a:effectLst/>
                <a:uLnTx/>
                <a:uFillTx/>
                <a:latin typeface="+mn-lt"/>
                <a:ea typeface="+mn-ea"/>
                <a:cs typeface="Tahoma"/>
                <a:sym typeface="Arial"/>
              </a:rPr>
              <a:t>a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clear</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picture</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of</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your</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coverage.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Build</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0" lvl="0" indent="0" algn="l" defTabSz="586039" rtl="0" eaLnBrk="1" fontAlgn="auto" latinLnBrk="0" hangingPunct="1">
              <a:lnSpc>
                <a:spcPct val="100000"/>
              </a:lnSpc>
              <a:spcBef>
                <a:spcPts val="278"/>
              </a:spcBef>
              <a:spcAft>
                <a:spcPts val="0"/>
              </a:spcAft>
              <a:buClrTx/>
              <a:buSzTx/>
              <a:buFont typeface="Arial"/>
              <a:buNone/>
              <a:tabLst/>
              <a:defRPr/>
            </a:pPr>
            <a:r>
              <a:rPr kumimoji="0" sz="769" b="0" i="0" u="none" strike="noStrike" kern="1200" cap="none" spc="77" normalizeH="0" baseline="0" noProof="0" dirty="0">
                <a:ln>
                  <a:noFill/>
                </a:ln>
                <a:solidFill>
                  <a:srgbClr val="232323"/>
                </a:solidFill>
                <a:effectLst/>
                <a:uLnTx/>
                <a:uFillTx/>
                <a:latin typeface="+mn-lt"/>
                <a:ea typeface="+mn-ea"/>
                <a:cs typeface="Tahoma"/>
                <a:sym typeface="Arial"/>
              </a:rPr>
              <a:t>customized</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reports</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with</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analytics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such</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48" normalizeH="0" baseline="0" noProof="0" dirty="0">
                <a:ln>
                  <a:noFill/>
                </a:ln>
                <a:solidFill>
                  <a:srgbClr val="232323"/>
                </a:solidFill>
                <a:effectLst/>
                <a:uLnTx/>
                <a:uFillTx/>
                <a:latin typeface="+mn-lt"/>
                <a:ea typeface="+mn-ea"/>
                <a:cs typeface="Tahoma"/>
                <a:sym typeface="Arial"/>
              </a:rPr>
              <a:t>as</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104999"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share</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of</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1" normalizeH="0" baseline="0" noProof="0" dirty="0">
                <a:ln>
                  <a:noFill/>
                </a:ln>
                <a:solidFill>
                  <a:srgbClr val="232323"/>
                </a:solidFill>
                <a:effectLst/>
                <a:uLnTx/>
                <a:uFillTx/>
                <a:latin typeface="+mn-lt"/>
                <a:ea typeface="+mn-ea"/>
                <a:cs typeface="Tahoma"/>
                <a:sym typeface="Arial"/>
              </a:rPr>
              <a:t>voice,</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geographic</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coverage</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trends,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mentions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over </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time,</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sentiment</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analysis,</a:t>
            </a:r>
            <a:r>
              <a:rPr kumimoji="0" lang="en-IN" sz="769" b="0" i="0" u="none" strike="noStrike" kern="1200" cap="none" spc="5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publicity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values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 Google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Analytics data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charts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integrated</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into</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the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platform.</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p:txBody>
      </p:sp>
      <p:sp>
        <p:nvSpPr>
          <p:cNvPr id="35" name="object 35"/>
          <p:cNvSpPr txBox="1"/>
          <p:nvPr/>
        </p:nvSpPr>
        <p:spPr>
          <a:xfrm>
            <a:off x="3444335" y="2968078"/>
            <a:ext cx="1960251" cy="1841222"/>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30100"/>
              </a:lnSpc>
              <a:spcBef>
                <a:spcPts val="64"/>
              </a:spcBef>
              <a:spcAft>
                <a:spcPts val="0"/>
              </a:spcAft>
              <a:buClrTx/>
              <a:buSzTx/>
              <a:buFont typeface="Arial"/>
              <a:buNone/>
              <a:tabLst/>
              <a:defRPr/>
            </a:pP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Access </a:t>
            </a: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more</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than</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22" normalizeH="0" baseline="0" noProof="0" dirty="0">
                <a:ln>
                  <a:noFill/>
                </a:ln>
                <a:solidFill>
                  <a:srgbClr val="232323"/>
                </a:solidFill>
                <a:effectLst/>
                <a:uLnTx/>
                <a:uFillTx/>
                <a:latin typeface="+mn-lt"/>
                <a:ea typeface="+mn-ea"/>
                <a:cs typeface="Tahoma"/>
                <a:sym typeface="Arial"/>
              </a:rPr>
              <a:t>a</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7" normalizeH="0" baseline="0" noProof="0" dirty="0">
                <a:ln>
                  <a:noFill/>
                </a:ln>
                <a:solidFill>
                  <a:srgbClr val="232323"/>
                </a:solidFill>
                <a:effectLst/>
                <a:uLnTx/>
                <a:uFillTx/>
                <a:latin typeface="+mn-lt"/>
                <a:ea typeface="+mn-ea"/>
                <a:cs typeface="Tahoma"/>
                <a:sym typeface="Arial"/>
              </a:rPr>
              <a:t>million</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records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with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Critical</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Mention's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83" normalizeH="0" baseline="0" noProof="0" dirty="0">
                <a:ln>
                  <a:noFill/>
                </a:ln>
                <a:solidFill>
                  <a:srgbClr val="232323"/>
                </a:solidFill>
                <a:effectLst/>
                <a:uLnTx/>
                <a:uFillTx/>
                <a:latin typeface="+mn-lt"/>
                <a:ea typeface="+mn-ea"/>
                <a:cs typeface="Tahoma"/>
                <a:sym typeface="Arial"/>
              </a:rPr>
              <a:t>Media</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45174"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Contact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Database,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including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social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7" normalizeH="0" baseline="0" noProof="0" dirty="0">
                <a:ln>
                  <a:noFill/>
                </a:ln>
                <a:solidFill>
                  <a:srgbClr val="232323"/>
                </a:solidFill>
                <a:effectLst/>
                <a:uLnTx/>
                <a:uFillTx/>
                <a:latin typeface="+mn-lt"/>
                <a:ea typeface="+mn-ea"/>
                <a:cs typeface="Tahoma"/>
                <a:sym typeface="Arial"/>
              </a:rPr>
              <a:t>media</a:t>
            </a:r>
            <a:r>
              <a:rPr kumimoji="0" sz="769" b="0" i="0" u="none" strike="noStrike" kern="1200" cap="none" spc="5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profiles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pitching</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0" lvl="0" indent="0" algn="l" defTabSz="586039" rtl="0" eaLnBrk="1" fontAlgn="auto" latinLnBrk="0" hangingPunct="1">
              <a:lnSpc>
                <a:spcPct val="100000"/>
              </a:lnSpc>
              <a:spcBef>
                <a:spcPts val="276"/>
              </a:spcBef>
              <a:spcAft>
                <a:spcPts val="0"/>
              </a:spcAft>
              <a:buClrTx/>
              <a:buSzTx/>
              <a:buFont typeface="Arial"/>
              <a:buNone/>
              <a:tabLst/>
              <a:defRPr/>
            </a:pP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information</a:t>
            </a:r>
            <a:r>
              <a:rPr kumimoji="0" sz="769" b="0" i="0" u="none" strike="noStrike" kern="1200" cap="none" spc="4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for</a:t>
            </a:r>
            <a:r>
              <a:rPr kumimoji="0" sz="769" b="0" i="0" u="none" strike="noStrike" kern="1200" cap="none" spc="48"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reporters,</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96452"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bloggers,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producers,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editors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and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social </a:t>
            </a:r>
            <a:r>
              <a:rPr kumimoji="0" sz="769" b="0" i="0" u="none" strike="noStrike" kern="1200" cap="none" spc="77" normalizeH="0" baseline="0" noProof="0" dirty="0">
                <a:ln>
                  <a:noFill/>
                </a:ln>
                <a:solidFill>
                  <a:srgbClr val="232323"/>
                </a:solidFill>
                <a:effectLst/>
                <a:uLnTx/>
                <a:uFillTx/>
                <a:latin typeface="+mn-lt"/>
                <a:ea typeface="+mn-ea"/>
                <a:cs typeface="Tahoma"/>
                <a:sym typeface="Arial"/>
              </a:rPr>
              <a:t>media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influencers.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Looking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for</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the </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best</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80" normalizeH="0" baseline="0" noProof="0" dirty="0">
                <a:ln>
                  <a:noFill/>
                </a:ln>
                <a:solidFill>
                  <a:srgbClr val="232323"/>
                </a:solidFill>
                <a:effectLst/>
                <a:uLnTx/>
                <a:uFillTx/>
                <a:latin typeface="+mn-lt"/>
                <a:ea typeface="+mn-ea"/>
                <a:cs typeface="Tahoma"/>
                <a:sym typeface="Arial"/>
              </a:rPr>
              <a:t>support</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in</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the</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92790" lvl="0" indent="0" algn="l" defTabSz="586039" rtl="0" eaLnBrk="1" fontAlgn="auto" latinLnBrk="0" hangingPunct="1">
              <a:lnSpc>
                <a:spcPct val="130100"/>
              </a:lnSpc>
              <a:spcBef>
                <a:spcPts val="0"/>
              </a:spcBef>
              <a:spcAft>
                <a:spcPts val="0"/>
              </a:spcAft>
              <a:buClrTx/>
              <a:buSzTx/>
              <a:buFont typeface="Arial"/>
              <a:buNone/>
              <a:tabLst/>
              <a:defRPr/>
            </a:pP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industry? Your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dedicated </a:t>
            </a:r>
            <a:r>
              <a:rPr kumimoji="0" sz="769" b="0" i="0" u="none" strike="noStrike" kern="1200" cap="none" spc="70" normalizeH="0" baseline="0" noProof="0" dirty="0">
                <a:ln>
                  <a:noFill/>
                </a:ln>
                <a:solidFill>
                  <a:srgbClr val="232323"/>
                </a:solidFill>
                <a:effectLst/>
                <a:uLnTx/>
                <a:uFillTx/>
                <a:latin typeface="+mn-lt"/>
                <a:ea typeface="+mn-ea"/>
                <a:cs typeface="Tahoma"/>
                <a:sym typeface="Arial"/>
              </a:rPr>
              <a:t>account </a:t>
            </a:r>
            <a:r>
              <a:rPr kumimoji="0" sz="769" b="0" i="0" u="none" strike="noStrike" kern="1200" cap="none" spc="-23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73" normalizeH="0" baseline="0" noProof="0" dirty="0">
                <a:ln>
                  <a:noFill/>
                </a:ln>
                <a:solidFill>
                  <a:srgbClr val="232323"/>
                </a:solidFill>
                <a:effectLst/>
                <a:uLnTx/>
                <a:uFillTx/>
                <a:latin typeface="+mn-lt"/>
                <a:ea typeface="+mn-ea"/>
                <a:cs typeface="Tahoma"/>
                <a:sym typeface="Arial"/>
              </a:rPr>
              <a:t>manager</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45" normalizeH="0" baseline="0" noProof="0" dirty="0">
                <a:ln>
                  <a:noFill/>
                </a:ln>
                <a:solidFill>
                  <a:srgbClr val="232323"/>
                </a:solidFill>
                <a:effectLst/>
                <a:uLnTx/>
                <a:uFillTx/>
                <a:latin typeface="+mn-lt"/>
                <a:ea typeface="+mn-ea"/>
                <a:cs typeface="Tahoma"/>
                <a:sym typeface="Arial"/>
              </a:rPr>
              <a:t>is</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67" normalizeH="0" baseline="0" noProof="0" dirty="0">
                <a:ln>
                  <a:noFill/>
                </a:ln>
                <a:solidFill>
                  <a:srgbClr val="232323"/>
                </a:solidFill>
                <a:effectLst/>
                <a:uLnTx/>
                <a:uFillTx/>
                <a:latin typeface="+mn-lt"/>
                <a:ea typeface="+mn-ea"/>
                <a:cs typeface="Tahoma"/>
                <a:sym typeface="Arial"/>
              </a:rPr>
              <a:t>on</a:t>
            </a:r>
            <a:r>
              <a:rPr kumimoji="0" sz="769"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4" normalizeH="0" baseline="0" noProof="0" dirty="0">
                <a:ln>
                  <a:noFill/>
                </a:ln>
                <a:solidFill>
                  <a:srgbClr val="232323"/>
                </a:solidFill>
                <a:effectLst/>
                <a:uLnTx/>
                <a:uFillTx/>
                <a:latin typeface="+mn-lt"/>
                <a:ea typeface="+mn-ea"/>
                <a:cs typeface="Tahoma"/>
                <a:sym typeface="Arial"/>
              </a:rPr>
              <a:t>call</a:t>
            </a:r>
            <a:r>
              <a:rPr kumimoji="0" sz="769" b="0" i="0" u="none" strike="noStrike" kern="1200" cap="none" spc="61" normalizeH="0" baseline="0" noProof="0" dirty="0">
                <a:ln>
                  <a:noFill/>
                </a:ln>
                <a:solidFill>
                  <a:srgbClr val="232323"/>
                </a:solidFill>
                <a:effectLst/>
                <a:uLnTx/>
                <a:uFillTx/>
                <a:latin typeface="+mn-lt"/>
                <a:ea typeface="+mn-ea"/>
                <a:cs typeface="Tahoma"/>
                <a:sym typeface="Arial"/>
              </a:rPr>
              <a:t> </a:t>
            </a:r>
            <a:r>
              <a:rPr kumimoji="0" sz="769" b="0" i="0" u="none" strike="noStrike" kern="1200" cap="none" spc="51" normalizeH="0" baseline="0" noProof="0" dirty="0">
                <a:ln>
                  <a:noFill/>
                </a:ln>
                <a:solidFill>
                  <a:srgbClr val="232323"/>
                </a:solidFill>
                <a:effectLst/>
                <a:uLnTx/>
                <a:uFillTx/>
                <a:latin typeface="+mn-lt"/>
                <a:ea typeface="+mn-ea"/>
                <a:cs typeface="Tahoma"/>
                <a:sym typeface="Arial"/>
              </a:rPr>
              <a:t>24/7/365.</a:t>
            </a:r>
            <a:endParaRPr kumimoji="0" sz="769" b="0" i="0" u="none" strike="noStrike" kern="1200" cap="none" spc="0" normalizeH="0" baseline="0" noProof="0" dirty="0">
              <a:ln>
                <a:noFill/>
              </a:ln>
              <a:solidFill>
                <a:prstClr val="black"/>
              </a:solidFill>
              <a:effectLst/>
              <a:uLnTx/>
              <a:uFillTx/>
              <a:latin typeface="+mn-lt"/>
              <a:ea typeface="+mn-ea"/>
              <a:cs typeface="Tahoma"/>
              <a:sym typeface="Arial"/>
            </a:endParaRPr>
          </a:p>
        </p:txBody>
      </p:sp>
      <p:sp>
        <p:nvSpPr>
          <p:cNvPr id="36" name="object 36"/>
          <p:cNvSpPr txBox="1"/>
          <p:nvPr/>
        </p:nvSpPr>
        <p:spPr>
          <a:xfrm>
            <a:off x="714535" y="1772880"/>
            <a:ext cx="2372783" cy="1030048"/>
          </a:xfrm>
          <a:prstGeom prst="rect">
            <a:avLst/>
          </a:prstGeom>
        </p:spPr>
        <p:txBody>
          <a:bodyPr vert="horz" wrap="square" lIns="0" tIns="32153" rIns="0" bIns="0" rtlCol="0">
            <a:spAutoFit/>
          </a:bodyPr>
          <a:lstStyle/>
          <a:p>
            <a:pPr marL="8139" marR="0" lvl="0" indent="0" algn="l" defTabSz="586039" rtl="0" eaLnBrk="1" fontAlgn="auto" latinLnBrk="0" hangingPunct="1">
              <a:lnSpc>
                <a:spcPct val="100000"/>
              </a:lnSpc>
              <a:spcBef>
                <a:spcPts val="253"/>
              </a:spcBef>
              <a:spcAft>
                <a:spcPts val="0"/>
              </a:spcAft>
              <a:buClrTx/>
              <a:buSzTx/>
              <a:buFont typeface="Arial"/>
              <a:buNone/>
              <a:tabLst/>
              <a:defRPr/>
            </a:pPr>
            <a:r>
              <a:rPr kumimoji="0" sz="961" b="0" i="0" u="none" strike="noStrike" kern="1200" cap="none" spc="-22" normalizeH="0" baseline="0" noProof="0" dirty="0">
                <a:ln>
                  <a:noFill/>
                </a:ln>
                <a:solidFill>
                  <a:srgbClr val="232323"/>
                </a:solidFill>
                <a:effectLst/>
                <a:uLnTx/>
                <a:uFillTx/>
                <a:latin typeface="+mn-lt"/>
                <a:ea typeface="+mn-ea"/>
                <a:cs typeface="Microsoft Sans Serif"/>
                <a:sym typeface="Arial"/>
              </a:rPr>
              <a:t>The</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Critical</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dirty="0">
                <a:ln>
                  <a:noFill/>
                </a:ln>
                <a:solidFill>
                  <a:srgbClr val="232323"/>
                </a:solidFill>
                <a:effectLst/>
                <a:uLnTx/>
                <a:uFillTx/>
                <a:latin typeface="+mn-lt"/>
                <a:ea typeface="+mn-ea"/>
                <a:cs typeface="Microsoft Sans Serif"/>
                <a:sym typeface="Arial"/>
              </a:rPr>
              <a:t>Mention</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Earned </a:t>
            </a:r>
            <a:r>
              <a:rPr kumimoji="0" sz="961" b="0" i="0" u="none" strike="noStrike" kern="1200" cap="none" spc="3" normalizeH="0" baseline="0" noProof="0" dirty="0">
                <a:ln>
                  <a:noFill/>
                </a:ln>
                <a:solidFill>
                  <a:srgbClr val="232323"/>
                </a:solidFill>
                <a:effectLst/>
                <a:uLnTx/>
                <a:uFillTx/>
                <a:latin typeface="+mn-lt"/>
                <a:ea typeface="+mn-ea"/>
                <a:cs typeface="Microsoft Sans Serif"/>
                <a:sym typeface="Arial"/>
              </a:rPr>
              <a:t>Media</a:t>
            </a:r>
            <a:endParaRPr kumimoji="0" sz="961"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3256" lvl="0" indent="0" algn="l" defTabSz="586039" rtl="0" eaLnBrk="1" fontAlgn="auto" latinLnBrk="0" hangingPunct="1">
              <a:lnSpc>
                <a:spcPct val="116599"/>
              </a:lnSpc>
              <a:spcBef>
                <a:spcPts val="0"/>
              </a:spcBef>
              <a:spcAft>
                <a:spcPts val="0"/>
              </a:spcAft>
              <a:buClrTx/>
              <a:buSzTx/>
              <a:buFont typeface="Arial"/>
              <a:buNone/>
              <a:tabLst/>
              <a:defRPr/>
            </a:pP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Suite </a:t>
            </a:r>
            <a:r>
              <a:rPr kumimoji="0" sz="961" b="0" i="0" u="none" strike="noStrike" kern="1200" cap="none" spc="3" normalizeH="0" baseline="0" noProof="0" dirty="0">
                <a:ln>
                  <a:noFill/>
                </a:ln>
                <a:solidFill>
                  <a:srgbClr val="232323"/>
                </a:solidFill>
                <a:effectLst/>
                <a:uLnTx/>
                <a:uFillTx/>
                <a:latin typeface="+mn-lt"/>
                <a:ea typeface="+mn-ea"/>
                <a:cs typeface="Microsoft Sans Serif"/>
                <a:sym typeface="Arial"/>
              </a:rPr>
              <a:t>includes</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26" normalizeH="0" baseline="0" noProof="0" dirty="0">
                <a:ln>
                  <a:noFill/>
                </a:ln>
                <a:solidFill>
                  <a:srgbClr val="232323"/>
                </a:solidFill>
                <a:effectLst/>
                <a:uLnTx/>
                <a:uFillTx/>
                <a:latin typeface="+mn-lt"/>
                <a:ea typeface="+mn-ea"/>
                <a:cs typeface="Microsoft Sans Serif"/>
                <a:sym typeface="Arial"/>
              </a:rPr>
              <a:t>the</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fastest, </a:t>
            </a:r>
            <a:r>
              <a:rPr kumimoji="0" sz="961" b="0" i="0" u="none" strike="noStrike" kern="1200" cap="none" spc="22" normalizeH="0" baseline="0" noProof="0" dirty="0">
                <a:ln>
                  <a:noFill/>
                </a:ln>
                <a:solidFill>
                  <a:srgbClr val="232323"/>
                </a:solidFill>
                <a:effectLst/>
                <a:uLnTx/>
                <a:uFillTx/>
                <a:latin typeface="+mn-lt"/>
                <a:ea typeface="+mn-ea"/>
                <a:cs typeface="Microsoft Sans Serif"/>
                <a:sym typeface="Arial"/>
              </a:rPr>
              <a:t>most</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3" normalizeH="0" baseline="0" noProof="0" dirty="0">
                <a:ln>
                  <a:noFill/>
                </a:ln>
                <a:solidFill>
                  <a:srgbClr val="232323"/>
                </a:solidFill>
                <a:effectLst/>
                <a:uLnTx/>
                <a:uFillTx/>
                <a:latin typeface="+mn-lt"/>
                <a:ea typeface="+mn-ea"/>
                <a:cs typeface="Microsoft Sans Serif"/>
                <a:sym typeface="Arial"/>
              </a:rPr>
              <a:t>reliable </a:t>
            </a:r>
            <a:r>
              <a:rPr kumimoji="0" sz="961" b="0" i="0" u="none" strike="noStrike" kern="1200" cap="none" spc="-247"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real-time</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media</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dirty="0">
                <a:ln>
                  <a:noFill/>
                </a:ln>
                <a:solidFill>
                  <a:srgbClr val="232323"/>
                </a:solidFill>
                <a:effectLst/>
                <a:uLnTx/>
                <a:uFillTx/>
                <a:latin typeface="+mn-lt"/>
                <a:ea typeface="+mn-ea"/>
                <a:cs typeface="Microsoft Sans Serif"/>
                <a:sym typeface="Arial"/>
              </a:rPr>
              <a:t>monitoring</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0" normalizeH="0" baseline="0" noProof="0" dirty="0">
                <a:ln>
                  <a:noFill/>
                </a:ln>
                <a:solidFill>
                  <a:srgbClr val="232323"/>
                </a:solidFill>
                <a:effectLst/>
                <a:uLnTx/>
                <a:uFillTx/>
                <a:latin typeface="+mn-lt"/>
                <a:ea typeface="+mn-ea"/>
                <a:cs typeface="Microsoft Sans Serif"/>
                <a:sym typeface="Arial"/>
              </a:rPr>
              <a:t>tools,</a:t>
            </a:r>
            <a:endParaRPr kumimoji="0" sz="961"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0" lvl="0" indent="0" algn="l" defTabSz="586039" rtl="0" eaLnBrk="1" fontAlgn="auto" latinLnBrk="0" hangingPunct="1">
              <a:lnSpc>
                <a:spcPct val="100000"/>
              </a:lnSpc>
              <a:spcBef>
                <a:spcPts val="192"/>
              </a:spcBef>
              <a:spcAft>
                <a:spcPts val="0"/>
              </a:spcAft>
              <a:buClrTx/>
              <a:buSzTx/>
              <a:buFont typeface="Arial"/>
              <a:buNone/>
              <a:tabLst/>
              <a:defRPr/>
            </a:pPr>
            <a:r>
              <a:rPr kumimoji="0" sz="961" b="0" i="0" u="none" strike="noStrike" kern="1200" cap="none" spc="26" normalizeH="0" baseline="0" noProof="0" dirty="0">
                <a:ln>
                  <a:noFill/>
                </a:ln>
                <a:solidFill>
                  <a:srgbClr val="232323"/>
                </a:solidFill>
                <a:effectLst/>
                <a:uLnTx/>
                <a:uFillTx/>
                <a:latin typeface="+mn-lt"/>
                <a:ea typeface="+mn-ea"/>
                <a:cs typeface="Microsoft Sans Serif"/>
                <a:sym typeface="Arial"/>
              </a:rPr>
              <a:t>robust</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analytics</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3" normalizeH="0" baseline="0" noProof="0" dirty="0">
                <a:ln>
                  <a:noFill/>
                </a:ln>
                <a:solidFill>
                  <a:srgbClr val="232323"/>
                </a:solidFill>
                <a:effectLst/>
                <a:uLnTx/>
                <a:uFillTx/>
                <a:latin typeface="+mn-lt"/>
                <a:ea typeface="+mn-ea"/>
                <a:cs typeface="Microsoft Sans Serif"/>
                <a:sym typeface="Arial"/>
              </a:rPr>
              <a:t>and</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dirty="0">
                <a:ln>
                  <a:noFill/>
                </a:ln>
                <a:solidFill>
                  <a:srgbClr val="232323"/>
                </a:solidFill>
                <a:effectLst/>
                <a:uLnTx/>
                <a:uFillTx/>
                <a:latin typeface="+mn-lt"/>
                <a:ea typeface="+mn-ea"/>
                <a:cs typeface="Microsoft Sans Serif"/>
                <a:sym typeface="Arial"/>
              </a:rPr>
              <a:t>most</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3" normalizeH="0" baseline="0" noProof="0" dirty="0">
                <a:ln>
                  <a:noFill/>
                </a:ln>
                <a:solidFill>
                  <a:srgbClr val="232323"/>
                </a:solidFill>
                <a:effectLst/>
                <a:uLnTx/>
                <a:uFillTx/>
                <a:latin typeface="+mn-lt"/>
                <a:ea typeface="+mn-ea"/>
                <a:cs typeface="Microsoft Sans Serif"/>
                <a:sym typeface="Arial"/>
              </a:rPr>
              <a:t>accurate</a:t>
            </a:r>
            <a:endParaRPr kumimoji="0" sz="961"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34186" lvl="0" indent="0" algn="l" defTabSz="586039" rtl="0" eaLnBrk="1" fontAlgn="auto" latinLnBrk="0" hangingPunct="1">
              <a:lnSpc>
                <a:spcPct val="116599"/>
              </a:lnSpc>
              <a:spcBef>
                <a:spcPts val="0"/>
              </a:spcBef>
              <a:spcAft>
                <a:spcPts val="0"/>
              </a:spcAft>
              <a:buClrTx/>
              <a:buSzTx/>
              <a:buFont typeface="Arial"/>
              <a:buNone/>
              <a:tabLst/>
              <a:defRPr/>
            </a:pPr>
            <a:r>
              <a:rPr kumimoji="0" sz="961" b="0" i="0" u="none" strike="noStrike" kern="1200" cap="none" spc="13" normalizeH="0" baseline="0" noProof="0" dirty="0">
                <a:ln>
                  <a:noFill/>
                </a:ln>
                <a:solidFill>
                  <a:srgbClr val="232323"/>
                </a:solidFill>
                <a:effectLst/>
                <a:uLnTx/>
                <a:uFillTx/>
                <a:latin typeface="+mn-lt"/>
                <a:ea typeface="+mn-ea"/>
                <a:cs typeface="Microsoft Sans Serif"/>
                <a:sym typeface="Arial"/>
              </a:rPr>
              <a:t>and</a:t>
            </a:r>
            <a:r>
              <a:rPr kumimoji="0" sz="961" b="0" i="0" u="none" strike="noStrike" kern="1200" cap="none" spc="-1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6" normalizeH="0" baseline="0" noProof="0" dirty="0">
                <a:ln>
                  <a:noFill/>
                </a:ln>
                <a:solidFill>
                  <a:srgbClr val="232323"/>
                </a:solidFill>
                <a:effectLst/>
                <a:uLnTx/>
                <a:uFillTx/>
                <a:latin typeface="+mn-lt"/>
                <a:ea typeface="+mn-ea"/>
                <a:cs typeface="Microsoft Sans Serif"/>
                <a:sym typeface="Arial"/>
              </a:rPr>
              <a:t>frequently</a:t>
            </a:r>
            <a:r>
              <a:rPr kumimoji="0" sz="961" b="0" i="0" u="none" strike="noStrike" kern="1200" cap="none" spc="-1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22" normalizeH="0" baseline="0" noProof="0" dirty="0">
                <a:ln>
                  <a:noFill/>
                </a:ln>
                <a:solidFill>
                  <a:srgbClr val="232323"/>
                </a:solidFill>
                <a:effectLst/>
                <a:uLnTx/>
                <a:uFillTx/>
                <a:latin typeface="+mn-lt"/>
                <a:ea typeface="+mn-ea"/>
                <a:cs typeface="Microsoft Sans Serif"/>
                <a:sym typeface="Arial"/>
              </a:rPr>
              <a:t>updated</a:t>
            </a:r>
            <a:r>
              <a:rPr kumimoji="0" sz="961" b="0" i="0" u="none" strike="noStrike" kern="1200" cap="none" spc="-13"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media</a:t>
            </a:r>
            <a:r>
              <a:rPr kumimoji="0" sz="961" b="0" i="0" u="none" strike="noStrike" kern="1200" cap="none" spc="-1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3" normalizeH="0" baseline="0" noProof="0" dirty="0">
                <a:ln>
                  <a:noFill/>
                </a:ln>
                <a:solidFill>
                  <a:srgbClr val="232323"/>
                </a:solidFill>
                <a:effectLst/>
                <a:uLnTx/>
                <a:uFillTx/>
                <a:latin typeface="+mn-lt"/>
                <a:ea typeface="+mn-ea"/>
                <a:cs typeface="Microsoft Sans Serif"/>
                <a:sym typeface="Arial"/>
              </a:rPr>
              <a:t>contact </a:t>
            </a:r>
            <a:r>
              <a:rPr kumimoji="0" sz="961" b="0" i="0" u="none" strike="noStrike" kern="1200" cap="none" spc="-244"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0" normalizeH="0" baseline="0" noProof="0" dirty="0">
                <a:ln>
                  <a:noFill/>
                </a:ln>
                <a:solidFill>
                  <a:srgbClr val="232323"/>
                </a:solidFill>
                <a:effectLst/>
                <a:uLnTx/>
                <a:uFillTx/>
                <a:latin typeface="+mn-lt"/>
                <a:ea typeface="+mn-ea"/>
                <a:cs typeface="Microsoft Sans Serif"/>
                <a:sym typeface="Arial"/>
              </a:rPr>
              <a:t>database</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3" normalizeH="0" baseline="0" noProof="0" dirty="0">
                <a:ln>
                  <a:noFill/>
                </a:ln>
                <a:solidFill>
                  <a:srgbClr val="232323"/>
                </a:solidFill>
                <a:effectLst/>
                <a:uLnTx/>
                <a:uFillTx/>
                <a:latin typeface="+mn-lt"/>
                <a:ea typeface="+mn-ea"/>
                <a:cs typeface="Microsoft Sans Serif"/>
                <a:sym typeface="Arial"/>
              </a:rPr>
              <a:t>in</a:t>
            </a:r>
            <a:r>
              <a:rPr kumimoji="0" sz="961" b="0" i="0" u="none" strike="noStrike" kern="1200" cap="none" spc="-6"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26" normalizeH="0" baseline="0" noProof="0" dirty="0">
                <a:ln>
                  <a:noFill/>
                </a:ln>
                <a:solidFill>
                  <a:srgbClr val="232323"/>
                </a:solidFill>
                <a:effectLst/>
                <a:uLnTx/>
                <a:uFillTx/>
                <a:latin typeface="+mn-lt"/>
                <a:ea typeface="+mn-ea"/>
                <a:cs typeface="Microsoft Sans Serif"/>
                <a:sym typeface="Arial"/>
              </a:rPr>
              <a:t>the</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 </a:t>
            </a:r>
            <a:r>
              <a:rPr kumimoji="0" sz="961" b="0" i="0" u="none" strike="noStrike" kern="1200" cap="none" spc="10" normalizeH="0" baseline="0" noProof="0" dirty="0">
                <a:ln>
                  <a:noFill/>
                </a:ln>
                <a:solidFill>
                  <a:srgbClr val="232323"/>
                </a:solidFill>
                <a:effectLst/>
                <a:uLnTx/>
                <a:uFillTx/>
                <a:latin typeface="+mn-lt"/>
                <a:ea typeface="+mn-ea"/>
                <a:cs typeface="Microsoft Sans Serif"/>
                <a:sym typeface="Arial"/>
              </a:rPr>
              <a:t>industry.</a:t>
            </a:r>
            <a:endParaRPr kumimoji="0" sz="961"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sp>
        <p:nvSpPr>
          <p:cNvPr id="38" name="object 38"/>
          <p:cNvSpPr txBox="1"/>
          <p:nvPr/>
        </p:nvSpPr>
        <p:spPr>
          <a:xfrm>
            <a:off x="639191" y="6288101"/>
            <a:ext cx="4700768" cy="442569"/>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6300"/>
              </a:lnSpc>
              <a:spcBef>
                <a:spcPts val="64"/>
              </a:spcBef>
              <a:spcAft>
                <a:spcPts val="0"/>
              </a:spcAft>
              <a:buClrTx/>
              <a:buSzTx/>
              <a:buFont typeface="Arial"/>
              <a:buNone/>
              <a:tabLst/>
              <a:defRPr/>
            </a:pPr>
            <a:r>
              <a:rPr kumimoji="0" sz="929" b="1" i="0" u="none" strike="noStrike" kern="1200" cap="none" spc="-6" normalizeH="0" baseline="0" noProof="0" dirty="0">
                <a:ln>
                  <a:noFill/>
                </a:ln>
                <a:solidFill>
                  <a:schemeClr val="bg1"/>
                </a:solidFill>
                <a:effectLst/>
                <a:uLnTx/>
                <a:uFillTx/>
                <a:latin typeface="+mn-lt"/>
                <a:ea typeface="+mn-ea"/>
                <a:sym typeface="Arial"/>
              </a:rPr>
              <a:t>This </a:t>
            </a:r>
            <a:r>
              <a:rPr kumimoji="0" sz="929" b="1" i="0" u="none" strike="noStrike" kern="1200" cap="none" spc="45" normalizeH="0" baseline="0" noProof="0" dirty="0">
                <a:ln>
                  <a:noFill/>
                </a:ln>
                <a:solidFill>
                  <a:schemeClr val="bg1"/>
                </a:solidFill>
                <a:effectLst/>
                <a:uLnTx/>
                <a:uFillTx/>
                <a:latin typeface="+mn-lt"/>
                <a:ea typeface="+mn-ea"/>
                <a:sym typeface="Arial"/>
              </a:rPr>
              <a:t>week </a:t>
            </a:r>
            <a:r>
              <a:rPr kumimoji="0" sz="929" b="1" i="0" u="none" strike="noStrike" kern="1200" cap="none" spc="26" normalizeH="0" baseline="0" noProof="0" dirty="0">
                <a:ln>
                  <a:noFill/>
                </a:ln>
                <a:solidFill>
                  <a:schemeClr val="bg1"/>
                </a:solidFill>
                <a:effectLst/>
                <a:uLnTx/>
                <a:uFillTx/>
                <a:latin typeface="+mn-lt"/>
                <a:ea typeface="+mn-ea"/>
                <a:sym typeface="Arial"/>
              </a:rPr>
              <a:t>alone</a:t>
            </a:r>
            <a:r>
              <a:rPr kumimoji="0" lang="en-US" sz="929" b="1" i="0" u="none" strike="noStrike" kern="1200" cap="none" spc="26" normalizeH="0" baseline="0" noProof="0" dirty="0">
                <a:ln>
                  <a:noFill/>
                </a:ln>
                <a:solidFill>
                  <a:schemeClr val="bg1"/>
                </a:solidFill>
                <a:effectLst/>
                <a:uLnTx/>
                <a:uFillTx/>
                <a:latin typeface="+mn-lt"/>
                <a:ea typeface="+mn-ea"/>
                <a:sym typeface="Arial"/>
              </a:rPr>
              <a:t> , Critical Mention's monitoring has saved my team twice by  providing lightning-fast</a:t>
            </a:r>
            <a:r>
              <a:rPr kumimoji="0" sz="929" b="1" i="0" u="none" strike="noStrike" kern="1200" cap="none" spc="-13" normalizeH="0" baseline="0" noProof="0" dirty="0">
                <a:ln>
                  <a:noFill/>
                </a:ln>
                <a:solidFill>
                  <a:schemeClr val="bg1"/>
                </a:solidFill>
                <a:effectLst/>
                <a:uLnTx/>
                <a:uFillTx/>
                <a:latin typeface="+mn-lt"/>
                <a:ea typeface="+mn-ea"/>
                <a:sym typeface="Arial"/>
              </a:rPr>
              <a:t> </a:t>
            </a:r>
            <a:r>
              <a:rPr kumimoji="0" sz="929" b="1" i="0" u="none" strike="noStrike" kern="1200" cap="none" spc="29" normalizeH="0" baseline="0" noProof="0" dirty="0">
                <a:ln>
                  <a:noFill/>
                </a:ln>
                <a:solidFill>
                  <a:schemeClr val="bg1"/>
                </a:solidFill>
                <a:effectLst/>
                <a:uLnTx/>
                <a:uFillTx/>
                <a:latin typeface="+mn-lt"/>
                <a:ea typeface="+mn-ea"/>
                <a:sym typeface="Arial"/>
              </a:rPr>
              <a:t>alerts</a:t>
            </a:r>
            <a:r>
              <a:rPr kumimoji="0" sz="929" b="1" i="0" u="none" strike="noStrike" kern="1200" cap="none" spc="-16" normalizeH="0" baseline="0" noProof="0" dirty="0">
                <a:ln>
                  <a:noFill/>
                </a:ln>
                <a:solidFill>
                  <a:schemeClr val="bg1"/>
                </a:solidFill>
                <a:effectLst/>
                <a:uLnTx/>
                <a:uFillTx/>
                <a:latin typeface="+mn-lt"/>
                <a:ea typeface="+mn-ea"/>
                <a:sym typeface="Arial"/>
              </a:rPr>
              <a:t> </a:t>
            </a:r>
            <a:r>
              <a:rPr kumimoji="0" sz="929" b="1" i="0" u="none" strike="noStrike" kern="1200" cap="none" spc="22" normalizeH="0" baseline="0" noProof="0" dirty="0">
                <a:ln>
                  <a:noFill/>
                </a:ln>
                <a:solidFill>
                  <a:schemeClr val="bg1"/>
                </a:solidFill>
                <a:effectLst/>
                <a:uLnTx/>
                <a:uFillTx/>
                <a:latin typeface="+mn-lt"/>
                <a:ea typeface="+mn-ea"/>
                <a:sym typeface="Arial"/>
              </a:rPr>
              <a:t>on</a:t>
            </a:r>
            <a:r>
              <a:rPr kumimoji="0" sz="929" b="1" i="0" u="none" strike="noStrike" kern="1200" cap="none" spc="-13" normalizeH="0" baseline="0" noProof="0" dirty="0">
                <a:ln>
                  <a:noFill/>
                </a:ln>
                <a:solidFill>
                  <a:schemeClr val="bg1"/>
                </a:solidFill>
                <a:effectLst/>
                <a:uLnTx/>
                <a:uFillTx/>
                <a:latin typeface="+mn-lt"/>
                <a:ea typeface="+mn-ea"/>
                <a:sym typeface="Arial"/>
              </a:rPr>
              <a:t> </a:t>
            </a:r>
            <a:r>
              <a:rPr kumimoji="0" sz="929" b="1" i="0" u="none" strike="noStrike" kern="1200" cap="none" spc="13" normalizeH="0" baseline="0" noProof="0" dirty="0">
                <a:ln>
                  <a:noFill/>
                </a:ln>
                <a:solidFill>
                  <a:schemeClr val="bg1"/>
                </a:solidFill>
                <a:effectLst/>
                <a:uLnTx/>
                <a:uFillTx/>
                <a:latin typeface="+mn-lt"/>
                <a:ea typeface="+mn-ea"/>
                <a:sym typeface="Arial"/>
              </a:rPr>
              <a:t>some</a:t>
            </a:r>
            <a:r>
              <a:rPr kumimoji="0" sz="929" b="1" i="0" u="none" strike="noStrike" kern="1200" cap="none" spc="-16" normalizeH="0" baseline="0" noProof="0" dirty="0">
                <a:ln>
                  <a:noFill/>
                </a:ln>
                <a:solidFill>
                  <a:schemeClr val="bg1"/>
                </a:solidFill>
                <a:effectLst/>
                <a:uLnTx/>
                <a:uFillTx/>
                <a:latin typeface="+mn-lt"/>
                <a:ea typeface="+mn-ea"/>
                <a:sym typeface="Arial"/>
              </a:rPr>
              <a:t> </a:t>
            </a:r>
            <a:r>
              <a:rPr kumimoji="0" sz="929" b="1" i="0" u="none" strike="noStrike" kern="1200" cap="none" spc="48" normalizeH="0" baseline="0" noProof="0" dirty="0">
                <a:ln>
                  <a:noFill/>
                </a:ln>
                <a:solidFill>
                  <a:schemeClr val="bg1"/>
                </a:solidFill>
                <a:effectLst/>
                <a:uLnTx/>
                <a:uFillTx/>
                <a:latin typeface="+mn-lt"/>
                <a:ea typeface="+mn-ea"/>
                <a:sym typeface="Arial"/>
              </a:rPr>
              <a:t>important</a:t>
            </a:r>
            <a:r>
              <a:rPr kumimoji="0" sz="929" b="1" i="0" u="none" strike="noStrike" kern="1200" cap="none" spc="-16" normalizeH="0" baseline="0" noProof="0" dirty="0">
                <a:ln>
                  <a:noFill/>
                </a:ln>
                <a:solidFill>
                  <a:schemeClr val="bg1"/>
                </a:solidFill>
                <a:effectLst/>
                <a:uLnTx/>
                <a:uFillTx/>
                <a:latin typeface="+mn-lt"/>
                <a:ea typeface="+mn-ea"/>
                <a:sym typeface="Arial"/>
              </a:rPr>
              <a:t> </a:t>
            </a:r>
            <a:r>
              <a:rPr kumimoji="0" sz="929" b="1" i="0" u="none" strike="noStrike" kern="1200" cap="none" spc="19" normalizeH="0" baseline="0" noProof="0" dirty="0">
                <a:ln>
                  <a:noFill/>
                </a:ln>
                <a:solidFill>
                  <a:schemeClr val="bg1"/>
                </a:solidFill>
                <a:effectLst/>
                <a:uLnTx/>
                <a:uFillTx/>
                <a:latin typeface="+mn-lt"/>
                <a:ea typeface="+mn-ea"/>
                <a:sym typeface="Arial"/>
              </a:rPr>
              <a:t>news</a:t>
            </a:r>
            <a:r>
              <a:rPr kumimoji="0" sz="929" b="1" i="0" u="none" strike="noStrike" kern="1200" cap="none" spc="-13" normalizeH="0" baseline="0" noProof="0" dirty="0">
                <a:ln>
                  <a:noFill/>
                </a:ln>
                <a:solidFill>
                  <a:schemeClr val="bg1"/>
                </a:solidFill>
                <a:effectLst/>
                <a:uLnTx/>
                <a:uFillTx/>
                <a:latin typeface="+mn-lt"/>
                <a:ea typeface="+mn-ea"/>
                <a:sym typeface="Arial"/>
              </a:rPr>
              <a:t> </a:t>
            </a:r>
            <a:r>
              <a:rPr kumimoji="0" sz="929" b="1" i="0" u="none" strike="noStrike" kern="1200" cap="none" spc="48" normalizeH="0" baseline="0" noProof="0" dirty="0">
                <a:ln>
                  <a:noFill/>
                </a:ln>
                <a:solidFill>
                  <a:schemeClr val="bg1"/>
                </a:solidFill>
                <a:effectLst/>
                <a:uLnTx/>
                <a:uFillTx/>
                <a:latin typeface="+mn-lt"/>
                <a:ea typeface="+mn-ea"/>
                <a:sym typeface="Arial"/>
              </a:rPr>
              <a:t>we</a:t>
            </a:r>
            <a:r>
              <a:rPr kumimoji="0" sz="929" b="1" i="0" u="none" strike="noStrike" kern="1200" cap="none" spc="-16" normalizeH="0" baseline="0" noProof="0" dirty="0">
                <a:ln>
                  <a:noFill/>
                </a:ln>
                <a:solidFill>
                  <a:schemeClr val="bg1"/>
                </a:solidFill>
                <a:effectLst/>
                <a:uLnTx/>
                <a:uFillTx/>
                <a:latin typeface="+mn-lt"/>
                <a:ea typeface="+mn-ea"/>
                <a:sym typeface="Arial"/>
              </a:rPr>
              <a:t> </a:t>
            </a:r>
            <a:r>
              <a:rPr kumimoji="0" sz="929" b="1" i="0" u="none" strike="noStrike" kern="1200" cap="none" spc="45" normalizeH="0" baseline="0" noProof="0" dirty="0">
                <a:ln>
                  <a:noFill/>
                </a:ln>
                <a:solidFill>
                  <a:schemeClr val="bg1"/>
                </a:solidFill>
                <a:effectLst/>
                <a:uLnTx/>
                <a:uFillTx/>
                <a:latin typeface="+mn-lt"/>
                <a:ea typeface="+mn-ea"/>
                <a:sym typeface="Arial"/>
              </a:rPr>
              <a:t>were</a:t>
            </a:r>
            <a:r>
              <a:rPr kumimoji="0" sz="929" b="1" i="0" u="none" strike="noStrike" kern="1200" cap="none" spc="-13" normalizeH="0" baseline="0" noProof="0" dirty="0">
                <a:ln>
                  <a:noFill/>
                </a:ln>
                <a:solidFill>
                  <a:schemeClr val="bg1"/>
                </a:solidFill>
                <a:effectLst/>
                <a:uLnTx/>
                <a:uFillTx/>
                <a:latin typeface="+mn-lt"/>
                <a:ea typeface="+mn-ea"/>
                <a:sym typeface="Arial"/>
              </a:rPr>
              <a:t> </a:t>
            </a:r>
            <a:r>
              <a:rPr kumimoji="0" sz="929" b="1" i="0" u="none" strike="noStrike" kern="1200" cap="none" spc="32" normalizeH="0" baseline="0" noProof="0" dirty="0">
                <a:ln>
                  <a:noFill/>
                </a:ln>
                <a:solidFill>
                  <a:schemeClr val="bg1"/>
                </a:solidFill>
                <a:effectLst/>
                <a:uLnTx/>
                <a:uFillTx/>
                <a:latin typeface="+mn-lt"/>
                <a:ea typeface="+mn-ea"/>
                <a:sym typeface="Arial"/>
              </a:rPr>
              <a:t>waiting</a:t>
            </a:r>
            <a:r>
              <a:rPr kumimoji="0" sz="929" b="1" i="0" u="none" strike="noStrike" kern="1200" cap="none" spc="-16" normalizeH="0" baseline="0" noProof="0" dirty="0">
                <a:ln>
                  <a:noFill/>
                </a:ln>
                <a:solidFill>
                  <a:schemeClr val="bg1"/>
                </a:solidFill>
                <a:effectLst/>
                <a:uLnTx/>
                <a:uFillTx/>
                <a:latin typeface="+mn-lt"/>
                <a:ea typeface="+mn-ea"/>
                <a:sym typeface="Arial"/>
              </a:rPr>
              <a:t> </a:t>
            </a:r>
            <a:r>
              <a:rPr kumimoji="0" sz="929" b="1" i="0" u="none" strike="noStrike" kern="1200" cap="none" spc="26" normalizeH="0" baseline="0" noProof="0" dirty="0">
                <a:ln>
                  <a:noFill/>
                </a:ln>
                <a:solidFill>
                  <a:schemeClr val="bg1"/>
                </a:solidFill>
                <a:effectLst/>
                <a:uLnTx/>
                <a:uFillTx/>
                <a:latin typeface="+mn-lt"/>
                <a:ea typeface="+mn-ea"/>
                <a:sym typeface="Arial"/>
              </a:rPr>
              <a:t>for.</a:t>
            </a:r>
            <a:endParaRPr kumimoji="0" sz="929" b="0" i="0" u="none" strike="noStrike" kern="1200" cap="none" spc="0" normalizeH="0" baseline="0" noProof="0" dirty="0">
              <a:ln>
                <a:noFill/>
              </a:ln>
              <a:solidFill>
                <a:schemeClr val="bg1"/>
              </a:solidFill>
              <a:effectLst/>
              <a:uLnTx/>
              <a:uFillTx/>
              <a:latin typeface="+mn-lt"/>
              <a:ea typeface="+mn-ea"/>
              <a:sym typeface="Arial"/>
            </a:endParaRPr>
          </a:p>
          <a:p>
            <a:pPr marL="0" marR="8139" lvl="0" indent="0" algn="r" defTabSz="586039" rtl="0" eaLnBrk="1" fontAlgn="auto" latinLnBrk="0" hangingPunct="1">
              <a:lnSpc>
                <a:spcPts val="840"/>
              </a:lnSpc>
              <a:spcBef>
                <a:spcPts val="0"/>
              </a:spcBef>
              <a:spcAft>
                <a:spcPts val="0"/>
              </a:spcAft>
              <a:buClrTx/>
              <a:buSzTx/>
              <a:buFont typeface="Arial"/>
              <a:buNone/>
              <a:tabLst/>
              <a:defRPr/>
            </a:pPr>
            <a:r>
              <a:rPr kumimoji="0" sz="705" b="0" i="0" u="none" strike="noStrike" kern="1200" cap="none" spc="-32" normalizeH="0" baseline="0" noProof="0" dirty="0">
                <a:ln>
                  <a:noFill/>
                </a:ln>
                <a:solidFill>
                  <a:schemeClr val="bg1"/>
                </a:solidFill>
                <a:effectLst/>
                <a:uLnTx/>
                <a:uFillTx/>
                <a:latin typeface="+mn-lt"/>
                <a:ea typeface="+mn-ea"/>
                <a:cs typeface="Tahoma"/>
                <a:sym typeface="Arial"/>
              </a:rPr>
              <a:t>-</a:t>
            </a:r>
            <a:r>
              <a:rPr kumimoji="0" sz="705" b="0" i="0" u="none" strike="noStrike" kern="1200" cap="none" spc="-38" normalizeH="0" baseline="0" noProof="0" dirty="0">
                <a:ln>
                  <a:noFill/>
                </a:ln>
                <a:solidFill>
                  <a:schemeClr val="bg1"/>
                </a:solidFill>
                <a:effectLst/>
                <a:uLnTx/>
                <a:uFillTx/>
                <a:latin typeface="+mn-lt"/>
                <a:ea typeface="+mn-ea"/>
                <a:cs typeface="Tahoma"/>
                <a:sym typeface="Arial"/>
              </a:rPr>
              <a:t> </a:t>
            </a:r>
            <a:r>
              <a:rPr kumimoji="0" sz="705" b="0" i="0" u="none" strike="noStrike" kern="1200" cap="none" spc="16" normalizeH="0" baseline="0" noProof="0" dirty="0">
                <a:ln>
                  <a:noFill/>
                </a:ln>
                <a:solidFill>
                  <a:schemeClr val="bg1"/>
                </a:solidFill>
                <a:effectLst/>
                <a:uLnTx/>
                <a:uFillTx/>
                <a:latin typeface="+mn-lt"/>
                <a:ea typeface="+mn-ea"/>
                <a:cs typeface="Tahoma"/>
                <a:sym typeface="Arial"/>
              </a:rPr>
              <a:t>Ca</a:t>
            </a:r>
            <a:r>
              <a:rPr kumimoji="0" sz="705" b="0" i="0" u="none" strike="noStrike" kern="1200" cap="none" spc="29" normalizeH="0" baseline="0" noProof="0" dirty="0">
                <a:ln>
                  <a:noFill/>
                </a:ln>
                <a:solidFill>
                  <a:schemeClr val="bg1"/>
                </a:solidFill>
                <a:effectLst/>
                <a:uLnTx/>
                <a:uFillTx/>
                <a:latin typeface="+mn-lt"/>
                <a:ea typeface="+mn-ea"/>
                <a:cs typeface="Tahoma"/>
                <a:sym typeface="Arial"/>
              </a:rPr>
              <a:t>r</a:t>
            </a:r>
            <a:r>
              <a:rPr kumimoji="0" sz="705" b="0" i="0" u="none" strike="noStrike" kern="1200" cap="none" spc="38" normalizeH="0" baseline="0" noProof="0" dirty="0">
                <a:ln>
                  <a:noFill/>
                </a:ln>
                <a:solidFill>
                  <a:schemeClr val="bg1"/>
                </a:solidFill>
                <a:effectLst/>
                <a:uLnTx/>
                <a:uFillTx/>
                <a:latin typeface="+mn-lt"/>
                <a:ea typeface="+mn-ea"/>
                <a:cs typeface="Tahoma"/>
                <a:sym typeface="Arial"/>
              </a:rPr>
              <a:t>o</a:t>
            </a:r>
            <a:r>
              <a:rPr kumimoji="0" sz="705" b="0" i="0" u="none" strike="noStrike" kern="1200" cap="none" spc="13" normalizeH="0" baseline="0" noProof="0" dirty="0">
                <a:ln>
                  <a:noFill/>
                </a:ln>
                <a:solidFill>
                  <a:schemeClr val="bg1"/>
                </a:solidFill>
                <a:effectLst/>
                <a:uLnTx/>
                <a:uFillTx/>
                <a:latin typeface="+mn-lt"/>
                <a:ea typeface="+mn-ea"/>
                <a:cs typeface="Tahoma"/>
                <a:sym typeface="Arial"/>
              </a:rPr>
              <a:t>li</a:t>
            </a:r>
            <a:r>
              <a:rPr kumimoji="0" sz="705" b="0" i="0" u="none" strike="noStrike" kern="1200" cap="none" spc="35" normalizeH="0" baseline="0" noProof="0" dirty="0">
                <a:ln>
                  <a:noFill/>
                </a:ln>
                <a:solidFill>
                  <a:schemeClr val="bg1"/>
                </a:solidFill>
                <a:effectLst/>
                <a:uLnTx/>
                <a:uFillTx/>
                <a:latin typeface="+mn-lt"/>
                <a:ea typeface="+mn-ea"/>
                <a:cs typeface="Tahoma"/>
                <a:sym typeface="Arial"/>
              </a:rPr>
              <a:t>n</a:t>
            </a:r>
            <a:r>
              <a:rPr kumimoji="0" sz="705" b="0" i="0" u="none" strike="noStrike" kern="1200" cap="none" spc="22" normalizeH="0" baseline="0" noProof="0" dirty="0">
                <a:ln>
                  <a:noFill/>
                </a:ln>
                <a:solidFill>
                  <a:schemeClr val="bg1"/>
                </a:solidFill>
                <a:effectLst/>
                <a:uLnTx/>
                <a:uFillTx/>
                <a:latin typeface="+mn-lt"/>
                <a:ea typeface="+mn-ea"/>
                <a:cs typeface="Tahoma"/>
                <a:sym typeface="Arial"/>
              </a:rPr>
              <a:t>e</a:t>
            </a:r>
            <a:r>
              <a:rPr kumimoji="0" sz="705" b="0" i="0" u="none" strike="noStrike" kern="1200" cap="none" spc="-38" normalizeH="0" baseline="0" noProof="0" dirty="0">
                <a:ln>
                  <a:noFill/>
                </a:ln>
                <a:solidFill>
                  <a:schemeClr val="bg1"/>
                </a:solidFill>
                <a:effectLst/>
                <a:uLnTx/>
                <a:uFillTx/>
                <a:latin typeface="+mn-lt"/>
                <a:ea typeface="+mn-ea"/>
                <a:cs typeface="Tahoma"/>
                <a:sym typeface="Arial"/>
              </a:rPr>
              <a:t> </a:t>
            </a:r>
            <a:r>
              <a:rPr kumimoji="0" sz="705" b="0" i="0" u="none" strike="noStrike" kern="1200" cap="none" spc="16" normalizeH="0" baseline="0" noProof="0" dirty="0">
                <a:ln>
                  <a:noFill/>
                </a:ln>
                <a:solidFill>
                  <a:schemeClr val="bg1"/>
                </a:solidFill>
                <a:effectLst/>
                <a:uLnTx/>
                <a:uFillTx/>
                <a:latin typeface="+mn-lt"/>
                <a:ea typeface="+mn-ea"/>
                <a:cs typeface="Tahoma"/>
                <a:sym typeface="Arial"/>
              </a:rPr>
              <a:t>C</a:t>
            </a:r>
            <a:r>
              <a:rPr kumimoji="0" sz="705" b="0" i="0" u="none" strike="noStrike" kern="1200" cap="none" spc="38" normalizeH="0" baseline="0" noProof="0" dirty="0">
                <a:ln>
                  <a:noFill/>
                </a:ln>
                <a:solidFill>
                  <a:schemeClr val="bg1"/>
                </a:solidFill>
                <a:effectLst/>
                <a:uLnTx/>
                <a:uFillTx/>
                <a:latin typeface="+mn-lt"/>
                <a:ea typeface="+mn-ea"/>
                <a:cs typeface="Tahoma"/>
                <a:sym typeface="Arial"/>
              </a:rPr>
              <a:t>oo</a:t>
            </a:r>
            <a:r>
              <a:rPr kumimoji="0" sz="705" b="0" i="0" u="none" strike="noStrike" kern="1200" cap="none" spc="35" normalizeH="0" baseline="0" noProof="0" dirty="0">
                <a:ln>
                  <a:noFill/>
                </a:ln>
                <a:solidFill>
                  <a:schemeClr val="bg1"/>
                </a:solidFill>
                <a:effectLst/>
                <a:uLnTx/>
                <a:uFillTx/>
                <a:latin typeface="+mn-lt"/>
                <a:ea typeface="+mn-ea"/>
                <a:cs typeface="Tahoma"/>
                <a:sym typeface="Arial"/>
              </a:rPr>
              <a:t>n</a:t>
            </a:r>
            <a:r>
              <a:rPr kumimoji="0" sz="705" b="0" i="0" u="none" strike="noStrike" kern="1200" cap="none" spc="16" normalizeH="0" baseline="0" noProof="0" dirty="0">
                <a:ln>
                  <a:noFill/>
                </a:ln>
                <a:solidFill>
                  <a:schemeClr val="bg1"/>
                </a:solidFill>
                <a:effectLst/>
                <a:uLnTx/>
                <a:uFillTx/>
                <a:latin typeface="+mn-lt"/>
                <a:ea typeface="+mn-ea"/>
                <a:cs typeface="Tahoma"/>
                <a:sym typeface="Arial"/>
              </a:rPr>
              <a:t>s</a:t>
            </a:r>
            <a:r>
              <a:rPr kumimoji="0" sz="705" b="0" i="0" u="none" strike="noStrike" kern="1200" cap="none" spc="-42" normalizeH="0" baseline="0" noProof="0" dirty="0">
                <a:ln>
                  <a:noFill/>
                </a:ln>
                <a:solidFill>
                  <a:schemeClr val="bg1"/>
                </a:solidFill>
                <a:effectLst/>
                <a:uLnTx/>
                <a:uFillTx/>
                <a:latin typeface="+mn-lt"/>
                <a:ea typeface="+mn-ea"/>
                <a:cs typeface="Tahoma"/>
                <a:sym typeface="Arial"/>
              </a:rPr>
              <a:t>,</a:t>
            </a:r>
            <a:r>
              <a:rPr kumimoji="0" sz="705" b="0" i="0" u="none" strike="noStrike" kern="1200" cap="none" spc="-38" normalizeH="0" baseline="0" noProof="0" dirty="0">
                <a:ln>
                  <a:noFill/>
                </a:ln>
                <a:solidFill>
                  <a:schemeClr val="bg1"/>
                </a:solidFill>
                <a:effectLst/>
                <a:uLnTx/>
                <a:uFillTx/>
                <a:latin typeface="+mn-lt"/>
                <a:ea typeface="+mn-ea"/>
                <a:cs typeface="Tahoma"/>
                <a:sym typeface="Arial"/>
              </a:rPr>
              <a:t> </a:t>
            </a:r>
            <a:r>
              <a:rPr kumimoji="0" sz="705" b="0" i="0" u="none" strike="noStrike" kern="1200" cap="none" spc="-109" normalizeH="0" baseline="0" noProof="0" dirty="0">
                <a:ln>
                  <a:noFill/>
                </a:ln>
                <a:solidFill>
                  <a:schemeClr val="bg1"/>
                </a:solidFill>
                <a:effectLst/>
                <a:uLnTx/>
                <a:uFillTx/>
                <a:latin typeface="+mn-lt"/>
                <a:ea typeface="+mn-ea"/>
                <a:cs typeface="Tahoma"/>
                <a:sym typeface="Arial"/>
              </a:rPr>
              <a:t>J</a:t>
            </a:r>
            <a:r>
              <a:rPr kumimoji="0" sz="705" b="0" i="0" u="none" strike="noStrike" kern="1200" cap="none" spc="19" normalizeH="0" baseline="0" noProof="0" dirty="0">
                <a:ln>
                  <a:noFill/>
                </a:ln>
                <a:solidFill>
                  <a:schemeClr val="bg1"/>
                </a:solidFill>
                <a:effectLst/>
                <a:uLnTx/>
                <a:uFillTx/>
                <a:latin typeface="+mn-lt"/>
                <a:ea typeface="+mn-ea"/>
                <a:cs typeface="Tahoma"/>
                <a:sym typeface="Arial"/>
              </a:rPr>
              <a:t>e</a:t>
            </a:r>
            <a:r>
              <a:rPr kumimoji="0" sz="705" b="0" i="0" u="none" strike="noStrike" kern="1200" cap="none" spc="13" normalizeH="0" baseline="0" noProof="0" dirty="0">
                <a:ln>
                  <a:noFill/>
                </a:ln>
                <a:solidFill>
                  <a:schemeClr val="bg1"/>
                </a:solidFill>
                <a:effectLst/>
                <a:uLnTx/>
                <a:uFillTx/>
                <a:latin typeface="+mn-lt"/>
                <a:ea typeface="+mn-ea"/>
                <a:cs typeface="Tahoma"/>
                <a:sym typeface="Arial"/>
              </a:rPr>
              <a:t>ll</a:t>
            </a:r>
            <a:r>
              <a:rPr kumimoji="0" sz="705" b="0" i="0" u="none" strike="noStrike" kern="1200" cap="none" spc="3" normalizeH="0" baseline="0" noProof="0" dirty="0">
                <a:ln>
                  <a:noFill/>
                </a:ln>
                <a:solidFill>
                  <a:schemeClr val="bg1"/>
                </a:solidFill>
                <a:effectLst/>
                <a:uLnTx/>
                <a:uFillTx/>
                <a:latin typeface="+mn-lt"/>
                <a:ea typeface="+mn-ea"/>
                <a:cs typeface="Tahoma"/>
                <a:sym typeface="Arial"/>
              </a:rPr>
              <a:t>y</a:t>
            </a:r>
            <a:r>
              <a:rPr kumimoji="0" sz="705" b="0" i="0" u="none" strike="noStrike" kern="1200" cap="none" spc="-38" normalizeH="0" baseline="0" noProof="0" dirty="0">
                <a:ln>
                  <a:noFill/>
                </a:ln>
                <a:solidFill>
                  <a:schemeClr val="bg1"/>
                </a:solidFill>
                <a:effectLst/>
                <a:uLnTx/>
                <a:uFillTx/>
                <a:latin typeface="+mn-lt"/>
                <a:ea typeface="+mn-ea"/>
                <a:cs typeface="Tahoma"/>
                <a:sym typeface="Arial"/>
              </a:rPr>
              <a:t> </a:t>
            </a:r>
            <a:r>
              <a:rPr kumimoji="0" sz="705" b="0" i="0" u="none" strike="noStrike" kern="1200" cap="none" spc="87" normalizeH="0" baseline="0" noProof="0" dirty="0">
                <a:ln>
                  <a:noFill/>
                </a:ln>
                <a:solidFill>
                  <a:schemeClr val="bg1"/>
                </a:solidFill>
                <a:effectLst/>
                <a:uLnTx/>
                <a:uFillTx/>
                <a:latin typeface="+mn-lt"/>
                <a:ea typeface="+mn-ea"/>
                <a:cs typeface="Tahoma"/>
                <a:sym typeface="Arial"/>
              </a:rPr>
              <a:t>M</a:t>
            </a:r>
            <a:r>
              <a:rPr kumimoji="0" sz="705" b="0" i="0" u="none" strike="noStrike" kern="1200" cap="none" spc="16" normalizeH="0" baseline="0" noProof="0" dirty="0">
                <a:ln>
                  <a:noFill/>
                </a:ln>
                <a:solidFill>
                  <a:schemeClr val="bg1"/>
                </a:solidFill>
                <a:effectLst/>
                <a:uLnTx/>
                <a:uFillTx/>
                <a:latin typeface="+mn-lt"/>
                <a:ea typeface="+mn-ea"/>
                <a:cs typeface="Tahoma"/>
                <a:sym typeface="Arial"/>
              </a:rPr>
              <a:t>a</a:t>
            </a:r>
            <a:r>
              <a:rPr kumimoji="0" sz="705" b="0" i="0" u="none" strike="noStrike" kern="1200" cap="none" spc="29" normalizeH="0" baseline="0" noProof="0" dirty="0">
                <a:ln>
                  <a:noFill/>
                </a:ln>
                <a:solidFill>
                  <a:schemeClr val="bg1"/>
                </a:solidFill>
                <a:effectLst/>
                <a:uLnTx/>
                <a:uFillTx/>
                <a:latin typeface="+mn-lt"/>
                <a:ea typeface="+mn-ea"/>
                <a:cs typeface="Tahoma"/>
                <a:sym typeface="Arial"/>
              </a:rPr>
              <a:t>r</a:t>
            </a:r>
            <a:r>
              <a:rPr kumimoji="0" sz="705" b="0" i="0" u="none" strike="noStrike" kern="1200" cap="none" spc="13" normalizeH="0" baseline="0" noProof="0" dirty="0">
                <a:ln>
                  <a:noFill/>
                </a:ln>
                <a:solidFill>
                  <a:schemeClr val="bg1"/>
                </a:solidFill>
                <a:effectLst/>
                <a:uLnTx/>
                <a:uFillTx/>
                <a:latin typeface="+mn-lt"/>
                <a:ea typeface="+mn-ea"/>
                <a:cs typeface="Tahoma"/>
                <a:sym typeface="Arial"/>
              </a:rPr>
              <a:t>k</a:t>
            </a:r>
            <a:r>
              <a:rPr kumimoji="0" sz="705" b="0" i="0" u="none" strike="noStrike" kern="1200" cap="none" spc="19" normalizeH="0" baseline="0" noProof="0" dirty="0">
                <a:ln>
                  <a:noFill/>
                </a:ln>
                <a:solidFill>
                  <a:schemeClr val="bg1"/>
                </a:solidFill>
                <a:effectLst/>
                <a:uLnTx/>
                <a:uFillTx/>
                <a:latin typeface="+mn-lt"/>
                <a:ea typeface="+mn-ea"/>
                <a:cs typeface="Tahoma"/>
                <a:sym typeface="Arial"/>
              </a:rPr>
              <a:t>e</a:t>
            </a:r>
            <a:r>
              <a:rPr kumimoji="0" sz="705" b="0" i="0" u="none" strike="noStrike" kern="1200" cap="none" spc="6" normalizeH="0" baseline="0" noProof="0" dirty="0">
                <a:ln>
                  <a:noFill/>
                </a:ln>
                <a:solidFill>
                  <a:schemeClr val="bg1"/>
                </a:solidFill>
                <a:effectLst/>
                <a:uLnTx/>
                <a:uFillTx/>
                <a:latin typeface="+mn-lt"/>
                <a:ea typeface="+mn-ea"/>
                <a:cs typeface="Tahoma"/>
                <a:sym typeface="Arial"/>
              </a:rPr>
              <a:t>t</a:t>
            </a:r>
            <a:r>
              <a:rPr kumimoji="0" sz="705" b="0" i="0" u="none" strike="noStrike" kern="1200" cap="none" spc="13" normalizeH="0" baseline="0" noProof="0" dirty="0">
                <a:ln>
                  <a:noFill/>
                </a:ln>
                <a:solidFill>
                  <a:schemeClr val="bg1"/>
                </a:solidFill>
                <a:effectLst/>
                <a:uLnTx/>
                <a:uFillTx/>
                <a:latin typeface="+mn-lt"/>
                <a:ea typeface="+mn-ea"/>
                <a:cs typeface="Tahoma"/>
                <a:sym typeface="Arial"/>
              </a:rPr>
              <a:t>i</a:t>
            </a:r>
            <a:r>
              <a:rPr kumimoji="0" sz="705" b="0" i="0" u="none" strike="noStrike" kern="1200" cap="none" spc="35" normalizeH="0" baseline="0" noProof="0" dirty="0">
                <a:ln>
                  <a:noFill/>
                </a:ln>
                <a:solidFill>
                  <a:schemeClr val="bg1"/>
                </a:solidFill>
                <a:effectLst/>
                <a:uLnTx/>
                <a:uFillTx/>
                <a:latin typeface="+mn-lt"/>
                <a:ea typeface="+mn-ea"/>
                <a:cs typeface="Tahoma"/>
                <a:sym typeface="Arial"/>
              </a:rPr>
              <a:t>n</a:t>
            </a:r>
            <a:r>
              <a:rPr kumimoji="0" sz="705" b="0" i="0" u="none" strike="noStrike" kern="1200" cap="none" spc="-6" normalizeH="0" baseline="0" noProof="0" dirty="0">
                <a:ln>
                  <a:noFill/>
                </a:ln>
                <a:solidFill>
                  <a:schemeClr val="bg1"/>
                </a:solidFill>
                <a:effectLst/>
                <a:uLnTx/>
                <a:uFillTx/>
                <a:latin typeface="+mn-lt"/>
                <a:ea typeface="+mn-ea"/>
                <a:cs typeface="Tahoma"/>
                <a:sym typeface="Arial"/>
              </a:rPr>
              <a:t>g</a:t>
            </a:r>
            <a:endParaRPr kumimoji="0" sz="705" b="0" i="0" u="none" strike="noStrike" kern="1200" cap="none" spc="0" normalizeH="0" baseline="0" noProof="0" dirty="0">
              <a:ln>
                <a:noFill/>
              </a:ln>
              <a:solidFill>
                <a:schemeClr val="bg1"/>
              </a:solidFill>
              <a:effectLst/>
              <a:uLnTx/>
              <a:uFillTx/>
              <a:latin typeface="+mn-lt"/>
              <a:ea typeface="+mn-ea"/>
              <a:cs typeface="Tahoma"/>
              <a:sym typeface="Arial"/>
            </a:endParaRPr>
          </a:p>
        </p:txBody>
      </p:sp>
      <p:sp>
        <p:nvSpPr>
          <p:cNvPr id="39" name="object 39"/>
          <p:cNvSpPr txBox="1"/>
          <p:nvPr/>
        </p:nvSpPr>
        <p:spPr>
          <a:xfrm>
            <a:off x="759823" y="1412550"/>
            <a:ext cx="2508359" cy="145860"/>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897" b="1" i="0" u="none" strike="noStrike" kern="1200" cap="none" spc="-61" normalizeH="0" baseline="0" noProof="0">
                <a:ln>
                  <a:noFill/>
                </a:ln>
                <a:solidFill>
                  <a:schemeClr val="bg1"/>
                </a:solidFill>
                <a:effectLst/>
                <a:uLnTx/>
                <a:uFillTx/>
                <a:latin typeface="+mn-lt"/>
                <a:ea typeface="+mn-ea"/>
                <a:cs typeface="Verdana"/>
                <a:sym typeface="Arial"/>
              </a:rPr>
              <a:t>T</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A</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6" normalizeH="0" baseline="0" noProof="0">
                <a:ln>
                  <a:noFill/>
                </a:ln>
                <a:solidFill>
                  <a:schemeClr val="bg1"/>
                </a:solidFill>
                <a:effectLst/>
                <a:uLnTx/>
                <a:uFillTx/>
                <a:latin typeface="+mn-lt"/>
                <a:ea typeface="+mn-ea"/>
                <a:cs typeface="Verdana"/>
                <a:sym typeface="Arial"/>
              </a:rPr>
              <a:t>C</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9" normalizeH="0" baseline="0" noProof="0">
                <a:ln>
                  <a:noFill/>
                </a:ln>
                <a:solidFill>
                  <a:schemeClr val="bg1"/>
                </a:solidFill>
                <a:effectLst/>
                <a:uLnTx/>
                <a:uFillTx/>
                <a:latin typeface="+mn-lt"/>
                <a:ea typeface="+mn-ea"/>
                <a:cs typeface="Verdana"/>
                <a:sym typeface="Arial"/>
              </a:rPr>
              <a:t>K</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r>
              <a:rPr kumimoji="0" sz="897" b="1" i="0" u="none" strike="noStrike" kern="1200" cap="none" spc="0" normalizeH="0" baseline="0" noProof="0">
                <a:ln>
                  <a:noFill/>
                </a:ln>
                <a:solidFill>
                  <a:schemeClr val="bg1"/>
                </a:solidFill>
                <a:effectLst/>
                <a:uLnTx/>
                <a:uFillTx/>
                <a:latin typeface="+mn-lt"/>
                <a:ea typeface="+mn-ea"/>
                <a:cs typeface="Verdana"/>
                <a:sym typeface="Arial"/>
              </a:rPr>
              <a:t> </a:t>
            </a:r>
            <a:r>
              <a:rPr kumimoji="0" sz="897" b="1" i="0" u="none" strike="noStrike" kern="1200" cap="none" spc="-93" normalizeH="0" baseline="0" noProof="0">
                <a:ln>
                  <a:noFill/>
                </a:ln>
                <a:solidFill>
                  <a:schemeClr val="bg1"/>
                </a:solidFill>
                <a:effectLst/>
                <a:uLnTx/>
                <a:uFillTx/>
                <a:latin typeface="+mn-lt"/>
                <a:ea typeface="+mn-ea"/>
                <a:cs typeface="Verdana"/>
                <a:sym typeface="Arial"/>
              </a:rPr>
              <a:t> </a:t>
            </a:r>
            <a:r>
              <a:rPr kumimoji="0" sz="897" b="1" i="0" u="none" strike="noStrike" kern="1200" cap="none" spc="3" normalizeH="0" baseline="0" noProof="0">
                <a:ln>
                  <a:noFill/>
                </a:ln>
                <a:solidFill>
                  <a:schemeClr val="bg1"/>
                </a:solidFill>
                <a:effectLst/>
                <a:uLnTx/>
                <a:uFillTx/>
                <a:latin typeface="+mn-lt"/>
                <a:ea typeface="+mn-ea"/>
                <a:cs typeface="Verdana"/>
                <a:sym typeface="Arial"/>
              </a:rPr>
              <a:t>M</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E</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A</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67" normalizeH="0" baseline="0" noProof="0">
                <a:ln>
                  <a:noFill/>
                </a:ln>
                <a:solidFill>
                  <a:schemeClr val="bg1"/>
                </a:solidFill>
                <a:effectLst/>
                <a:uLnTx/>
                <a:uFillTx/>
                <a:latin typeface="+mn-lt"/>
                <a:ea typeface="+mn-ea"/>
                <a:cs typeface="Verdana"/>
                <a:sym typeface="Arial"/>
              </a:rPr>
              <a:t>S</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2" normalizeH="0" baseline="0" noProof="0">
                <a:ln>
                  <a:noFill/>
                </a:ln>
                <a:solidFill>
                  <a:schemeClr val="bg1"/>
                </a:solidFill>
                <a:effectLst/>
                <a:uLnTx/>
                <a:uFillTx/>
                <a:latin typeface="+mn-lt"/>
                <a:ea typeface="+mn-ea"/>
                <a:cs typeface="Verdana"/>
                <a:sym typeface="Arial"/>
              </a:rPr>
              <a:t>U</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E</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r>
              <a:rPr kumimoji="0" sz="897" b="1" i="0" u="none" strike="noStrike" kern="1200" cap="none" spc="0" normalizeH="0" baseline="0" noProof="0">
                <a:ln>
                  <a:noFill/>
                </a:ln>
                <a:solidFill>
                  <a:schemeClr val="bg1"/>
                </a:solidFill>
                <a:effectLst/>
                <a:uLnTx/>
                <a:uFillTx/>
                <a:latin typeface="+mn-lt"/>
                <a:ea typeface="+mn-ea"/>
                <a:cs typeface="Verdana"/>
                <a:sym typeface="Arial"/>
              </a:rPr>
              <a:t> </a:t>
            </a:r>
            <a:r>
              <a:rPr kumimoji="0" sz="897" b="1" i="0" u="none" strike="noStrike" kern="1200" cap="none" spc="-93" normalizeH="0" baseline="0" noProof="0">
                <a:ln>
                  <a:noFill/>
                </a:ln>
                <a:solidFill>
                  <a:schemeClr val="bg1"/>
                </a:solidFill>
                <a:effectLst/>
                <a:uLnTx/>
                <a:uFillTx/>
                <a:latin typeface="+mn-lt"/>
                <a:ea typeface="+mn-ea"/>
                <a:cs typeface="Verdana"/>
                <a:sym typeface="Arial"/>
              </a:rPr>
              <a:t> </a:t>
            </a:r>
            <a:r>
              <a:rPr kumimoji="0" sz="897" b="1" i="0" u="none" strike="noStrike" kern="1200" cap="none" spc="-67" normalizeH="0" baseline="0" noProof="0">
                <a:ln>
                  <a:noFill/>
                </a:ln>
                <a:solidFill>
                  <a:schemeClr val="bg1"/>
                </a:solidFill>
                <a:effectLst/>
                <a:uLnTx/>
                <a:uFillTx/>
                <a:latin typeface="+mn-lt"/>
                <a:ea typeface="+mn-ea"/>
                <a:cs typeface="Verdana"/>
                <a:sym typeface="Arial"/>
              </a:rPr>
              <a:t>S</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9" normalizeH="0" baseline="0" noProof="0">
                <a:ln>
                  <a:noFill/>
                </a:ln>
                <a:solidFill>
                  <a:schemeClr val="bg1"/>
                </a:solidFill>
                <a:effectLst/>
                <a:uLnTx/>
                <a:uFillTx/>
                <a:latin typeface="+mn-lt"/>
                <a:ea typeface="+mn-ea"/>
                <a:cs typeface="Verdana"/>
                <a:sym typeface="Arial"/>
              </a:rPr>
              <a:t>H</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A</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13" normalizeH="0" baseline="0" noProof="0">
                <a:ln>
                  <a:noFill/>
                </a:ln>
                <a:solidFill>
                  <a:schemeClr val="bg1"/>
                </a:solidFill>
                <a:effectLst/>
                <a:uLnTx/>
                <a:uFillTx/>
                <a:latin typeface="+mn-lt"/>
                <a:ea typeface="+mn-ea"/>
                <a:cs typeface="Verdana"/>
                <a:sym typeface="Arial"/>
              </a:rPr>
              <a:t>E</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r>
              <a:rPr kumimoji="0" sz="897" b="1" i="0" u="none" strike="noStrike" kern="1200" cap="none" spc="0" normalizeH="0" baseline="0" noProof="0">
                <a:ln>
                  <a:noFill/>
                </a:ln>
                <a:solidFill>
                  <a:schemeClr val="bg1"/>
                </a:solidFill>
                <a:effectLst/>
                <a:uLnTx/>
                <a:uFillTx/>
                <a:latin typeface="+mn-lt"/>
                <a:ea typeface="+mn-ea"/>
                <a:cs typeface="Verdana"/>
                <a:sym typeface="Arial"/>
              </a:rPr>
              <a:t> </a:t>
            </a:r>
            <a:r>
              <a:rPr kumimoji="0" sz="897" b="1" i="0" u="none" strike="noStrike" kern="1200" cap="none" spc="-93" normalizeH="0" baseline="0" noProof="0">
                <a:ln>
                  <a:noFill/>
                </a:ln>
                <a:solidFill>
                  <a:schemeClr val="bg1"/>
                </a:solidFill>
                <a:effectLst/>
                <a:uLnTx/>
                <a:uFillTx/>
                <a:latin typeface="+mn-lt"/>
                <a:ea typeface="+mn-ea"/>
                <a:cs typeface="Verdana"/>
                <a:sym typeface="Arial"/>
              </a:rPr>
              <a:t> </a:t>
            </a:r>
            <a:r>
              <a:rPr kumimoji="0" sz="897" b="1" i="0" u="none" strike="noStrike" kern="1200" cap="none" spc="-38" normalizeH="0" baseline="0" noProof="0">
                <a:ln>
                  <a:noFill/>
                </a:ln>
                <a:solidFill>
                  <a:schemeClr val="bg1"/>
                </a:solidFill>
                <a:effectLst/>
                <a:uLnTx/>
                <a:uFillTx/>
                <a:latin typeface="+mn-lt"/>
                <a:ea typeface="+mn-ea"/>
                <a:cs typeface="Verdana"/>
                <a:sym typeface="Arial"/>
              </a:rPr>
              <a:t>G</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45" normalizeH="0" baseline="0" noProof="0">
                <a:ln>
                  <a:noFill/>
                </a:ln>
                <a:solidFill>
                  <a:schemeClr val="bg1"/>
                </a:solidFill>
                <a:effectLst/>
                <a:uLnTx/>
                <a:uFillTx/>
                <a:latin typeface="+mn-lt"/>
                <a:ea typeface="+mn-ea"/>
                <a:cs typeface="Verdana"/>
                <a:sym typeface="Arial"/>
              </a:rPr>
              <a:t>R</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6" normalizeH="0" baseline="0" noProof="0">
                <a:ln>
                  <a:noFill/>
                </a:ln>
                <a:solidFill>
                  <a:schemeClr val="bg1"/>
                </a:solidFill>
                <a:effectLst/>
                <a:uLnTx/>
                <a:uFillTx/>
                <a:latin typeface="+mn-lt"/>
                <a:ea typeface="+mn-ea"/>
                <a:cs typeface="Verdana"/>
                <a:sym typeface="Arial"/>
              </a:rPr>
              <a:t>O</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29" normalizeH="0" baseline="0" noProof="0">
                <a:ln>
                  <a:noFill/>
                </a:ln>
                <a:solidFill>
                  <a:schemeClr val="bg1"/>
                </a:solidFill>
                <a:effectLst/>
                <a:uLnTx/>
                <a:uFillTx/>
                <a:latin typeface="+mn-lt"/>
                <a:ea typeface="+mn-ea"/>
                <a:cs typeface="Verdana"/>
                <a:sym typeface="Arial"/>
              </a:rPr>
              <a:t>W</a:t>
            </a:r>
            <a:r>
              <a:rPr kumimoji="0" sz="897" b="1" i="0" u="none" strike="noStrike" kern="1200" cap="none" spc="-173" normalizeH="0" baseline="0" noProof="0">
                <a:ln>
                  <a:noFill/>
                </a:ln>
                <a:solidFill>
                  <a:schemeClr val="bg1"/>
                </a:solidFill>
                <a:effectLst/>
                <a:uLnTx/>
                <a:uFillTx/>
                <a:latin typeface="+mn-lt"/>
                <a:ea typeface="+mn-ea"/>
                <a:cs typeface="Verdana"/>
                <a:sym typeface="Arial"/>
              </a:rPr>
              <a:t> </a:t>
            </a:r>
            <a:r>
              <a:rPr kumimoji="0" sz="897" b="1" i="0" u="none" strike="noStrike" kern="1200" cap="none" spc="-90" normalizeH="0" baseline="0" noProof="0">
                <a:ln>
                  <a:noFill/>
                </a:ln>
                <a:solidFill>
                  <a:schemeClr val="bg1"/>
                </a:solidFill>
                <a:effectLst/>
                <a:uLnTx/>
                <a:uFillTx/>
                <a:latin typeface="+mn-lt"/>
                <a:ea typeface="+mn-ea"/>
                <a:cs typeface="Verdana"/>
                <a:sym typeface="Arial"/>
              </a:rPr>
              <a:t>.</a:t>
            </a:r>
            <a:endParaRPr kumimoji="0" sz="897" b="0" i="0" u="none" strike="noStrike" kern="1200" cap="none" spc="0" normalizeH="0" baseline="0" noProof="0">
              <a:ln>
                <a:noFill/>
              </a:ln>
              <a:solidFill>
                <a:schemeClr val="bg1"/>
              </a:solidFill>
              <a:effectLst/>
              <a:uLnTx/>
              <a:uFillTx/>
              <a:latin typeface="+mn-lt"/>
              <a:ea typeface="+mn-ea"/>
              <a:cs typeface="Verdana"/>
              <a:sym typeface="Arial"/>
            </a:endParaRPr>
          </a:p>
        </p:txBody>
      </p:sp>
      <p:sp>
        <p:nvSpPr>
          <p:cNvPr id="40" name="object 40"/>
          <p:cNvSpPr txBox="1"/>
          <p:nvPr/>
        </p:nvSpPr>
        <p:spPr>
          <a:xfrm>
            <a:off x="1346391" y="4955050"/>
            <a:ext cx="742373" cy="1256831"/>
          </a:xfrm>
          <a:prstGeom prst="rect">
            <a:avLst/>
          </a:prstGeom>
        </p:spPr>
        <p:txBody>
          <a:bodyPr vert="horz" wrap="square" lIns="0" tIns="8140" rIns="0" bIns="0" rtlCol="0">
            <a:spAutoFit/>
          </a:bodyPr>
          <a:lstStyle/>
          <a:p>
            <a:pPr marL="0" marR="0" lvl="0" indent="0" algn="ctr" defTabSz="586039" rtl="0" eaLnBrk="1" fontAlgn="auto" latinLnBrk="0" hangingPunct="1">
              <a:lnSpc>
                <a:spcPct val="100000"/>
              </a:lnSpc>
              <a:spcBef>
                <a:spcPts val="64"/>
              </a:spcBef>
              <a:spcAft>
                <a:spcPts val="0"/>
              </a:spcAft>
              <a:buClrTx/>
              <a:buSzTx/>
              <a:buFont typeface="Arial"/>
              <a:buNone/>
              <a:tabLst/>
              <a:defRPr/>
            </a:pPr>
            <a:r>
              <a:rPr kumimoji="0" sz="2435" b="1" i="0" u="none" strike="noStrike" kern="1200" cap="none" spc="-54" normalizeH="0" baseline="0" noProof="0" dirty="0">
                <a:ln>
                  <a:noFill/>
                </a:ln>
                <a:solidFill>
                  <a:schemeClr val="bg1"/>
                </a:solidFill>
                <a:effectLst/>
                <a:uLnTx/>
                <a:uFillTx/>
                <a:latin typeface="+mn-lt"/>
                <a:ea typeface="+mn-ea"/>
                <a:sym typeface="Arial"/>
              </a:rPr>
              <a:t>2K</a:t>
            </a:r>
            <a:endParaRPr kumimoji="0" sz="2435" b="0" i="0" u="none" strike="noStrike" kern="1200" cap="none" spc="0" normalizeH="0" baseline="0" noProof="0" dirty="0">
              <a:ln>
                <a:noFill/>
              </a:ln>
              <a:solidFill>
                <a:schemeClr val="bg1"/>
              </a:solidFill>
              <a:effectLst/>
              <a:uLnTx/>
              <a:uFillTx/>
              <a:latin typeface="+mn-lt"/>
              <a:ea typeface="+mn-ea"/>
              <a:sym typeface="Arial"/>
            </a:endParaRPr>
          </a:p>
          <a:p>
            <a:pPr marL="7732" marR="3256" lvl="0" indent="0" algn="ctr" defTabSz="586039" rtl="0" eaLnBrk="1" fontAlgn="auto" latinLnBrk="0" hangingPunct="1">
              <a:lnSpc>
                <a:spcPct val="116599"/>
              </a:lnSpc>
              <a:spcBef>
                <a:spcPts val="1455"/>
              </a:spcBef>
              <a:spcAft>
                <a:spcPts val="0"/>
              </a:spcAft>
              <a:buClrTx/>
              <a:buSzTx/>
              <a:buFont typeface="Arial"/>
              <a:buNone/>
              <a:tabLst/>
              <a:defRPr/>
            </a:pPr>
            <a:r>
              <a:rPr kumimoji="0" sz="641" b="0" i="0" u="none" strike="noStrike" kern="1200" cap="none" spc="-32" normalizeH="0" baseline="0" noProof="0" dirty="0">
                <a:ln>
                  <a:noFill/>
                </a:ln>
                <a:solidFill>
                  <a:prstClr val="black"/>
                </a:solidFill>
                <a:effectLst/>
                <a:uLnTx/>
                <a:uFillTx/>
                <a:latin typeface="+mn-lt"/>
                <a:ea typeface="+mn-ea"/>
                <a:cs typeface="Microsoft Sans Serif"/>
                <a:sym typeface="Arial"/>
              </a:rPr>
              <a:t>G</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l</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o</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b</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a</a:t>
            </a:r>
            <a:r>
              <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rPr>
              <a:t>l</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54" normalizeH="0" baseline="0" noProof="0" dirty="0">
                <a:ln>
                  <a:noFill/>
                </a:ln>
                <a:solidFill>
                  <a:prstClr val="black"/>
                </a:solidFill>
                <a:effectLst/>
                <a:uLnTx/>
                <a:uFillTx/>
                <a:latin typeface="+mn-lt"/>
                <a:ea typeface="+mn-ea"/>
                <a:cs typeface="Microsoft Sans Serif"/>
                <a:sym typeface="Arial"/>
              </a:rPr>
              <a:t>TV</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a</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n</a:t>
            </a:r>
            <a:r>
              <a:rPr kumimoji="0" sz="641" b="0" i="0" u="none" strike="noStrike" kern="1200" cap="none" spc="29" normalizeH="0" baseline="0" noProof="0" dirty="0">
                <a:ln>
                  <a:noFill/>
                </a:ln>
                <a:solidFill>
                  <a:prstClr val="black"/>
                </a:solidFill>
                <a:effectLst/>
                <a:uLnTx/>
                <a:uFillTx/>
                <a:latin typeface="+mn-lt"/>
                <a:ea typeface="+mn-ea"/>
                <a:cs typeface="Microsoft Sans Serif"/>
                <a:sym typeface="Arial"/>
              </a:rPr>
              <a:t>d</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35" normalizeH="0" baseline="0" noProof="0" dirty="0">
                <a:ln>
                  <a:noFill/>
                </a:ln>
                <a:solidFill>
                  <a:prstClr val="black"/>
                </a:solidFill>
                <a:effectLst/>
                <a:uLnTx/>
                <a:uFillTx/>
                <a:latin typeface="+mn-lt"/>
                <a:ea typeface="+mn-ea"/>
                <a:cs typeface="Microsoft Sans Serif"/>
                <a:sym typeface="Arial"/>
              </a:rPr>
              <a:t>r</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a</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d</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i</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o  </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sources; </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more </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content </a:t>
            </a:r>
            <a:r>
              <a:rPr kumimoji="0" sz="641" b="0" i="0" u="none" strike="noStrike" kern="1200" cap="none" spc="10" normalizeH="0" baseline="0" noProof="0" dirty="0">
                <a:ln>
                  <a:noFill/>
                </a:ln>
                <a:solidFill>
                  <a:prstClr val="black"/>
                </a:solidFill>
                <a:effectLst/>
                <a:uLnTx/>
                <a:uFillTx/>
                <a:latin typeface="+mn-lt"/>
                <a:ea typeface="+mn-ea"/>
                <a:cs typeface="Microsoft Sans Serif"/>
                <a:sym typeface="Arial"/>
              </a:rPr>
              <a:t>in </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the </a:t>
            </a:r>
            <a:r>
              <a:rPr kumimoji="0" sz="641" b="0" i="0" u="none" strike="noStrike" kern="1200" cap="none" spc="-32" normalizeH="0" baseline="0" noProof="0" dirty="0">
                <a:ln>
                  <a:noFill/>
                </a:ln>
                <a:solidFill>
                  <a:prstClr val="black"/>
                </a:solidFill>
                <a:effectLst/>
                <a:uLnTx/>
                <a:uFillTx/>
                <a:latin typeface="+mn-lt"/>
                <a:ea typeface="+mn-ea"/>
                <a:cs typeface="Microsoft Sans Serif"/>
                <a:sym typeface="Arial"/>
              </a:rPr>
              <a:t>U.S. </a:t>
            </a:r>
            <a:r>
              <a:rPr kumimoji="0" sz="641" b="0" i="0" u="none" strike="noStrike" kern="1200" cap="none" spc="-29"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and </a:t>
            </a:r>
            <a:r>
              <a:rPr kumimoji="0" sz="641" b="0" i="0" u="none" strike="noStrike" kern="1200" cap="none" spc="-10" normalizeH="0" baseline="0" noProof="0" dirty="0">
                <a:ln>
                  <a:noFill/>
                </a:ln>
                <a:solidFill>
                  <a:prstClr val="black"/>
                </a:solidFill>
                <a:effectLst/>
                <a:uLnTx/>
                <a:uFillTx/>
                <a:latin typeface="+mn-lt"/>
                <a:ea typeface="+mn-ea"/>
                <a:cs typeface="Microsoft Sans Serif"/>
                <a:sym typeface="Arial"/>
              </a:rPr>
              <a:t>Canada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than </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0" normalizeH="0" baseline="0" noProof="0" dirty="0" err="1">
                <a:ln>
                  <a:noFill/>
                </a:ln>
                <a:solidFill>
                  <a:prstClr val="black"/>
                </a:solidFill>
                <a:effectLst/>
                <a:uLnTx/>
                <a:uFillTx/>
                <a:latin typeface="+mn-lt"/>
                <a:ea typeface="+mn-ea"/>
                <a:cs typeface="Microsoft Sans Serif"/>
                <a:sym typeface="Arial"/>
              </a:rPr>
              <a:t>anyother</a:t>
            </a:r>
            <a:r>
              <a:rPr kumimoji="0" sz="641"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provider</a:t>
            </a:r>
            <a:endPar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sp>
        <p:nvSpPr>
          <p:cNvPr id="41" name="object 41"/>
          <p:cNvSpPr txBox="1"/>
          <p:nvPr/>
        </p:nvSpPr>
        <p:spPr>
          <a:xfrm>
            <a:off x="2095660" y="5511264"/>
            <a:ext cx="916082" cy="574054"/>
          </a:xfrm>
          <a:prstGeom prst="rect">
            <a:avLst/>
          </a:prstGeom>
        </p:spPr>
        <p:txBody>
          <a:bodyPr vert="horz" wrap="square" lIns="0" tIns="7733" rIns="0" bIns="0" rtlCol="0">
            <a:spAutoFit/>
          </a:bodyPr>
          <a:lstStyle/>
          <a:p>
            <a:pPr marL="142440" marR="137556" lvl="0" indent="-407"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Licensed </a:t>
            </a:r>
            <a:r>
              <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c</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o</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dirty="0">
                <a:ln>
                  <a:noFill/>
                </a:ln>
                <a:solidFill>
                  <a:prstClr val="black"/>
                </a:solidFill>
                <a:effectLst/>
                <a:uLnTx/>
                <a:uFillTx/>
                <a:latin typeface="+mn-lt"/>
                <a:ea typeface="+mn-ea"/>
                <a:cs typeface="Microsoft Sans Serif"/>
                <a:sym typeface="Arial"/>
              </a:rPr>
              <a:t>t</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dirty="0">
                <a:ln>
                  <a:noFill/>
                </a:ln>
                <a:solidFill>
                  <a:prstClr val="black"/>
                </a:solidFill>
                <a:effectLst/>
                <a:uLnTx/>
                <a:uFillTx/>
                <a:latin typeface="+mn-lt"/>
                <a:ea typeface="+mn-ea"/>
                <a:cs typeface="Microsoft Sans Serif"/>
                <a:sym typeface="Arial"/>
              </a:rPr>
              <a:t>t</a:t>
            </a:r>
            <a:r>
              <a:rPr kumimoji="0" sz="641" b="0" i="0" u="none" strike="noStrike" kern="1200" cap="none" spc="-38" normalizeH="0" baseline="0" noProof="0" dirty="0">
                <a:ln>
                  <a:noFill/>
                </a:ln>
                <a:solidFill>
                  <a:prstClr val="black"/>
                </a:solidFill>
                <a:effectLst/>
                <a:uLnTx/>
                <a:uFillTx/>
                <a:latin typeface="+mn-lt"/>
                <a:ea typeface="+mn-ea"/>
                <a:cs typeface="Microsoft Sans Serif"/>
                <a:sym typeface="Arial"/>
              </a:rPr>
              <a:t>,</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o</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n</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li</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n</a:t>
            </a:r>
            <a:r>
              <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rPr>
              <a:t>e</a:t>
            </a:r>
          </a:p>
          <a:p>
            <a:pPr marL="8139" marR="3256" lvl="0" indent="0" algn="ctr" defTabSz="586039" rtl="0" eaLnBrk="1" fontAlgn="auto" latinLnBrk="0" hangingPunct="1">
              <a:lnSpc>
                <a:spcPct val="116599"/>
              </a:lnSpc>
              <a:spcBef>
                <a:spcPts val="0"/>
              </a:spcBef>
              <a:spcAft>
                <a:spcPts val="0"/>
              </a:spcAft>
              <a:buClrTx/>
              <a:buSzTx/>
              <a:buFont typeface="Arial"/>
              <a:buNone/>
              <a:tabLst/>
              <a:defRPr/>
            </a:pP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newspaper, </a:t>
            </a:r>
            <a:r>
              <a:rPr kumimoji="0" sz="641" b="0" i="0" u="none" strike="noStrike" kern="1200" cap="none" spc="-10" normalizeH="0" baseline="0" noProof="0" dirty="0">
                <a:ln>
                  <a:noFill/>
                </a:ln>
                <a:solidFill>
                  <a:prstClr val="black"/>
                </a:solidFill>
                <a:effectLst/>
                <a:uLnTx/>
                <a:uFillTx/>
                <a:latin typeface="+mn-lt"/>
                <a:ea typeface="+mn-ea"/>
                <a:cs typeface="Microsoft Sans Serif"/>
                <a:sym typeface="Arial"/>
              </a:rPr>
              <a:t>magazine, </a:t>
            </a:r>
            <a:r>
              <a:rPr kumimoji="0" sz="641" b="0" i="0" u="none" strike="noStrike" kern="1200" cap="none" spc="-163"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trade </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publications, </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forum</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and</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blog</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pages</a:t>
            </a:r>
            <a:endPar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sp>
        <p:nvSpPr>
          <p:cNvPr id="42" name="object 42"/>
          <p:cNvSpPr txBox="1"/>
          <p:nvPr/>
        </p:nvSpPr>
        <p:spPr>
          <a:xfrm>
            <a:off x="3056662" y="5511264"/>
            <a:ext cx="715774" cy="458701"/>
          </a:xfrm>
          <a:prstGeom prst="rect">
            <a:avLst/>
          </a:prstGeom>
        </p:spPr>
        <p:txBody>
          <a:bodyPr vert="horz" wrap="square" lIns="0" tIns="7733" rIns="0" bIns="0" rtlCol="0">
            <a:spAutoFit/>
          </a:bodyPr>
          <a:lstStyle/>
          <a:p>
            <a:pPr marL="36220" marR="31337"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64" normalizeH="0" baseline="0" noProof="0" dirty="0">
                <a:ln>
                  <a:noFill/>
                </a:ln>
                <a:solidFill>
                  <a:prstClr val="black"/>
                </a:solidFill>
                <a:effectLst/>
                <a:uLnTx/>
                <a:uFillTx/>
                <a:latin typeface="+mn-lt"/>
                <a:ea typeface="+mn-ea"/>
                <a:cs typeface="Microsoft Sans Serif"/>
                <a:sym typeface="Arial"/>
              </a:rPr>
              <a:t>C</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o</a:t>
            </a:r>
            <a:r>
              <a:rPr kumimoji="0" sz="641" b="0" i="0" u="none" strike="noStrike" kern="1200" cap="none" spc="35" normalizeH="0" baseline="0" noProof="0" dirty="0">
                <a:ln>
                  <a:noFill/>
                </a:ln>
                <a:solidFill>
                  <a:prstClr val="black"/>
                </a:solidFill>
                <a:effectLst/>
                <a:uLnTx/>
                <a:uFillTx/>
                <a:latin typeface="+mn-lt"/>
                <a:ea typeface="+mn-ea"/>
                <a:cs typeface="Microsoft Sans Serif"/>
                <a:sym typeface="Arial"/>
              </a:rPr>
              <a:t>m</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p</a:t>
            </a:r>
            <a:r>
              <a:rPr kumimoji="0" sz="641" b="0" i="0" u="none" strike="noStrike" kern="1200" cap="none" spc="35" normalizeH="0" baseline="0" noProof="0" dirty="0">
                <a:ln>
                  <a:noFill/>
                </a:ln>
                <a:solidFill>
                  <a:prstClr val="black"/>
                </a:solidFill>
                <a:effectLst/>
                <a:uLnTx/>
                <a:uFillTx/>
                <a:latin typeface="+mn-lt"/>
                <a:ea typeface="+mn-ea"/>
                <a:cs typeface="Microsoft Sans Serif"/>
                <a:sym typeface="Arial"/>
              </a:rPr>
              <a:t>r</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h</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n</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s</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i</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v</a:t>
            </a:r>
            <a:r>
              <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rPr>
              <a:t>e  </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coverage</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of</a:t>
            </a:r>
            <a:endPar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3256" lvl="0" indent="0" algn="ctr" defTabSz="586039" rtl="0" eaLnBrk="1" fontAlgn="auto" latinLnBrk="0" hangingPunct="1">
              <a:lnSpc>
                <a:spcPct val="116599"/>
              </a:lnSpc>
              <a:spcBef>
                <a:spcPts val="0"/>
              </a:spcBef>
              <a:spcAft>
                <a:spcPts val="0"/>
              </a:spcAft>
              <a:buClrTx/>
              <a:buSzTx/>
              <a:buFont typeface="Arial"/>
              <a:buNone/>
              <a:tabLst/>
              <a:defRPr/>
            </a:pP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the</a:t>
            </a:r>
            <a:r>
              <a:rPr kumimoji="0" sz="641" b="0" i="0" u="none" strike="noStrike" kern="1200" cap="none" spc="-2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rPr>
              <a:t>leading</a:t>
            </a:r>
            <a:r>
              <a:rPr kumimoji="0" sz="641" b="0" i="0" u="none" strike="noStrike" kern="1200" cap="none" spc="-22"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social </a:t>
            </a:r>
            <a:r>
              <a:rPr kumimoji="0" sz="641" b="0" i="0" u="none" strike="noStrike" kern="1200" cap="none" spc="-16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media</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platforms</a:t>
            </a:r>
            <a:endPar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sp>
        <p:nvSpPr>
          <p:cNvPr id="43" name="object 43"/>
          <p:cNvSpPr txBox="1"/>
          <p:nvPr/>
        </p:nvSpPr>
        <p:spPr>
          <a:xfrm>
            <a:off x="620497" y="5511263"/>
            <a:ext cx="581344" cy="343350"/>
          </a:xfrm>
          <a:prstGeom prst="rect">
            <a:avLst/>
          </a:prstGeom>
        </p:spPr>
        <p:txBody>
          <a:bodyPr vert="horz" wrap="square" lIns="0" tIns="7733" rIns="0" bIns="0" rtlCol="0">
            <a:spAutoFit/>
          </a:bodyPr>
          <a:lstStyle/>
          <a:p>
            <a:pPr marL="8139" marR="3256"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58" normalizeH="0" baseline="0" noProof="0">
                <a:ln>
                  <a:noFill/>
                </a:ln>
                <a:solidFill>
                  <a:prstClr val="black"/>
                </a:solidFill>
                <a:effectLst/>
                <a:uLnTx/>
                <a:uFillTx/>
                <a:latin typeface="+mn-lt"/>
                <a:ea typeface="+mn-ea"/>
                <a:cs typeface="Microsoft Sans Serif"/>
                <a:sym typeface="Arial"/>
              </a:rPr>
              <a:t>V</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i</a:t>
            </a:r>
            <a:r>
              <a:rPr kumimoji="0" sz="641" b="0" i="0" u="none" strike="noStrike" kern="1200" cap="none" spc="26" normalizeH="0" baseline="0" noProof="0">
                <a:ln>
                  <a:noFill/>
                </a:ln>
                <a:solidFill>
                  <a:prstClr val="black"/>
                </a:solidFill>
                <a:effectLst/>
                <a:uLnTx/>
                <a:uFillTx/>
                <a:latin typeface="+mn-lt"/>
                <a:ea typeface="+mn-ea"/>
                <a:cs typeface="Microsoft Sans Serif"/>
                <a:sym typeface="Arial"/>
              </a:rPr>
              <a:t>d</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c</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o</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t</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e</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n</a:t>
            </a:r>
            <a:r>
              <a:rPr kumimoji="0" sz="641" b="0" i="0" u="none" strike="noStrike" kern="1200" cap="none" spc="35" normalizeH="0" baseline="0" noProof="0">
                <a:ln>
                  <a:noFill/>
                </a:ln>
                <a:solidFill>
                  <a:prstClr val="black"/>
                </a:solidFill>
                <a:effectLst/>
                <a:uLnTx/>
                <a:uFillTx/>
                <a:latin typeface="+mn-lt"/>
                <a:ea typeface="+mn-ea"/>
                <a:cs typeface="Microsoft Sans Serif"/>
                <a:sym typeface="Arial"/>
              </a:rPr>
              <a:t>t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captured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every</a:t>
            </a:r>
            <a:r>
              <a:rPr kumimoji="0" sz="641" b="0" i="0" u="none" strike="noStrike" kern="1200" cap="none" spc="-22"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minute</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4" name="object 44"/>
          <p:cNvSpPr txBox="1"/>
          <p:nvPr/>
        </p:nvSpPr>
        <p:spPr>
          <a:xfrm>
            <a:off x="758432" y="4953607"/>
            <a:ext cx="425401" cy="314831"/>
          </a:xfrm>
          <a:prstGeom prst="rect">
            <a:avLst/>
          </a:prstGeom>
        </p:spPr>
        <p:txBody>
          <a:bodyPr vert="horz" wrap="square" lIns="0" tIns="8954" rIns="0" bIns="0" rtlCol="0">
            <a:spAutoFit/>
          </a:bodyPr>
          <a:lstStyle/>
          <a:p>
            <a:pPr marL="8139" marR="0" lvl="0" indent="0" algn="l" defTabSz="586039" rtl="0" eaLnBrk="1" fontAlgn="auto" latinLnBrk="0" hangingPunct="1">
              <a:lnSpc>
                <a:spcPct val="100000"/>
              </a:lnSpc>
              <a:spcBef>
                <a:spcPts val="70"/>
              </a:spcBef>
              <a:spcAft>
                <a:spcPts val="0"/>
              </a:spcAft>
              <a:buClrTx/>
              <a:buSzTx/>
              <a:buFont typeface="Arial"/>
              <a:buNone/>
              <a:tabLst/>
              <a:defRPr/>
            </a:pPr>
            <a:r>
              <a:rPr kumimoji="0" sz="1987" b="1" i="0" u="none" strike="noStrike" kern="1200" cap="none" spc="32" normalizeH="0" baseline="0" noProof="0">
                <a:ln>
                  <a:noFill/>
                </a:ln>
                <a:solidFill>
                  <a:schemeClr val="bg1"/>
                </a:solidFill>
                <a:effectLst/>
                <a:uLnTx/>
                <a:uFillTx/>
                <a:latin typeface="+mn-lt"/>
                <a:ea typeface="+mn-ea"/>
                <a:sym typeface="Arial"/>
              </a:rPr>
              <a:t>40</a:t>
            </a:r>
            <a:endParaRPr kumimoji="0" sz="1987" b="0" i="0" u="none" strike="noStrike" kern="1200" cap="none" spc="0" normalizeH="0" baseline="0" noProof="0">
              <a:ln>
                <a:noFill/>
              </a:ln>
              <a:solidFill>
                <a:schemeClr val="bg1"/>
              </a:solidFill>
              <a:effectLst/>
              <a:uLnTx/>
              <a:uFillTx/>
              <a:latin typeface="+mn-lt"/>
              <a:ea typeface="+mn-ea"/>
              <a:sym typeface="Arial"/>
            </a:endParaRPr>
          </a:p>
        </p:txBody>
      </p:sp>
      <p:sp>
        <p:nvSpPr>
          <p:cNvPr id="45" name="object 45"/>
          <p:cNvSpPr txBox="1"/>
          <p:nvPr/>
        </p:nvSpPr>
        <p:spPr>
          <a:xfrm>
            <a:off x="754061" y="5237869"/>
            <a:ext cx="314206" cy="109713"/>
          </a:xfrm>
          <a:prstGeom prst="rect">
            <a:avLst/>
          </a:prstGeom>
        </p:spPr>
        <p:txBody>
          <a:bodyPr vert="horz" wrap="square" lIns="0" tIns="10989" rIns="0" bIns="0" rtlCol="0">
            <a:spAutoFit/>
          </a:bodyPr>
          <a:lstStyle/>
          <a:p>
            <a:pPr marL="8139" marR="0" lvl="0" indent="0" algn="l" defTabSz="586039" rtl="0" eaLnBrk="1" fontAlgn="auto" latinLnBrk="0" hangingPunct="1">
              <a:lnSpc>
                <a:spcPct val="100000"/>
              </a:lnSpc>
              <a:spcBef>
                <a:spcPts val="87"/>
              </a:spcBef>
              <a:spcAft>
                <a:spcPts val="0"/>
              </a:spcAft>
              <a:buClrTx/>
              <a:buSzTx/>
              <a:buFont typeface="Arial"/>
              <a:buNone/>
              <a:tabLst/>
              <a:defRPr/>
            </a:pPr>
            <a:r>
              <a:rPr kumimoji="0" sz="641" b="1" i="0" u="none" strike="noStrike" kern="1200" cap="none" spc="3" normalizeH="0" baseline="0" noProof="0">
                <a:ln>
                  <a:noFill/>
                </a:ln>
                <a:solidFill>
                  <a:schemeClr val="bg1"/>
                </a:solidFill>
                <a:effectLst/>
                <a:uLnTx/>
                <a:uFillTx/>
                <a:latin typeface="+mn-lt"/>
                <a:ea typeface="+mn-ea"/>
                <a:sym typeface="Arial"/>
              </a:rPr>
              <a:t>HOURS</a:t>
            </a:r>
            <a:endParaRPr kumimoji="0" sz="641" b="0" i="0" u="none" strike="noStrike" kern="1200" cap="none" spc="0" normalizeH="0" baseline="0" noProof="0">
              <a:ln>
                <a:noFill/>
              </a:ln>
              <a:solidFill>
                <a:schemeClr val="bg1"/>
              </a:solidFill>
              <a:effectLst/>
              <a:uLnTx/>
              <a:uFillTx/>
              <a:latin typeface="+mn-lt"/>
              <a:ea typeface="+mn-ea"/>
              <a:sym typeface="Arial"/>
            </a:endParaRPr>
          </a:p>
        </p:txBody>
      </p:sp>
      <p:sp>
        <p:nvSpPr>
          <p:cNvPr id="46" name="object 46"/>
          <p:cNvSpPr txBox="1"/>
          <p:nvPr/>
        </p:nvSpPr>
        <p:spPr>
          <a:xfrm>
            <a:off x="3895798" y="5511263"/>
            <a:ext cx="685952" cy="458701"/>
          </a:xfrm>
          <a:prstGeom prst="rect">
            <a:avLst/>
          </a:prstGeom>
        </p:spPr>
        <p:txBody>
          <a:bodyPr vert="horz" wrap="square" lIns="0" tIns="7733" rIns="0" bIns="0" rtlCol="0">
            <a:spAutoFit/>
          </a:bodyPr>
          <a:lstStyle/>
          <a:p>
            <a:pPr marL="7732" marR="3256"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0" normalizeH="0" baseline="0" noProof="0">
                <a:ln>
                  <a:noFill/>
                </a:ln>
                <a:solidFill>
                  <a:prstClr val="black"/>
                </a:solidFill>
                <a:effectLst/>
                <a:uLnTx/>
                <a:uFillTx/>
                <a:latin typeface="+mn-lt"/>
                <a:ea typeface="+mn-ea"/>
                <a:cs typeface="Microsoft Sans Serif"/>
                <a:sym typeface="Arial"/>
              </a:rPr>
              <a:t>Get</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access </a:t>
            </a:r>
            <a:r>
              <a:rPr kumimoji="0" sz="641" b="0" i="0" u="none" strike="noStrike" kern="1200" cap="none" spc="29" normalizeH="0" baseline="0" noProof="0">
                <a:ln>
                  <a:noFill/>
                </a:ln>
                <a:solidFill>
                  <a:prstClr val="black"/>
                </a:solidFill>
                <a:effectLst/>
                <a:uLnTx/>
                <a:uFillTx/>
                <a:latin typeface="+mn-lt"/>
                <a:ea typeface="+mn-ea"/>
                <a:cs typeface="Microsoft Sans Serif"/>
                <a:sym typeface="Arial"/>
              </a:rPr>
              <a:t>to</a:t>
            </a:r>
            <a:r>
              <a:rPr kumimoji="0" sz="641"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3" normalizeH="0" baseline="0" noProof="0">
                <a:ln>
                  <a:noFill/>
                </a:ln>
                <a:solidFill>
                  <a:prstClr val="black"/>
                </a:solidFill>
                <a:effectLst/>
                <a:uLnTx/>
                <a:uFillTx/>
                <a:latin typeface="+mn-lt"/>
                <a:ea typeface="+mn-ea"/>
                <a:cs typeface="Microsoft Sans Serif"/>
                <a:sym typeface="Arial"/>
              </a:rPr>
              <a:t>1+ </a:t>
            </a:r>
            <a:r>
              <a:rPr kumimoji="0" sz="641" b="0" i="0" u="none" strike="noStrike" kern="1200" cap="none" spc="-16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million records </a:t>
            </a:r>
            <a:r>
              <a:rPr kumimoji="0" sz="641" b="0" i="0" u="none" strike="noStrike" kern="1200" cap="none" spc="13" normalizeH="0" baseline="0" noProof="0">
                <a:ln>
                  <a:noFill/>
                </a:ln>
                <a:solidFill>
                  <a:prstClr val="black"/>
                </a:solidFill>
                <a:effectLst/>
                <a:uLnTx/>
                <a:uFillTx/>
                <a:latin typeface="+mn-lt"/>
                <a:ea typeface="+mn-ea"/>
                <a:cs typeface="Microsoft Sans Serif"/>
                <a:sym typeface="Arial"/>
              </a:rPr>
              <a:t> and </a:t>
            </a:r>
            <a:r>
              <a:rPr kumimoji="0" sz="641" b="0" i="0" u="none" strike="noStrike" kern="1200" cap="none" spc="6" normalizeH="0" baseline="0" noProof="0">
                <a:ln>
                  <a:noFill/>
                </a:ln>
                <a:solidFill>
                  <a:prstClr val="black"/>
                </a:solidFill>
                <a:effectLst/>
                <a:uLnTx/>
                <a:uFillTx/>
                <a:latin typeface="+mn-lt"/>
                <a:ea typeface="+mn-ea"/>
                <a:cs typeface="Microsoft Sans Serif"/>
                <a:sym typeface="Arial"/>
              </a:rPr>
              <a:t>pitching </a:t>
            </a:r>
            <a:r>
              <a:rPr kumimoji="0" sz="641"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a:ln>
                  <a:noFill/>
                </a:ln>
                <a:solidFill>
                  <a:prstClr val="black"/>
                </a:solidFill>
                <a:effectLst/>
                <a:uLnTx/>
                <a:uFillTx/>
                <a:latin typeface="+mn-lt"/>
                <a:ea typeface="+mn-ea"/>
                <a:cs typeface="Microsoft Sans Serif"/>
                <a:sym typeface="Arial"/>
              </a:rPr>
              <a:t>information</a:t>
            </a:r>
            <a:endParaRPr kumimoji="0" sz="641"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sp>
        <p:nvSpPr>
          <p:cNvPr id="47" name="object 47"/>
          <p:cNvSpPr txBox="1"/>
          <p:nvPr/>
        </p:nvSpPr>
        <p:spPr>
          <a:xfrm>
            <a:off x="4684405" y="5511263"/>
            <a:ext cx="712659" cy="574054"/>
          </a:xfrm>
          <a:prstGeom prst="rect">
            <a:avLst/>
          </a:prstGeom>
        </p:spPr>
        <p:txBody>
          <a:bodyPr vert="horz" wrap="square" lIns="0" tIns="7733" rIns="0" bIns="0" rtlCol="0">
            <a:spAutoFit/>
          </a:bodyPr>
          <a:lstStyle/>
          <a:p>
            <a:pPr marL="8139" marR="3256" lvl="0" indent="0" algn="ctr" defTabSz="586039" rtl="0" eaLnBrk="1" fontAlgn="auto" latinLnBrk="0" hangingPunct="1">
              <a:lnSpc>
                <a:spcPct val="116599"/>
              </a:lnSpc>
              <a:spcBef>
                <a:spcPts val="61"/>
              </a:spcBef>
              <a:spcAft>
                <a:spcPts val="0"/>
              </a:spcAft>
              <a:buClrTx/>
              <a:buSzTx/>
              <a:buFont typeface="Arial"/>
              <a:buNone/>
              <a:tabLst/>
              <a:defRPr/>
            </a:pP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Access</a:t>
            </a:r>
            <a:r>
              <a:rPr kumimoji="0" sz="641"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text </a:t>
            </a:r>
            <a:r>
              <a:rPr kumimoji="0" sz="641" b="0" i="0" u="none" strike="noStrike" kern="1200" cap="none" spc="19"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transcription</a:t>
            </a:r>
            <a:r>
              <a:rPr kumimoji="0" sz="641" b="0" i="0" u="none" strike="noStrike" kern="1200" cap="none" spc="-38"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and </a:t>
            </a:r>
            <a:r>
              <a:rPr kumimoji="0" sz="641" b="0" i="0" u="none" strike="noStrike" kern="1200" cap="none" spc="-16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edit</a:t>
            </a:r>
            <a:r>
              <a:rPr kumimoji="0" sz="641"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3" normalizeH="0" baseline="0" noProof="0" dirty="0">
                <a:ln>
                  <a:noFill/>
                </a:ln>
                <a:solidFill>
                  <a:prstClr val="black"/>
                </a:solidFill>
                <a:effectLst/>
                <a:uLnTx/>
                <a:uFillTx/>
                <a:latin typeface="+mn-lt"/>
                <a:ea typeface="+mn-ea"/>
                <a:cs typeface="Microsoft Sans Serif"/>
                <a:sym typeface="Arial"/>
              </a:rPr>
              <a:t>clips</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6" normalizeH="0" baseline="0" noProof="0" dirty="0">
                <a:ln>
                  <a:noFill/>
                </a:ln>
                <a:solidFill>
                  <a:prstClr val="black"/>
                </a:solidFill>
                <a:effectLst/>
                <a:uLnTx/>
                <a:uFillTx/>
                <a:latin typeface="+mn-lt"/>
                <a:ea typeface="+mn-ea"/>
                <a:cs typeface="Microsoft Sans Serif"/>
                <a:sym typeface="Arial"/>
              </a:rPr>
              <a:t>of</a:t>
            </a:r>
            <a:endPar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104592" marR="99708" lvl="0" indent="0" algn="ctr" defTabSz="586039" rtl="0" eaLnBrk="1" fontAlgn="auto" latinLnBrk="0" hangingPunct="1">
              <a:lnSpc>
                <a:spcPct val="116599"/>
              </a:lnSpc>
              <a:spcBef>
                <a:spcPts val="0"/>
              </a:spcBef>
              <a:spcAft>
                <a:spcPts val="0"/>
              </a:spcAft>
              <a:buClrTx/>
              <a:buSzTx/>
              <a:buFont typeface="Arial"/>
              <a:buNone/>
              <a:tabLst/>
              <a:defRPr/>
            </a:pPr>
            <a:r>
              <a:rPr kumimoji="0" sz="641" b="0" i="0" u="none" strike="noStrike" kern="1200" cap="none" spc="29" normalizeH="0" baseline="0" noProof="0" dirty="0">
                <a:ln>
                  <a:noFill/>
                </a:ln>
                <a:solidFill>
                  <a:prstClr val="black"/>
                </a:solidFill>
                <a:effectLst/>
                <a:uLnTx/>
                <a:uFillTx/>
                <a:latin typeface="+mn-lt"/>
                <a:ea typeface="+mn-ea"/>
                <a:cs typeface="Microsoft Sans Serif"/>
                <a:sym typeface="Arial"/>
              </a:rPr>
              <a:t>top</a:t>
            </a:r>
            <a:r>
              <a:rPr kumimoji="0" sz="641" b="0" i="0" u="none" strike="noStrike" kern="1200" cap="none" spc="-42"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6" normalizeH="0" baseline="0" noProof="0" dirty="0">
                <a:ln>
                  <a:noFill/>
                </a:ln>
                <a:solidFill>
                  <a:prstClr val="black"/>
                </a:solidFill>
                <a:effectLst/>
                <a:uLnTx/>
                <a:uFillTx/>
                <a:latin typeface="+mn-lt"/>
                <a:ea typeface="+mn-ea"/>
                <a:cs typeface="Microsoft Sans Serif"/>
                <a:sym typeface="Arial"/>
              </a:rPr>
              <a:t>podcast </a:t>
            </a:r>
            <a:r>
              <a:rPr kumimoji="0" sz="641" b="0" i="0" u="none" strike="noStrike" kern="1200" cap="none" spc="-160" normalizeH="0" baseline="0" noProof="0" dirty="0">
                <a:ln>
                  <a:noFill/>
                </a:ln>
                <a:solidFill>
                  <a:prstClr val="black"/>
                </a:solidFill>
                <a:effectLst/>
                <a:uLnTx/>
                <a:uFillTx/>
                <a:latin typeface="+mn-lt"/>
                <a:ea typeface="+mn-ea"/>
                <a:cs typeface="Microsoft Sans Serif"/>
                <a:sym typeface="Arial"/>
              </a:rPr>
              <a:t> </a:t>
            </a:r>
            <a:r>
              <a:rPr kumimoji="0" sz="641" b="0" i="0" u="none" strike="noStrike" kern="1200" cap="none" spc="13" normalizeH="0" baseline="0" noProof="0" dirty="0">
                <a:ln>
                  <a:noFill/>
                </a:ln>
                <a:solidFill>
                  <a:prstClr val="black"/>
                </a:solidFill>
                <a:effectLst/>
                <a:uLnTx/>
                <a:uFillTx/>
                <a:latin typeface="+mn-lt"/>
                <a:ea typeface="+mn-ea"/>
                <a:cs typeface="Microsoft Sans Serif"/>
                <a:sym typeface="Arial"/>
              </a:rPr>
              <a:t>mentions</a:t>
            </a:r>
            <a:endParaRPr kumimoji="0" sz="641"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pic>
        <p:nvPicPr>
          <p:cNvPr id="49" name="object 2">
            <a:extLst>
              <a:ext uri="{FF2B5EF4-FFF2-40B4-BE49-F238E27FC236}">
                <a16:creationId xmlns:a16="http://schemas.microsoft.com/office/drawing/2014/main" id="{D7D1342C-71C3-E11B-5CDA-BB8A36968429}"/>
              </a:ext>
            </a:extLst>
          </p:cNvPr>
          <p:cNvPicPr/>
          <p:nvPr/>
        </p:nvPicPr>
        <p:blipFill>
          <a:blip r:embed="rId14" cstate="print"/>
          <a:stretch>
            <a:fillRect/>
          </a:stretch>
        </p:blipFill>
        <p:spPr>
          <a:xfrm>
            <a:off x="6736343" y="61512"/>
            <a:ext cx="2367394" cy="812510"/>
          </a:xfrm>
          <a:prstGeom prst="rect">
            <a:avLst/>
          </a:prstGeom>
        </p:spPr>
      </p:pic>
      <p:pic>
        <p:nvPicPr>
          <p:cNvPr id="50" name="object 3">
            <a:extLst>
              <a:ext uri="{FF2B5EF4-FFF2-40B4-BE49-F238E27FC236}">
                <a16:creationId xmlns:a16="http://schemas.microsoft.com/office/drawing/2014/main" id="{DD305B70-D4CD-3D4E-0664-6C1DCE77FD08}"/>
              </a:ext>
            </a:extLst>
          </p:cNvPr>
          <p:cNvPicPr/>
          <p:nvPr/>
        </p:nvPicPr>
        <p:blipFill>
          <a:blip r:embed="rId15" cstate="print"/>
          <a:stretch>
            <a:fillRect/>
          </a:stretch>
        </p:blipFill>
        <p:spPr>
          <a:xfrm>
            <a:off x="9204074" y="2926315"/>
            <a:ext cx="2368927" cy="812510"/>
          </a:xfrm>
          <a:prstGeom prst="rect">
            <a:avLst/>
          </a:prstGeom>
        </p:spPr>
      </p:pic>
      <p:pic>
        <p:nvPicPr>
          <p:cNvPr id="51" name="object 4">
            <a:extLst>
              <a:ext uri="{FF2B5EF4-FFF2-40B4-BE49-F238E27FC236}">
                <a16:creationId xmlns:a16="http://schemas.microsoft.com/office/drawing/2014/main" id="{AA09F5C3-513C-533A-E4A5-09AFF384DCCD}"/>
              </a:ext>
            </a:extLst>
          </p:cNvPr>
          <p:cNvPicPr/>
          <p:nvPr/>
        </p:nvPicPr>
        <p:blipFill>
          <a:blip r:embed="rId16" cstate="print"/>
          <a:stretch>
            <a:fillRect/>
          </a:stretch>
        </p:blipFill>
        <p:spPr>
          <a:xfrm>
            <a:off x="9376590" y="1387306"/>
            <a:ext cx="2408074" cy="1476180"/>
          </a:xfrm>
          <a:prstGeom prst="rect">
            <a:avLst/>
          </a:prstGeom>
        </p:spPr>
      </p:pic>
      <p:grpSp>
        <p:nvGrpSpPr>
          <p:cNvPr id="52" name="object 5">
            <a:extLst>
              <a:ext uri="{FF2B5EF4-FFF2-40B4-BE49-F238E27FC236}">
                <a16:creationId xmlns:a16="http://schemas.microsoft.com/office/drawing/2014/main" id="{03616F0F-1EE6-2225-7DD0-4694BAB4829E}"/>
              </a:ext>
            </a:extLst>
          </p:cNvPr>
          <p:cNvGrpSpPr/>
          <p:nvPr/>
        </p:nvGrpSpPr>
        <p:grpSpPr>
          <a:xfrm>
            <a:off x="6761725" y="4616141"/>
            <a:ext cx="2831927" cy="1685806"/>
            <a:chOff x="49509" y="7298948"/>
            <a:chExt cx="4418330" cy="2630170"/>
          </a:xfrm>
        </p:grpSpPr>
        <p:pic>
          <p:nvPicPr>
            <p:cNvPr id="53" name="object 6">
              <a:extLst>
                <a:ext uri="{FF2B5EF4-FFF2-40B4-BE49-F238E27FC236}">
                  <a16:creationId xmlns:a16="http://schemas.microsoft.com/office/drawing/2014/main" id="{563ED073-564D-A9F1-10D4-24C1D98B9627}"/>
                </a:ext>
              </a:extLst>
            </p:cNvPr>
            <p:cNvPicPr/>
            <p:nvPr/>
          </p:nvPicPr>
          <p:blipFill>
            <a:blip r:embed="rId17" cstate="print"/>
            <a:stretch>
              <a:fillRect/>
            </a:stretch>
          </p:blipFill>
          <p:spPr>
            <a:xfrm>
              <a:off x="49509" y="7298948"/>
              <a:ext cx="2215537" cy="2598141"/>
            </a:xfrm>
            <a:prstGeom prst="rect">
              <a:avLst/>
            </a:prstGeom>
          </p:spPr>
        </p:pic>
        <p:pic>
          <p:nvPicPr>
            <p:cNvPr id="54" name="object 7">
              <a:extLst>
                <a:ext uri="{FF2B5EF4-FFF2-40B4-BE49-F238E27FC236}">
                  <a16:creationId xmlns:a16="http://schemas.microsoft.com/office/drawing/2014/main" id="{44BAE9F3-ABF5-DB45-B5C9-BE2212A81500}"/>
                </a:ext>
              </a:extLst>
            </p:cNvPr>
            <p:cNvPicPr/>
            <p:nvPr/>
          </p:nvPicPr>
          <p:blipFill>
            <a:blip r:embed="rId18" cstate="print"/>
            <a:stretch>
              <a:fillRect/>
            </a:stretch>
          </p:blipFill>
          <p:spPr>
            <a:xfrm>
              <a:off x="2291435" y="7298948"/>
              <a:ext cx="2176257" cy="2629917"/>
            </a:xfrm>
            <a:prstGeom prst="rect">
              <a:avLst/>
            </a:prstGeom>
          </p:spPr>
        </p:pic>
      </p:grpSp>
      <p:grpSp>
        <p:nvGrpSpPr>
          <p:cNvPr id="55" name="object 8">
            <a:extLst>
              <a:ext uri="{FF2B5EF4-FFF2-40B4-BE49-F238E27FC236}">
                <a16:creationId xmlns:a16="http://schemas.microsoft.com/office/drawing/2014/main" id="{7FC007B7-330A-741B-2188-AE5FF412750E}"/>
              </a:ext>
            </a:extLst>
          </p:cNvPr>
          <p:cNvGrpSpPr/>
          <p:nvPr/>
        </p:nvGrpSpPr>
        <p:grpSpPr>
          <a:xfrm>
            <a:off x="6736343" y="6393710"/>
            <a:ext cx="4843335" cy="445261"/>
            <a:chOff x="0" y="9993028"/>
            <a:chExt cx="7556500" cy="694690"/>
          </a:xfrm>
        </p:grpSpPr>
        <p:pic>
          <p:nvPicPr>
            <p:cNvPr id="56" name="object 9">
              <a:extLst>
                <a:ext uri="{FF2B5EF4-FFF2-40B4-BE49-F238E27FC236}">
                  <a16:creationId xmlns:a16="http://schemas.microsoft.com/office/drawing/2014/main" id="{D5DE036C-B20A-374C-33A5-67E745CFECE3}"/>
                </a:ext>
              </a:extLst>
            </p:cNvPr>
            <p:cNvPicPr/>
            <p:nvPr/>
          </p:nvPicPr>
          <p:blipFill>
            <a:blip r:embed="rId19" cstate="print"/>
            <a:stretch>
              <a:fillRect/>
            </a:stretch>
          </p:blipFill>
          <p:spPr>
            <a:xfrm>
              <a:off x="139710" y="10087984"/>
              <a:ext cx="1570305" cy="494884"/>
            </a:xfrm>
            <a:prstGeom prst="rect">
              <a:avLst/>
            </a:prstGeom>
          </p:spPr>
        </p:pic>
        <p:sp>
          <p:nvSpPr>
            <p:cNvPr id="57" name="object 10">
              <a:extLst>
                <a:ext uri="{FF2B5EF4-FFF2-40B4-BE49-F238E27FC236}">
                  <a16:creationId xmlns:a16="http://schemas.microsoft.com/office/drawing/2014/main" id="{1B1E622E-D3C0-93B9-730C-987CF193509E}"/>
                </a:ext>
              </a:extLst>
            </p:cNvPr>
            <p:cNvSpPr/>
            <p:nvPr/>
          </p:nvSpPr>
          <p:spPr>
            <a:xfrm>
              <a:off x="0" y="9993028"/>
              <a:ext cx="7556500" cy="694690"/>
            </a:xfrm>
            <a:custGeom>
              <a:avLst/>
              <a:gdLst/>
              <a:ahLst/>
              <a:cxnLst/>
              <a:rect l="l" t="t" r="r" b="b"/>
              <a:pathLst>
                <a:path w="7556500" h="694690">
                  <a:moveTo>
                    <a:pt x="7555991" y="694564"/>
                  </a:moveTo>
                  <a:lnTo>
                    <a:pt x="0" y="694564"/>
                  </a:lnTo>
                  <a:lnTo>
                    <a:pt x="0" y="0"/>
                  </a:lnTo>
                  <a:lnTo>
                    <a:pt x="7555991" y="0"/>
                  </a:lnTo>
                  <a:lnTo>
                    <a:pt x="7555991" y="694564"/>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sym typeface="Arial"/>
              </a:endParaRPr>
            </a:p>
          </p:txBody>
        </p:sp>
      </p:grpSp>
      <p:pic>
        <p:nvPicPr>
          <p:cNvPr id="61" name="object 14">
            <a:extLst>
              <a:ext uri="{FF2B5EF4-FFF2-40B4-BE49-F238E27FC236}">
                <a16:creationId xmlns:a16="http://schemas.microsoft.com/office/drawing/2014/main" id="{FD141535-5E07-26E3-1A10-8A1A812B2D2A}"/>
              </a:ext>
            </a:extLst>
          </p:cNvPr>
          <p:cNvPicPr/>
          <p:nvPr/>
        </p:nvPicPr>
        <p:blipFill>
          <a:blip r:embed="rId20" cstate="print"/>
          <a:stretch>
            <a:fillRect/>
          </a:stretch>
        </p:blipFill>
        <p:spPr>
          <a:xfrm>
            <a:off x="6907446" y="6453706"/>
            <a:ext cx="896688" cy="304996"/>
          </a:xfrm>
          <a:prstGeom prst="rect">
            <a:avLst/>
          </a:prstGeom>
        </p:spPr>
      </p:pic>
      <p:pic>
        <p:nvPicPr>
          <p:cNvPr id="62" name="object 15">
            <a:extLst>
              <a:ext uri="{FF2B5EF4-FFF2-40B4-BE49-F238E27FC236}">
                <a16:creationId xmlns:a16="http://schemas.microsoft.com/office/drawing/2014/main" id="{13E6A52C-A7C9-5C01-78EB-0BD5BF032DCB}"/>
              </a:ext>
            </a:extLst>
          </p:cNvPr>
          <p:cNvPicPr/>
          <p:nvPr/>
        </p:nvPicPr>
        <p:blipFill>
          <a:blip r:embed="rId21" cstate="print"/>
          <a:stretch>
            <a:fillRect/>
          </a:stretch>
        </p:blipFill>
        <p:spPr>
          <a:xfrm>
            <a:off x="6827716" y="909701"/>
            <a:ext cx="40880" cy="40880"/>
          </a:xfrm>
          <a:prstGeom prst="rect">
            <a:avLst/>
          </a:prstGeom>
        </p:spPr>
      </p:pic>
      <p:sp>
        <p:nvSpPr>
          <p:cNvPr id="63" name="object 16">
            <a:extLst>
              <a:ext uri="{FF2B5EF4-FFF2-40B4-BE49-F238E27FC236}">
                <a16:creationId xmlns:a16="http://schemas.microsoft.com/office/drawing/2014/main" id="{6674EA34-1A15-EAF4-227D-E26EEE26AD4C}"/>
              </a:ext>
            </a:extLst>
          </p:cNvPr>
          <p:cNvSpPr txBox="1"/>
          <p:nvPr/>
        </p:nvSpPr>
        <p:spPr>
          <a:xfrm>
            <a:off x="6959336" y="818033"/>
            <a:ext cx="2086297" cy="51226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Leverage </a:t>
            </a:r>
            <a:r>
              <a:rPr kumimoji="0" sz="897" b="0" i="0" u="none" strike="noStrike" kern="1200" cap="none" spc="32" normalizeH="0" baseline="0" noProof="0">
                <a:ln>
                  <a:noFill/>
                </a:ln>
                <a:solidFill>
                  <a:prstClr val="black"/>
                </a:solidFill>
                <a:effectLst/>
                <a:uLnTx/>
                <a:uFillTx/>
                <a:latin typeface="+mn-lt"/>
                <a:ea typeface="+mn-ea"/>
                <a:cs typeface="Microsoft Sans Serif"/>
                <a:sym typeface="Arial"/>
              </a:rPr>
              <a:t>our</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a:ln>
                  <a:noFill/>
                </a:ln>
                <a:solidFill>
                  <a:prstClr val="black"/>
                </a:solidFill>
                <a:effectLst/>
                <a:uLnTx/>
                <a:uFillTx/>
                <a:latin typeface="+mn-lt"/>
                <a:ea typeface="+mn-ea"/>
                <a:cs typeface="Microsoft Sans Serif"/>
                <a:sym typeface="Arial"/>
              </a:rPr>
              <a:t>leading</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capture</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network</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a:ln>
                  <a:noFill/>
                </a:ln>
                <a:solidFill>
                  <a:prstClr val="black"/>
                </a:solidFill>
                <a:effectLst/>
                <a:uLnTx/>
                <a:uFillTx/>
                <a:latin typeface="+mn-lt"/>
                <a:ea typeface="+mn-ea"/>
                <a:cs typeface="Microsoft Sans Serif"/>
                <a:sym typeface="Arial"/>
              </a:rPr>
              <a:t>to </a:t>
            </a:r>
            <a:r>
              <a:rPr kumimoji="0" sz="897" b="0" i="0" u="none" strike="noStrike" kern="1200" cap="none" spc="-228"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a:ln>
                  <a:noFill/>
                </a:ln>
                <a:solidFill>
                  <a:prstClr val="black"/>
                </a:solidFill>
                <a:effectLst/>
                <a:uLnTx/>
                <a:uFillTx/>
                <a:latin typeface="+mn-lt"/>
                <a:ea typeface="+mn-ea"/>
                <a:cs typeface="Microsoft Sans Serif"/>
                <a:sym typeface="Arial"/>
              </a:rPr>
              <a:t>get </a:t>
            </a:r>
            <a:r>
              <a:rPr kumimoji="0" sz="897" b="0" i="0" u="none" strike="noStrike" kern="1200" cap="none" spc="26" normalizeH="0" baseline="0" noProof="0">
                <a:ln>
                  <a:noFill/>
                </a:ln>
                <a:solidFill>
                  <a:prstClr val="black"/>
                </a:solidFill>
                <a:effectLst/>
                <a:uLnTx/>
                <a:uFillTx/>
                <a:latin typeface="+mn-lt"/>
                <a:ea typeface="+mn-ea"/>
                <a:cs typeface="Microsoft Sans Serif"/>
                <a:sym typeface="Arial"/>
              </a:rPr>
              <a:t>more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coverage </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in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the </a:t>
            </a:r>
            <a:r>
              <a:rPr kumimoji="0" sz="897" b="0" i="0" u="none" strike="noStrike" kern="1200" cap="none" spc="-51" normalizeH="0" baseline="0" noProof="0">
                <a:ln>
                  <a:noFill/>
                </a:ln>
                <a:solidFill>
                  <a:prstClr val="black"/>
                </a:solidFill>
                <a:effectLst/>
                <a:uLnTx/>
                <a:uFillTx/>
                <a:latin typeface="+mn-lt"/>
                <a:ea typeface="+mn-ea"/>
                <a:cs typeface="Microsoft Sans Serif"/>
                <a:sym typeface="Arial"/>
              </a:rPr>
              <a:t>U.S. </a:t>
            </a:r>
            <a:r>
              <a:rPr kumimoji="0" sz="897" b="0" i="0" u="none" strike="noStrike" kern="1200" cap="none" spc="38" normalizeH="0" baseline="0" noProof="0">
                <a:ln>
                  <a:noFill/>
                </a:ln>
                <a:solidFill>
                  <a:prstClr val="black"/>
                </a:solidFill>
                <a:effectLst/>
                <a:uLnTx/>
                <a:uFillTx/>
                <a:latin typeface="+mn-lt"/>
                <a:ea typeface="+mn-ea"/>
                <a:cs typeface="Microsoft Sans Serif"/>
                <a:sym typeface="Arial"/>
              </a:rPr>
              <a:t>&amp; </a:t>
            </a:r>
            <a:r>
              <a:rPr kumimoji="0" sz="897" b="0" i="0" u="none" strike="noStrike" kern="1200" cap="none" spc="-22" normalizeH="0" baseline="0" noProof="0">
                <a:ln>
                  <a:noFill/>
                </a:ln>
                <a:solidFill>
                  <a:prstClr val="black"/>
                </a:solidFill>
                <a:effectLst/>
                <a:uLnTx/>
                <a:uFillTx/>
                <a:latin typeface="+mn-lt"/>
                <a:ea typeface="+mn-ea"/>
                <a:cs typeface="Microsoft Sans Serif"/>
                <a:sym typeface="Arial"/>
              </a:rPr>
              <a:t>Canada </a:t>
            </a:r>
            <a:r>
              <a:rPr kumimoji="0" sz="897" b="0" i="0" u="none" strike="noStrike" kern="1200" cap="none" spc="-19"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than</a:t>
            </a:r>
            <a:r>
              <a:rPr kumimoji="0" sz="897" b="0" i="0" u="none" strike="noStrike" kern="1200" cap="none" spc="-10"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a:ln>
                  <a:noFill/>
                </a:ln>
                <a:solidFill>
                  <a:prstClr val="black"/>
                </a:solidFill>
                <a:effectLst/>
                <a:uLnTx/>
                <a:uFillTx/>
                <a:latin typeface="+mn-lt"/>
                <a:ea typeface="+mn-ea"/>
                <a:cs typeface="Microsoft Sans Serif"/>
                <a:sym typeface="Arial"/>
              </a:rPr>
              <a:t>with</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any</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26" normalizeH="0" baseline="0" noProof="0">
                <a:ln>
                  <a:noFill/>
                </a:ln>
                <a:solidFill>
                  <a:prstClr val="black"/>
                </a:solidFill>
                <a:effectLst/>
                <a:uLnTx/>
                <a:uFillTx/>
                <a:latin typeface="+mn-lt"/>
                <a:ea typeface="+mn-ea"/>
                <a:cs typeface="Microsoft Sans Serif"/>
                <a:sym typeface="Arial"/>
              </a:rPr>
              <a:t>other</a:t>
            </a:r>
            <a:r>
              <a:rPr kumimoji="0" sz="897" b="0" i="0" u="none" strike="noStrike" kern="1200" cap="none" spc="-6" normalizeH="0" baseline="0" noProof="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a:ln>
                  <a:noFill/>
                </a:ln>
                <a:solidFill>
                  <a:prstClr val="black"/>
                </a:solidFill>
                <a:effectLst/>
                <a:uLnTx/>
                <a:uFillTx/>
                <a:latin typeface="+mn-lt"/>
                <a:ea typeface="+mn-ea"/>
                <a:cs typeface="Microsoft Sans Serif"/>
                <a:sym typeface="Arial"/>
              </a:rPr>
              <a:t>provider</a:t>
            </a:r>
            <a:endParaRPr kumimoji="0" sz="897" b="0" i="0" u="none" strike="noStrike" kern="1200" cap="none" spc="0" normalizeH="0" baseline="0" noProof="0">
              <a:ln>
                <a:noFill/>
              </a:ln>
              <a:solidFill>
                <a:prstClr val="black"/>
              </a:solidFill>
              <a:effectLst/>
              <a:uLnTx/>
              <a:uFillTx/>
              <a:latin typeface="+mn-lt"/>
              <a:ea typeface="+mn-ea"/>
              <a:cs typeface="Microsoft Sans Serif"/>
              <a:sym typeface="Arial"/>
            </a:endParaRPr>
          </a:p>
        </p:txBody>
      </p:sp>
      <p:pic>
        <p:nvPicPr>
          <p:cNvPr id="64" name="object 17">
            <a:extLst>
              <a:ext uri="{FF2B5EF4-FFF2-40B4-BE49-F238E27FC236}">
                <a16:creationId xmlns:a16="http://schemas.microsoft.com/office/drawing/2014/main" id="{43E0DD46-9AAD-00FE-1075-57A4B0A72A70}"/>
              </a:ext>
            </a:extLst>
          </p:cNvPr>
          <p:cNvPicPr/>
          <p:nvPr/>
        </p:nvPicPr>
        <p:blipFill>
          <a:blip r:embed="rId21" cstate="print"/>
          <a:stretch>
            <a:fillRect/>
          </a:stretch>
        </p:blipFill>
        <p:spPr>
          <a:xfrm>
            <a:off x="6827716" y="1596494"/>
            <a:ext cx="40880" cy="40880"/>
          </a:xfrm>
          <a:prstGeom prst="rect">
            <a:avLst/>
          </a:prstGeom>
        </p:spPr>
      </p:pic>
      <p:sp>
        <p:nvSpPr>
          <p:cNvPr id="65" name="object 18">
            <a:extLst>
              <a:ext uri="{FF2B5EF4-FFF2-40B4-BE49-F238E27FC236}">
                <a16:creationId xmlns:a16="http://schemas.microsoft.com/office/drawing/2014/main" id="{BDEE1E87-C354-B984-25E1-A7D4A92EBFE3}"/>
              </a:ext>
            </a:extLst>
          </p:cNvPr>
          <p:cNvSpPr txBox="1"/>
          <p:nvPr/>
        </p:nvSpPr>
        <p:spPr>
          <a:xfrm>
            <a:off x="6959336" y="1504827"/>
            <a:ext cx="2326514" cy="1390586"/>
          </a:xfrm>
          <a:prstGeom prst="rect">
            <a:avLst/>
          </a:prstGeom>
        </p:spPr>
        <p:txBody>
          <a:bodyPr vert="horz" wrap="square" lIns="0" tIns="8140" rIns="0" bIns="0" rtlCol="0">
            <a:spAutoFit/>
          </a:bodyPr>
          <a:lstStyle/>
          <a:p>
            <a:pPr marL="8139" marR="32965"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Get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insights </a:t>
            </a:r>
            <a:r>
              <a:rPr kumimoji="0" sz="897" b="0" i="0" u="none" strike="noStrike" kern="1200" cap="none" spc="22" normalizeH="0" baseline="0" noProof="0" dirty="0">
                <a:ln>
                  <a:noFill/>
                </a:ln>
                <a:solidFill>
                  <a:prstClr val="black"/>
                </a:solidFill>
                <a:effectLst/>
                <a:uLnTx/>
                <a:uFillTx/>
                <a:latin typeface="+mn-lt"/>
                <a:ea typeface="+mn-ea"/>
                <a:cs typeface="Microsoft Sans Serif"/>
                <a:sym typeface="Arial"/>
              </a:rPr>
              <a:t>that matter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with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an intuitive, </a:t>
            </a:r>
            <a:r>
              <a:rPr kumimoji="0" sz="897" b="0" i="0" u="none" strike="noStrike" kern="1200" cap="none" spc="-231"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mobile-friendly interface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unlimited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ad-hoc</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searching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across</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77" normalizeH="0" baseline="0" noProof="0" dirty="0">
                <a:ln>
                  <a:noFill/>
                </a:ln>
                <a:solidFill>
                  <a:prstClr val="black"/>
                </a:solidFill>
                <a:effectLst/>
                <a:uLnTx/>
                <a:uFillTx/>
                <a:latin typeface="+mn-lt"/>
                <a:ea typeface="+mn-ea"/>
                <a:cs typeface="Microsoft Sans Serif"/>
                <a:sym typeface="Arial"/>
              </a:rPr>
              <a:t>TV,</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radio,</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online </a:t>
            </a:r>
            <a:r>
              <a:rPr kumimoji="0" sz="897" b="0" i="0" u="none" strike="noStrike" kern="1200" cap="none" spc="-228"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news,</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social</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media, licensed</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content </a:t>
            </a:r>
            <a:r>
              <a:rPr kumimoji="0" sz="897" b="0" i="0" u="none" strike="noStrike" kern="1200" cap="none" spc="22"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(behind</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paywalls)</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podcasts</a:t>
            </a:r>
          </a:p>
          <a:p>
            <a:pPr marL="0" marR="0" lvl="0" indent="0" algn="l" defTabSz="586039" rtl="0" eaLnBrk="1" fontAlgn="auto" latinLnBrk="0" hangingPunct="1">
              <a:lnSpc>
                <a:spcPct val="100000"/>
              </a:lnSpc>
              <a:spcBef>
                <a:spcPts val="6"/>
              </a:spcBef>
              <a:spcAft>
                <a:spcPts val="0"/>
              </a:spcAft>
              <a:buClrTx/>
              <a:buSzTx/>
              <a:buFont typeface="Arial"/>
              <a:buNone/>
              <a:tabLst/>
              <a:defRPr/>
            </a:pPr>
            <a:endParaRPr kumimoji="0" sz="1186"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3256" lvl="0" indent="0" algn="l" defTabSz="586039" rtl="0" eaLnBrk="1" fontAlgn="auto" latinLnBrk="0" hangingPunct="1">
              <a:lnSpc>
                <a:spcPct val="125600"/>
              </a:lnSpc>
              <a:spcBef>
                <a:spcPts val="3"/>
              </a:spcBef>
              <a:spcAft>
                <a:spcPts val="0"/>
              </a:spcAft>
              <a:buClrTx/>
              <a:buSzTx/>
              <a:buFont typeface="Arial"/>
              <a:buNone/>
              <a:tabLst/>
              <a:defRPr/>
            </a:pP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Automate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everyday tasks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with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saved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searches,</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real-time</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alerts,</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8" normalizeH="0" baseline="0" noProof="0" dirty="0">
                <a:ln>
                  <a:noFill/>
                </a:ln>
                <a:solidFill>
                  <a:prstClr val="black"/>
                </a:solidFill>
                <a:effectLst/>
                <a:uLnTx/>
                <a:uFillTx/>
                <a:latin typeface="+mn-lt"/>
                <a:ea typeface="+mn-ea"/>
                <a:cs typeface="Microsoft Sans Serif"/>
                <a:sym typeface="Arial"/>
              </a:rPr>
              <a:t>&amp;</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email</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digests</a:t>
            </a:r>
            <a:endPar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pic>
        <p:nvPicPr>
          <p:cNvPr id="66" name="object 19">
            <a:extLst>
              <a:ext uri="{FF2B5EF4-FFF2-40B4-BE49-F238E27FC236}">
                <a16:creationId xmlns:a16="http://schemas.microsoft.com/office/drawing/2014/main" id="{4BA6F9C1-CD5C-28C1-47F5-AB8919D357E6}"/>
              </a:ext>
            </a:extLst>
          </p:cNvPr>
          <p:cNvPicPr/>
          <p:nvPr/>
        </p:nvPicPr>
        <p:blipFill>
          <a:blip r:embed="rId22" cstate="print"/>
          <a:stretch>
            <a:fillRect/>
          </a:stretch>
        </p:blipFill>
        <p:spPr>
          <a:xfrm>
            <a:off x="6827716" y="2626684"/>
            <a:ext cx="40880" cy="40880"/>
          </a:xfrm>
          <a:prstGeom prst="rect">
            <a:avLst/>
          </a:prstGeom>
        </p:spPr>
      </p:pic>
      <p:pic>
        <p:nvPicPr>
          <p:cNvPr id="67" name="object 20">
            <a:extLst>
              <a:ext uri="{FF2B5EF4-FFF2-40B4-BE49-F238E27FC236}">
                <a16:creationId xmlns:a16="http://schemas.microsoft.com/office/drawing/2014/main" id="{ADDF74EB-0E31-8AFA-002E-4EB467741A70}"/>
              </a:ext>
            </a:extLst>
          </p:cNvPr>
          <p:cNvPicPr/>
          <p:nvPr/>
        </p:nvPicPr>
        <p:blipFill>
          <a:blip r:embed="rId21" cstate="print"/>
          <a:stretch>
            <a:fillRect/>
          </a:stretch>
        </p:blipFill>
        <p:spPr>
          <a:xfrm>
            <a:off x="6827716" y="3141778"/>
            <a:ext cx="40880" cy="40880"/>
          </a:xfrm>
          <a:prstGeom prst="rect">
            <a:avLst/>
          </a:prstGeom>
        </p:spPr>
      </p:pic>
      <p:sp>
        <p:nvSpPr>
          <p:cNvPr id="68" name="object 21">
            <a:extLst>
              <a:ext uri="{FF2B5EF4-FFF2-40B4-BE49-F238E27FC236}">
                <a16:creationId xmlns:a16="http://schemas.microsoft.com/office/drawing/2014/main" id="{A2B82EF4-3C65-3593-F8A1-CBBF29FA7929}"/>
              </a:ext>
            </a:extLst>
          </p:cNvPr>
          <p:cNvSpPr txBox="1"/>
          <p:nvPr/>
        </p:nvSpPr>
        <p:spPr>
          <a:xfrm>
            <a:off x="6959336" y="3050111"/>
            <a:ext cx="2060249" cy="68622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Utilize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the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media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contact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database </a:t>
            </a:r>
            <a:r>
              <a:rPr kumimoji="0" sz="897" b="0" i="0" u="none" strike="noStrike" kern="1200" cap="none" spc="35" normalizeH="0" baseline="0" noProof="0" dirty="0">
                <a:ln>
                  <a:noFill/>
                </a:ln>
                <a:solidFill>
                  <a:prstClr val="black"/>
                </a:solidFill>
                <a:effectLst/>
                <a:uLnTx/>
                <a:uFillTx/>
                <a:latin typeface="+mn-lt"/>
                <a:ea typeface="+mn-ea"/>
                <a:cs typeface="Microsoft Sans Serif"/>
                <a:sym typeface="Arial"/>
              </a:rPr>
              <a:t>to </a:t>
            </a:r>
            <a:r>
              <a:rPr kumimoji="0" sz="897" b="0" i="0" u="none" strike="noStrike" kern="1200" cap="none" spc="38"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target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journalists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by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location/designated </a:t>
            </a:r>
            <a:r>
              <a:rPr kumimoji="0" sz="897" b="0" i="0" u="none" strike="noStrike" kern="1200" cap="none" spc="-231"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market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area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(powered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by </a:t>
            </a:r>
            <a:r>
              <a:rPr kumimoji="0" sz="897" b="0" i="0" u="none" strike="noStrike" kern="1200" cap="none" spc="-22" normalizeH="0" baseline="0" noProof="0" dirty="0">
                <a:ln>
                  <a:noFill/>
                </a:ln>
                <a:solidFill>
                  <a:prstClr val="black"/>
                </a:solidFill>
                <a:effectLst/>
                <a:uLnTx/>
                <a:uFillTx/>
                <a:latin typeface="+mn-lt"/>
                <a:ea typeface="+mn-ea"/>
                <a:cs typeface="Microsoft Sans Serif"/>
                <a:sym typeface="Arial"/>
              </a:rPr>
              <a:t>Google),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topic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data,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job</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title</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26" normalizeH="0" baseline="0" noProof="0" dirty="0">
                <a:ln>
                  <a:noFill/>
                </a:ln>
                <a:solidFill>
                  <a:prstClr val="black"/>
                </a:solidFill>
                <a:effectLst/>
                <a:uLnTx/>
                <a:uFillTx/>
                <a:latin typeface="+mn-lt"/>
                <a:ea typeface="+mn-ea"/>
                <a:cs typeface="Microsoft Sans Serif"/>
                <a:sym typeface="Arial"/>
              </a:rPr>
              <a:t>more</a:t>
            </a:r>
            <a:endPar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pic>
        <p:nvPicPr>
          <p:cNvPr id="69" name="object 22">
            <a:extLst>
              <a:ext uri="{FF2B5EF4-FFF2-40B4-BE49-F238E27FC236}">
                <a16:creationId xmlns:a16="http://schemas.microsoft.com/office/drawing/2014/main" id="{402444CF-DA06-C2BE-13BF-5CECE14F57BE}"/>
              </a:ext>
            </a:extLst>
          </p:cNvPr>
          <p:cNvPicPr/>
          <p:nvPr/>
        </p:nvPicPr>
        <p:blipFill>
          <a:blip r:embed="rId22" cstate="print"/>
          <a:stretch>
            <a:fillRect/>
          </a:stretch>
        </p:blipFill>
        <p:spPr>
          <a:xfrm>
            <a:off x="6827716" y="4000270"/>
            <a:ext cx="40880" cy="40880"/>
          </a:xfrm>
          <a:prstGeom prst="rect">
            <a:avLst/>
          </a:prstGeom>
        </p:spPr>
      </p:pic>
      <p:sp>
        <p:nvSpPr>
          <p:cNvPr id="70" name="object 23">
            <a:extLst>
              <a:ext uri="{FF2B5EF4-FFF2-40B4-BE49-F238E27FC236}">
                <a16:creationId xmlns:a16="http://schemas.microsoft.com/office/drawing/2014/main" id="{85FF6963-86C8-8CD2-7C40-D69BB5805D32}"/>
              </a:ext>
            </a:extLst>
          </p:cNvPr>
          <p:cNvSpPr txBox="1"/>
          <p:nvPr/>
        </p:nvSpPr>
        <p:spPr>
          <a:xfrm>
            <a:off x="6959335" y="3908603"/>
            <a:ext cx="2017921" cy="51226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Direct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links </a:t>
            </a:r>
            <a:r>
              <a:rPr kumimoji="0" sz="897" b="0" i="0" u="none" strike="noStrike" kern="1200" cap="none" spc="32" normalizeH="0" baseline="0" noProof="0" dirty="0">
                <a:ln>
                  <a:noFill/>
                </a:ln>
                <a:solidFill>
                  <a:prstClr val="black"/>
                </a:solidFill>
                <a:effectLst/>
                <a:uLnTx/>
                <a:uFillTx/>
                <a:latin typeface="+mn-lt"/>
                <a:ea typeface="+mn-ea"/>
                <a:cs typeface="Microsoft Sans Serif"/>
                <a:sym typeface="Arial"/>
              </a:rPr>
              <a:t>from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the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Media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Contact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Database</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dirty="0">
                <a:ln>
                  <a:noFill/>
                </a:ln>
                <a:solidFill>
                  <a:prstClr val="black"/>
                </a:solidFill>
                <a:effectLst/>
                <a:uLnTx/>
                <a:uFillTx/>
                <a:latin typeface="+mn-lt"/>
                <a:ea typeface="+mn-ea"/>
                <a:cs typeface="Microsoft Sans Serif"/>
                <a:sym typeface="Arial"/>
              </a:rPr>
              <a:t>to</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contact's</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recent</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Broadcast </a:t>
            </a:r>
            <a:r>
              <a:rPr kumimoji="0" sz="897" b="0" i="0" u="none" strike="noStrike" kern="1200" cap="none" spc="-231"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Online</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News</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stories</a:t>
            </a:r>
            <a:endPar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pic>
        <p:nvPicPr>
          <p:cNvPr id="71" name="object 24">
            <a:extLst>
              <a:ext uri="{FF2B5EF4-FFF2-40B4-BE49-F238E27FC236}">
                <a16:creationId xmlns:a16="http://schemas.microsoft.com/office/drawing/2014/main" id="{983C70EB-2165-85A9-2FCC-10A82AF6D2E9}"/>
              </a:ext>
            </a:extLst>
          </p:cNvPr>
          <p:cNvPicPr/>
          <p:nvPr/>
        </p:nvPicPr>
        <p:blipFill>
          <a:blip r:embed="rId21" cstate="print"/>
          <a:stretch>
            <a:fillRect/>
          </a:stretch>
        </p:blipFill>
        <p:spPr>
          <a:xfrm>
            <a:off x="9604069" y="4154836"/>
            <a:ext cx="40880" cy="40880"/>
          </a:xfrm>
          <a:prstGeom prst="rect">
            <a:avLst/>
          </a:prstGeom>
        </p:spPr>
      </p:pic>
      <p:sp>
        <p:nvSpPr>
          <p:cNvPr id="72" name="object 25">
            <a:extLst>
              <a:ext uri="{FF2B5EF4-FFF2-40B4-BE49-F238E27FC236}">
                <a16:creationId xmlns:a16="http://schemas.microsoft.com/office/drawing/2014/main" id="{DB1FEC98-9B5A-0073-59DE-629DA260493D}"/>
              </a:ext>
            </a:extLst>
          </p:cNvPr>
          <p:cNvSpPr txBox="1"/>
          <p:nvPr/>
        </p:nvSpPr>
        <p:spPr>
          <a:xfrm>
            <a:off x="9735689" y="4063167"/>
            <a:ext cx="1663828" cy="51226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Download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HD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broadcast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YouTube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clips,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podcast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clips </a:t>
            </a:r>
            <a:r>
              <a:rPr kumimoji="0" sz="897" b="0" i="0" u="none" strike="noStrike" kern="1200" cap="none" spc="-231"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in</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real-time</a:t>
            </a:r>
            <a:endPar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pic>
        <p:nvPicPr>
          <p:cNvPr id="73" name="object 26">
            <a:extLst>
              <a:ext uri="{FF2B5EF4-FFF2-40B4-BE49-F238E27FC236}">
                <a16:creationId xmlns:a16="http://schemas.microsoft.com/office/drawing/2014/main" id="{DABA3525-5B23-016E-9A0D-FD3BCC04FE83}"/>
              </a:ext>
            </a:extLst>
          </p:cNvPr>
          <p:cNvPicPr/>
          <p:nvPr/>
        </p:nvPicPr>
        <p:blipFill>
          <a:blip r:embed="rId21" cstate="print"/>
          <a:stretch>
            <a:fillRect/>
          </a:stretch>
        </p:blipFill>
        <p:spPr>
          <a:xfrm>
            <a:off x="9604069" y="4841629"/>
            <a:ext cx="40880" cy="40880"/>
          </a:xfrm>
          <a:prstGeom prst="rect">
            <a:avLst/>
          </a:prstGeom>
        </p:spPr>
      </p:pic>
      <p:sp>
        <p:nvSpPr>
          <p:cNvPr id="74" name="object 27">
            <a:extLst>
              <a:ext uri="{FF2B5EF4-FFF2-40B4-BE49-F238E27FC236}">
                <a16:creationId xmlns:a16="http://schemas.microsoft.com/office/drawing/2014/main" id="{97C961D5-3D17-64EC-945F-D0C5AAFFA325}"/>
              </a:ext>
            </a:extLst>
          </p:cNvPr>
          <p:cNvSpPr txBox="1"/>
          <p:nvPr/>
        </p:nvSpPr>
        <p:spPr>
          <a:xfrm>
            <a:off x="9735689" y="4749961"/>
            <a:ext cx="1706563" cy="139058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Use </a:t>
            </a:r>
            <a:r>
              <a:rPr kumimoji="0" sz="897" b="0" i="0" u="none" strike="noStrike" kern="1200" cap="none" spc="32" normalizeH="0" baseline="0" noProof="0" dirty="0">
                <a:ln>
                  <a:noFill/>
                </a:ln>
                <a:solidFill>
                  <a:prstClr val="black"/>
                </a:solidFill>
                <a:effectLst/>
                <a:uLnTx/>
                <a:uFillTx/>
                <a:latin typeface="+mn-lt"/>
                <a:ea typeface="+mn-ea"/>
                <a:cs typeface="Microsoft Sans Serif"/>
                <a:sym typeface="Arial"/>
              </a:rPr>
              <a:t>our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Wordplay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technology </a:t>
            </a:r>
            <a:r>
              <a:rPr kumimoji="0" sz="897" b="0" i="0" u="none" strike="noStrike" kern="1200" cap="none" spc="35" normalizeH="0" baseline="0" noProof="0" dirty="0">
                <a:ln>
                  <a:noFill/>
                </a:ln>
                <a:solidFill>
                  <a:prstClr val="black"/>
                </a:solidFill>
                <a:effectLst/>
                <a:uLnTx/>
                <a:uFillTx/>
                <a:latin typeface="+mn-lt"/>
                <a:ea typeface="+mn-ea"/>
                <a:cs typeface="Microsoft Sans Serif"/>
                <a:sym typeface="Arial"/>
              </a:rPr>
              <a:t>to </a:t>
            </a:r>
            <a:r>
              <a:rPr kumimoji="0" sz="897" b="0" i="0" u="none" strike="noStrike" kern="1200" cap="none" spc="38"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refine</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HD</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broadcast</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and</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podcast </a:t>
            </a:r>
            <a:r>
              <a:rPr kumimoji="0" sz="897" b="0" i="0" u="none" strike="noStrike" kern="1200" cap="none" spc="-228"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clips</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down</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dirty="0">
                <a:ln>
                  <a:noFill/>
                </a:ln>
                <a:solidFill>
                  <a:prstClr val="black"/>
                </a:solidFill>
                <a:effectLst/>
                <a:uLnTx/>
                <a:uFillTx/>
                <a:latin typeface="+mn-lt"/>
                <a:ea typeface="+mn-ea"/>
                <a:cs typeface="Microsoft Sans Serif"/>
                <a:sym typeface="Arial"/>
              </a:rPr>
              <a:t>to</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the</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6" normalizeH="0" baseline="0" noProof="0" dirty="0">
                <a:ln>
                  <a:noFill/>
                </a:ln>
                <a:solidFill>
                  <a:prstClr val="black"/>
                </a:solidFill>
                <a:effectLst/>
                <a:uLnTx/>
                <a:uFillTx/>
                <a:latin typeface="+mn-lt"/>
                <a:ea typeface="+mn-ea"/>
                <a:cs typeface="Microsoft Sans Serif"/>
                <a:sym typeface="Arial"/>
              </a:rPr>
              <a:t>micro-second</a:t>
            </a:r>
            <a:endPar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0" marR="0" lvl="0" indent="0" algn="l" defTabSz="586039" rtl="0" eaLnBrk="1" fontAlgn="auto" latinLnBrk="0" hangingPunct="1">
              <a:lnSpc>
                <a:spcPct val="100000"/>
              </a:lnSpc>
              <a:spcBef>
                <a:spcPts val="6"/>
              </a:spcBef>
              <a:spcAft>
                <a:spcPts val="0"/>
              </a:spcAft>
              <a:buClrTx/>
              <a:buSzTx/>
              <a:buFont typeface="Arial"/>
              <a:buNone/>
              <a:tabLst/>
              <a:defRPr/>
            </a:pPr>
            <a:endParaRPr kumimoji="0" sz="1186"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69592" lvl="0" indent="0" algn="l" defTabSz="586039" rtl="0" eaLnBrk="1" fontAlgn="auto" latinLnBrk="0" hangingPunct="1">
              <a:lnSpc>
                <a:spcPct val="125600"/>
              </a:lnSpc>
              <a:spcBef>
                <a:spcPts val="3"/>
              </a:spcBef>
              <a:spcAft>
                <a:spcPts val="0"/>
              </a:spcAft>
              <a:buClrTx/>
              <a:buSzTx/>
              <a:buFont typeface="Arial"/>
              <a:buNone/>
              <a:tabLst/>
              <a:defRPr/>
            </a:pPr>
            <a:r>
              <a:rPr kumimoji="0" sz="897" b="0" i="0" u="none" strike="noStrike" kern="1200" cap="none" spc="-35" normalizeH="0" baseline="0" noProof="0" dirty="0">
                <a:ln>
                  <a:noFill/>
                </a:ln>
                <a:solidFill>
                  <a:prstClr val="black"/>
                </a:solidFill>
                <a:effectLst/>
                <a:uLnTx/>
                <a:uFillTx/>
                <a:latin typeface="+mn-lt"/>
                <a:ea typeface="+mn-ea"/>
                <a:cs typeface="Microsoft Sans Serif"/>
                <a:sym typeface="Arial"/>
              </a:rPr>
              <a:t>Take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advantage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of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unlimited </a:t>
            </a:r>
            <a:r>
              <a:rPr kumimoji="0" sz="897" b="0" i="0" u="none" strike="noStrike" kern="1200" cap="none" spc="19"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cloud</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storage</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35" normalizeH="0" baseline="0" noProof="0" dirty="0">
                <a:ln>
                  <a:noFill/>
                </a:ln>
                <a:solidFill>
                  <a:prstClr val="black"/>
                </a:solidFill>
                <a:effectLst/>
                <a:uLnTx/>
                <a:uFillTx/>
                <a:latin typeface="+mn-lt"/>
                <a:ea typeface="+mn-ea"/>
                <a:cs typeface="Microsoft Sans Serif"/>
                <a:sym typeface="Arial"/>
              </a:rPr>
              <a:t>to</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29" normalizeH="0" baseline="0" noProof="0" dirty="0">
                <a:ln>
                  <a:noFill/>
                </a:ln>
                <a:solidFill>
                  <a:prstClr val="black"/>
                </a:solidFill>
                <a:effectLst/>
                <a:uLnTx/>
                <a:uFillTx/>
                <a:latin typeface="+mn-lt"/>
                <a:ea typeface="+mn-ea"/>
                <a:cs typeface="Microsoft Sans Serif"/>
                <a:sym typeface="Arial"/>
              </a:rPr>
              <a:t>save</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26" normalizeH="0" baseline="0" noProof="0" dirty="0">
                <a:ln>
                  <a:noFill/>
                </a:ln>
                <a:solidFill>
                  <a:prstClr val="black"/>
                </a:solidFill>
                <a:effectLst/>
                <a:uLnTx/>
                <a:uFillTx/>
                <a:latin typeface="+mn-lt"/>
                <a:ea typeface="+mn-ea"/>
                <a:cs typeface="Microsoft Sans Serif"/>
                <a:sym typeface="Arial"/>
              </a:rPr>
              <a:t>important </a:t>
            </a:r>
            <a:r>
              <a:rPr kumimoji="0" sz="897" b="0" i="0" u="none" strike="noStrike" kern="1200" cap="none" spc="-231"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coverage </a:t>
            </a:r>
            <a:r>
              <a:rPr kumimoji="0" sz="897" b="0" i="0" u="none" strike="noStrike" kern="1200" cap="none" spc="3" normalizeH="0" baseline="0" noProof="0" dirty="0">
                <a:ln>
                  <a:noFill/>
                </a:ln>
                <a:solidFill>
                  <a:prstClr val="black"/>
                </a:solidFill>
                <a:effectLst/>
                <a:uLnTx/>
                <a:uFillTx/>
                <a:latin typeface="+mn-lt"/>
                <a:ea typeface="+mn-ea"/>
                <a:cs typeface="Microsoft Sans Serif"/>
                <a:sym typeface="Arial"/>
              </a:rPr>
              <a:t>you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can </a:t>
            </a:r>
            <a:r>
              <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rPr>
              <a:t>revisit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at </a:t>
            </a:r>
            <a:r>
              <a:rPr kumimoji="0" sz="897" b="0" i="0" u="none" strike="noStrike" kern="1200" cap="none" spc="-13" normalizeH="0" baseline="0" noProof="0" dirty="0">
                <a:ln>
                  <a:noFill/>
                </a:ln>
                <a:solidFill>
                  <a:prstClr val="black"/>
                </a:solidFill>
                <a:effectLst/>
                <a:uLnTx/>
                <a:uFillTx/>
                <a:latin typeface="+mn-lt"/>
                <a:ea typeface="+mn-ea"/>
                <a:cs typeface="Microsoft Sans Serif"/>
                <a:sym typeface="Arial"/>
              </a:rPr>
              <a:t>any </a:t>
            </a:r>
            <a:r>
              <a:rPr kumimoji="0" sz="897"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897" b="0" i="0" u="none" strike="noStrike" kern="1200" cap="none" spc="16" normalizeH="0" baseline="0" noProof="0" dirty="0">
                <a:ln>
                  <a:noFill/>
                </a:ln>
                <a:solidFill>
                  <a:prstClr val="black"/>
                </a:solidFill>
                <a:effectLst/>
                <a:uLnTx/>
                <a:uFillTx/>
                <a:latin typeface="+mn-lt"/>
                <a:ea typeface="+mn-ea"/>
                <a:cs typeface="Microsoft Sans Serif"/>
                <a:sym typeface="Arial"/>
              </a:rPr>
              <a:t>time</a:t>
            </a:r>
            <a:endParaRPr kumimoji="0" sz="897"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pic>
        <p:nvPicPr>
          <p:cNvPr id="75" name="object 28">
            <a:extLst>
              <a:ext uri="{FF2B5EF4-FFF2-40B4-BE49-F238E27FC236}">
                <a16:creationId xmlns:a16="http://schemas.microsoft.com/office/drawing/2014/main" id="{735F85E4-58B4-DEAF-18A4-BE3FD8CFF373}"/>
              </a:ext>
            </a:extLst>
          </p:cNvPr>
          <p:cNvPicPr/>
          <p:nvPr/>
        </p:nvPicPr>
        <p:blipFill>
          <a:blip r:embed="rId21" cstate="print"/>
          <a:stretch>
            <a:fillRect/>
          </a:stretch>
        </p:blipFill>
        <p:spPr>
          <a:xfrm>
            <a:off x="9604069" y="5528422"/>
            <a:ext cx="40880" cy="40880"/>
          </a:xfrm>
          <a:prstGeom prst="rect">
            <a:avLst/>
          </a:prstGeom>
        </p:spPr>
      </p:pic>
      <p:sp>
        <p:nvSpPr>
          <p:cNvPr id="76" name="object 29">
            <a:extLst>
              <a:ext uri="{FF2B5EF4-FFF2-40B4-BE49-F238E27FC236}">
                <a16:creationId xmlns:a16="http://schemas.microsoft.com/office/drawing/2014/main" id="{BDEB4948-3725-B168-D70D-26B9F5234A8D}"/>
              </a:ext>
            </a:extLst>
          </p:cNvPr>
          <p:cNvSpPr txBox="1"/>
          <p:nvPr/>
        </p:nvSpPr>
        <p:spPr>
          <a:xfrm>
            <a:off x="9156787" y="374202"/>
            <a:ext cx="2636220" cy="881151"/>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2999"/>
              </a:lnSpc>
              <a:spcBef>
                <a:spcPts val="64"/>
              </a:spcBef>
              <a:spcAft>
                <a:spcPts val="0"/>
              </a:spcAft>
              <a:buClrTx/>
              <a:buSzTx/>
              <a:buFont typeface="Arial"/>
              <a:buNone/>
              <a:tabLst/>
              <a:defRPr/>
            </a:pPr>
            <a:r>
              <a:rPr kumimoji="0" sz="1730" b="0" i="0" u="none" strike="noStrike" kern="1200" cap="none" spc="29" normalizeH="0" baseline="0" noProof="0" dirty="0">
                <a:ln>
                  <a:noFill/>
                </a:ln>
                <a:solidFill>
                  <a:srgbClr val="232323"/>
                </a:solidFill>
                <a:effectLst/>
                <a:uLnTx/>
                <a:uFillTx/>
                <a:latin typeface="+mn-lt"/>
                <a:ea typeface="+mn-ea"/>
                <a:cs typeface="Tahoma"/>
                <a:sym typeface="Arial"/>
              </a:rPr>
              <a:t>Easily </a:t>
            </a:r>
            <a:r>
              <a:rPr kumimoji="0" sz="1730" b="0" i="0" u="none" strike="noStrike" kern="1200" cap="none" spc="42" normalizeH="0" baseline="0" noProof="0" dirty="0">
                <a:ln>
                  <a:noFill/>
                </a:ln>
                <a:solidFill>
                  <a:srgbClr val="232323"/>
                </a:solidFill>
                <a:effectLst/>
                <a:uLnTx/>
                <a:uFillTx/>
                <a:latin typeface="+mn-lt"/>
                <a:ea typeface="+mn-ea"/>
                <a:cs typeface="Tahoma"/>
                <a:sym typeface="Arial"/>
              </a:rPr>
              <a:t>access </a:t>
            </a:r>
            <a:r>
              <a:rPr kumimoji="0" sz="1730" b="0" i="0" u="none" strike="noStrike" kern="1200" cap="none" spc="64" normalizeH="0" baseline="0" noProof="0" dirty="0">
                <a:ln>
                  <a:noFill/>
                </a:ln>
                <a:solidFill>
                  <a:srgbClr val="232323"/>
                </a:solidFill>
                <a:effectLst/>
                <a:uLnTx/>
                <a:uFillTx/>
                <a:latin typeface="+mn-lt"/>
                <a:ea typeface="+mn-ea"/>
                <a:cs typeface="Tahoma"/>
                <a:sym typeface="Arial"/>
              </a:rPr>
              <a:t>news </a:t>
            </a:r>
            <a:r>
              <a:rPr kumimoji="0" sz="1730" b="0" i="0" u="none" strike="noStrike" kern="1200" cap="none" spc="67"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42" normalizeH="0" baseline="0" noProof="0" dirty="0">
                <a:ln>
                  <a:noFill/>
                </a:ln>
                <a:solidFill>
                  <a:srgbClr val="232323"/>
                </a:solidFill>
                <a:effectLst/>
                <a:uLnTx/>
                <a:uFillTx/>
                <a:latin typeface="+mn-lt"/>
                <a:ea typeface="+mn-ea"/>
                <a:cs typeface="Tahoma"/>
                <a:sym typeface="Arial"/>
              </a:rPr>
              <a:t>coverage </a:t>
            </a:r>
            <a:r>
              <a:rPr kumimoji="0" sz="1730" b="0" i="0" u="none" strike="noStrike" kern="1200" cap="none" spc="80" normalizeH="0" baseline="0" noProof="0" dirty="0">
                <a:ln>
                  <a:noFill/>
                </a:ln>
                <a:solidFill>
                  <a:srgbClr val="232323"/>
                </a:solidFill>
                <a:effectLst/>
                <a:uLnTx/>
                <a:uFillTx/>
                <a:latin typeface="+mn-lt"/>
                <a:ea typeface="+mn-ea"/>
                <a:cs typeface="Tahoma"/>
                <a:sym typeface="Arial"/>
              </a:rPr>
              <a:t>and </a:t>
            </a:r>
            <a:r>
              <a:rPr kumimoji="0" sz="1730" b="0" i="0" u="none" strike="noStrike" kern="1200" cap="none" spc="77" normalizeH="0" baseline="0" noProof="0" dirty="0">
                <a:ln>
                  <a:noFill/>
                </a:ln>
                <a:solidFill>
                  <a:srgbClr val="232323"/>
                </a:solidFill>
                <a:effectLst/>
                <a:uLnTx/>
                <a:uFillTx/>
                <a:latin typeface="+mn-lt"/>
                <a:ea typeface="+mn-ea"/>
                <a:cs typeface="Tahoma"/>
                <a:sym typeface="Arial"/>
              </a:rPr>
              <a:t>media </a:t>
            </a:r>
            <a:r>
              <a:rPr kumimoji="0" sz="1730" b="0" i="0" u="none" strike="noStrike" kern="1200" cap="none" spc="80"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48" normalizeH="0" baseline="0" noProof="0" dirty="0">
                <a:ln>
                  <a:noFill/>
                </a:ln>
                <a:solidFill>
                  <a:srgbClr val="232323"/>
                </a:solidFill>
                <a:effectLst/>
                <a:uLnTx/>
                <a:uFillTx/>
                <a:latin typeface="+mn-lt"/>
                <a:ea typeface="+mn-ea"/>
                <a:cs typeface="Tahoma"/>
                <a:sym typeface="Arial"/>
              </a:rPr>
              <a:t>contacts</a:t>
            </a:r>
            <a:r>
              <a:rPr kumimoji="0" sz="1730" b="0" i="0" u="none" strike="noStrike" kern="1200" cap="none" spc="-131"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61" normalizeH="0" baseline="0" noProof="0" dirty="0">
                <a:ln>
                  <a:noFill/>
                </a:ln>
                <a:solidFill>
                  <a:srgbClr val="232323"/>
                </a:solidFill>
                <a:effectLst/>
                <a:uLnTx/>
                <a:uFillTx/>
                <a:latin typeface="+mn-lt"/>
                <a:ea typeface="+mn-ea"/>
                <a:cs typeface="Tahoma"/>
                <a:sym typeface="Arial"/>
              </a:rPr>
              <a:t>information.</a:t>
            </a:r>
            <a:endParaRPr kumimoji="0" sz="1730" b="0" i="0" u="none" strike="noStrike" kern="1200" cap="none" spc="0" normalizeH="0" baseline="0" noProof="0" dirty="0">
              <a:ln>
                <a:noFill/>
              </a:ln>
              <a:solidFill>
                <a:prstClr val="black"/>
              </a:solidFill>
              <a:effectLst/>
              <a:uLnTx/>
              <a:uFillTx/>
              <a:latin typeface="+mn-lt"/>
              <a:ea typeface="+mn-ea"/>
              <a:cs typeface="Tahoma"/>
              <a:sym typeface="Arial"/>
            </a:endParaRPr>
          </a:p>
        </p:txBody>
      </p:sp>
      <p:sp>
        <p:nvSpPr>
          <p:cNvPr id="77" name="object 34">
            <a:extLst>
              <a:ext uri="{FF2B5EF4-FFF2-40B4-BE49-F238E27FC236}">
                <a16:creationId xmlns:a16="http://schemas.microsoft.com/office/drawing/2014/main" id="{BD029E57-87C7-690D-16B1-C21694FE969E}"/>
              </a:ext>
            </a:extLst>
          </p:cNvPr>
          <p:cNvSpPr txBox="1"/>
          <p:nvPr/>
        </p:nvSpPr>
        <p:spPr>
          <a:xfrm>
            <a:off x="8115418" y="6502343"/>
            <a:ext cx="3095258" cy="181717"/>
          </a:xfrm>
          <a:prstGeom prst="rect">
            <a:avLst/>
          </a:prstGeom>
        </p:spPr>
        <p:txBody>
          <a:bodyPr vert="horz" wrap="square" lIns="0" tIns="8954" rIns="0" bIns="0" rtlCol="0">
            <a:spAutoFit/>
          </a:bodyPr>
          <a:lstStyle/>
          <a:p>
            <a:pPr marL="0" marR="0" lvl="0" indent="0" algn="l" defTabSz="586039" rtl="0" eaLnBrk="1" fontAlgn="auto" latinLnBrk="0" hangingPunct="1">
              <a:lnSpc>
                <a:spcPct val="100000"/>
              </a:lnSpc>
              <a:spcBef>
                <a:spcPts val="70"/>
              </a:spcBef>
              <a:spcAft>
                <a:spcPts val="0"/>
              </a:spcAft>
              <a:buClrTx/>
              <a:buSzTx/>
              <a:buFont typeface="Arial"/>
              <a:buNone/>
              <a:tabLst/>
              <a:defRPr/>
            </a:pPr>
            <a:r>
              <a:rPr kumimoji="0" sz="1122" b="0" i="0" u="none" strike="noStrike" kern="1200" cap="none" spc="6" normalizeH="0" baseline="0" noProof="0">
                <a:ln>
                  <a:noFill/>
                </a:ln>
                <a:solidFill>
                  <a:schemeClr val="bg1"/>
                </a:solidFill>
                <a:effectLst/>
                <a:uLnTx/>
                <a:uFillTx/>
                <a:latin typeface="+mn-lt"/>
                <a:ea typeface="+mn-ea"/>
                <a:cs typeface="Tahoma"/>
                <a:sym typeface="Arial"/>
              </a:rPr>
              <a:t>212.398.1141</a:t>
            </a:r>
            <a:r>
              <a:rPr kumimoji="0" lang="en-US" sz="1122" b="0" i="0" u="none" strike="noStrike" kern="1200" cap="none" spc="6" normalizeH="0" baseline="0" noProof="0">
                <a:ln>
                  <a:noFill/>
                </a:ln>
                <a:solidFill>
                  <a:schemeClr val="bg1"/>
                </a:solidFill>
                <a:effectLst/>
                <a:uLnTx/>
                <a:uFillTx/>
                <a:latin typeface="+mn-lt"/>
                <a:ea typeface="+mn-ea"/>
                <a:cs typeface="Tahoma"/>
                <a:sym typeface="Arial"/>
              </a:rPr>
              <a:t>       </a:t>
            </a:r>
            <a:r>
              <a:rPr kumimoji="0" sz="1122" b="0" i="0" u="none" strike="noStrike" kern="1200" cap="none" spc="6" normalizeH="0" baseline="0" noProof="0">
                <a:ln>
                  <a:noFill/>
                </a:ln>
                <a:solidFill>
                  <a:schemeClr val="bg1"/>
                </a:solidFill>
                <a:effectLst/>
                <a:uLnTx/>
                <a:uFillTx/>
                <a:latin typeface="+mn-lt"/>
                <a:ea typeface="+mn-ea"/>
                <a:cs typeface="Tahoma"/>
                <a:sym typeface="Arial"/>
                <a:hlinkClick r:id="rId23">
                  <a:extLst>
                    <a:ext uri="{A12FA001-AC4F-418D-AE19-62706E023703}">
                      <ahyp:hlinkClr xmlns:ahyp="http://schemas.microsoft.com/office/drawing/2018/hyperlinkcolor" val="tx"/>
                    </a:ext>
                  </a:extLst>
                </a:hlinkClick>
              </a:rPr>
              <a:t>www.critical</a:t>
            </a:r>
            <a:r>
              <a:rPr kumimoji="0" lang="en-US" sz="1122" b="0" i="0" u="none" strike="noStrike" kern="1200" cap="none" spc="6" normalizeH="0" baseline="0" noProof="0">
                <a:ln>
                  <a:noFill/>
                </a:ln>
                <a:solidFill>
                  <a:schemeClr val="bg1"/>
                </a:solidFill>
                <a:effectLst/>
                <a:uLnTx/>
                <a:uFillTx/>
                <a:latin typeface="+mn-lt"/>
                <a:ea typeface="+mn-ea"/>
                <a:cs typeface="Tahoma"/>
                <a:sym typeface="Arial"/>
                <a:hlinkClick r:id="rId23">
                  <a:extLst>
                    <a:ext uri="{A12FA001-AC4F-418D-AE19-62706E023703}">
                      <ahyp:hlinkClr xmlns:ahyp="http://schemas.microsoft.com/office/drawing/2018/hyperlinkcolor" val="tx"/>
                    </a:ext>
                  </a:extLst>
                </a:hlinkClick>
              </a:rPr>
              <a:t>men</a:t>
            </a:r>
            <a:r>
              <a:rPr kumimoji="0" sz="1122" b="0" i="0" u="none" strike="noStrike" kern="1200" cap="none" spc="6" normalizeH="0" baseline="0" noProof="0">
                <a:ln>
                  <a:noFill/>
                </a:ln>
                <a:solidFill>
                  <a:schemeClr val="bg1"/>
                </a:solidFill>
                <a:effectLst/>
                <a:uLnTx/>
                <a:uFillTx/>
                <a:latin typeface="+mn-lt"/>
                <a:ea typeface="+mn-ea"/>
                <a:cs typeface="Tahoma"/>
                <a:sym typeface="Arial"/>
                <a:hlinkClick r:id="rId23">
                  <a:extLst>
                    <a:ext uri="{A12FA001-AC4F-418D-AE19-62706E023703}">
                      <ahyp:hlinkClr xmlns:ahyp="http://schemas.microsoft.com/office/drawing/2018/hyperlinkcolor" val="tx"/>
                    </a:ext>
                  </a:extLst>
                </a:hlinkClick>
              </a:rPr>
              <a:t>tion.com</a:t>
            </a:r>
            <a:endParaRPr kumimoji="0" sz="1122" b="0" i="0" u="none" strike="noStrike" kern="1200" cap="none" spc="0" normalizeH="0" baseline="0" noProof="0">
              <a:ln>
                <a:noFill/>
              </a:ln>
              <a:solidFill>
                <a:schemeClr val="bg1"/>
              </a:solidFill>
              <a:effectLst/>
              <a:uLnTx/>
              <a:uFillTx/>
              <a:latin typeface="+mn-lt"/>
              <a:ea typeface="+mn-ea"/>
              <a:cs typeface="Tahoma"/>
              <a:sym typeface="Arial"/>
            </a:endParaRPr>
          </a:p>
        </p:txBody>
      </p:sp>
      <p:sp>
        <p:nvSpPr>
          <p:cNvPr id="79" name="object 30">
            <a:extLst>
              <a:ext uri="{FF2B5EF4-FFF2-40B4-BE49-F238E27FC236}">
                <a16:creationId xmlns:a16="http://schemas.microsoft.com/office/drawing/2014/main" id="{330CDA12-2517-B09B-E79E-3DA90455002F}"/>
              </a:ext>
            </a:extLst>
          </p:cNvPr>
          <p:cNvSpPr txBox="1"/>
          <p:nvPr/>
        </p:nvSpPr>
        <p:spPr>
          <a:xfrm>
            <a:off x="7206003" y="165822"/>
            <a:ext cx="991344" cy="445070"/>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10" normalizeH="0" baseline="0" noProof="0" dirty="0">
                <a:ln>
                  <a:noFill/>
                </a:ln>
                <a:solidFill>
                  <a:schemeClr val="bg1"/>
                </a:solidFill>
                <a:effectLst/>
                <a:uLnTx/>
                <a:uFillTx/>
                <a:latin typeface="+mn-lt"/>
                <a:ea typeface="+mn-ea"/>
                <a:sym typeface="Arial"/>
              </a:rPr>
              <a:t>Leading </a:t>
            </a:r>
            <a:r>
              <a:rPr kumimoji="0" sz="1282" b="1" i="0" u="none" strike="noStrike" kern="1200" cap="none" spc="13" normalizeH="0" baseline="0" noProof="0" dirty="0">
                <a:ln>
                  <a:noFill/>
                </a:ln>
                <a:solidFill>
                  <a:schemeClr val="bg1"/>
                </a:solidFill>
                <a:effectLst/>
                <a:uLnTx/>
                <a:uFillTx/>
                <a:latin typeface="+mn-lt"/>
                <a:ea typeface="+mn-ea"/>
                <a:sym typeface="Arial"/>
              </a:rPr>
              <a:t> </a:t>
            </a:r>
            <a:r>
              <a:rPr kumimoji="0" sz="1282" b="1" i="0" u="none" strike="noStrike" kern="1200" cap="none" spc="-45" normalizeH="0" baseline="0" noProof="0" dirty="0">
                <a:ln>
                  <a:noFill/>
                </a:ln>
                <a:solidFill>
                  <a:schemeClr val="bg1"/>
                </a:solidFill>
                <a:effectLst/>
                <a:uLnTx/>
                <a:uFillTx/>
                <a:latin typeface="+mn-lt"/>
                <a:ea typeface="+mn-ea"/>
                <a:sym typeface="Arial"/>
              </a:rPr>
              <a:t>T</a:t>
            </a:r>
            <a:r>
              <a:rPr kumimoji="0" sz="1282" b="1" i="0" u="none" strike="noStrike" kern="1200" cap="none" spc="38" normalizeH="0" baseline="0" noProof="0" dirty="0">
                <a:ln>
                  <a:noFill/>
                </a:ln>
                <a:solidFill>
                  <a:schemeClr val="bg1"/>
                </a:solidFill>
                <a:effectLst/>
                <a:uLnTx/>
                <a:uFillTx/>
                <a:latin typeface="+mn-lt"/>
                <a:ea typeface="+mn-ea"/>
                <a:sym typeface="Arial"/>
              </a:rPr>
              <a:t>e</a:t>
            </a:r>
            <a:r>
              <a:rPr kumimoji="0" sz="1282" b="1" i="0" u="none" strike="noStrike" kern="1200" cap="none" spc="-61" normalizeH="0" baseline="0" noProof="0" dirty="0">
                <a:ln>
                  <a:noFill/>
                </a:ln>
                <a:solidFill>
                  <a:schemeClr val="bg1"/>
                </a:solidFill>
                <a:effectLst/>
                <a:uLnTx/>
                <a:uFillTx/>
                <a:latin typeface="+mn-lt"/>
                <a:ea typeface="+mn-ea"/>
                <a:sym typeface="Arial"/>
              </a:rPr>
              <a:t>c</a:t>
            </a:r>
            <a:r>
              <a:rPr kumimoji="0" sz="1282" b="1" i="0" u="none" strike="noStrike" kern="1200" cap="none" spc="54" normalizeH="0" baseline="0" noProof="0" dirty="0">
                <a:ln>
                  <a:noFill/>
                </a:ln>
                <a:solidFill>
                  <a:schemeClr val="bg1"/>
                </a:solidFill>
                <a:effectLst/>
                <a:uLnTx/>
                <a:uFillTx/>
                <a:latin typeface="+mn-lt"/>
                <a:ea typeface="+mn-ea"/>
                <a:sym typeface="Arial"/>
              </a:rPr>
              <a:t>hn</a:t>
            </a:r>
            <a:r>
              <a:rPr kumimoji="0" sz="1282" b="1" i="0" u="none" strike="noStrike" kern="1200" cap="none" spc="6" normalizeH="0" baseline="0" noProof="0" dirty="0">
                <a:ln>
                  <a:noFill/>
                </a:ln>
                <a:solidFill>
                  <a:schemeClr val="bg1"/>
                </a:solidFill>
                <a:effectLst/>
                <a:uLnTx/>
                <a:uFillTx/>
                <a:latin typeface="+mn-lt"/>
                <a:ea typeface="+mn-ea"/>
                <a:sym typeface="Arial"/>
              </a:rPr>
              <a:t>o</a:t>
            </a:r>
            <a:r>
              <a:rPr kumimoji="0" sz="1282" b="1" i="0" u="none" strike="noStrike" kern="1200" cap="none" spc="29" normalizeH="0" baseline="0" noProof="0" dirty="0">
                <a:ln>
                  <a:noFill/>
                </a:ln>
                <a:solidFill>
                  <a:schemeClr val="bg1"/>
                </a:solidFill>
                <a:effectLst/>
                <a:uLnTx/>
                <a:uFillTx/>
                <a:latin typeface="+mn-lt"/>
                <a:ea typeface="+mn-ea"/>
                <a:sym typeface="Arial"/>
              </a:rPr>
              <a:t>l</a:t>
            </a:r>
            <a:r>
              <a:rPr kumimoji="0" sz="1282" b="1" i="0" u="none" strike="noStrike" kern="1200" cap="none" spc="6" normalizeH="0" baseline="0" noProof="0" dirty="0">
                <a:ln>
                  <a:noFill/>
                </a:ln>
                <a:solidFill>
                  <a:schemeClr val="bg1"/>
                </a:solidFill>
                <a:effectLst/>
                <a:uLnTx/>
                <a:uFillTx/>
                <a:latin typeface="+mn-lt"/>
                <a:ea typeface="+mn-ea"/>
                <a:sym typeface="Arial"/>
              </a:rPr>
              <a:t>o</a:t>
            </a:r>
            <a:r>
              <a:rPr kumimoji="0" sz="1282" b="1" i="0" u="none" strike="noStrike" kern="1200" cap="none" spc="-64" normalizeH="0" baseline="0" noProof="0" dirty="0">
                <a:ln>
                  <a:noFill/>
                </a:ln>
                <a:solidFill>
                  <a:schemeClr val="bg1"/>
                </a:solidFill>
                <a:effectLst/>
                <a:uLnTx/>
                <a:uFillTx/>
                <a:latin typeface="+mn-lt"/>
                <a:ea typeface="+mn-ea"/>
                <a:sym typeface="Arial"/>
              </a:rPr>
              <a:t>g</a:t>
            </a:r>
            <a:r>
              <a:rPr kumimoji="0" sz="1282" b="1" i="0" u="none" strike="noStrike" kern="1200" cap="none" spc="13" normalizeH="0" baseline="0" noProof="0" dirty="0">
                <a:ln>
                  <a:noFill/>
                </a:ln>
                <a:solidFill>
                  <a:schemeClr val="bg1"/>
                </a:solidFill>
                <a:effectLst/>
                <a:uLnTx/>
                <a:uFillTx/>
                <a:latin typeface="+mn-lt"/>
                <a:ea typeface="+mn-ea"/>
                <a:sym typeface="Arial"/>
              </a:rPr>
              <a:t>y</a:t>
            </a:r>
            <a:endParaRPr kumimoji="0" sz="1282" b="0" i="0" u="none" strike="noStrike" kern="1200" cap="none" spc="0" normalizeH="0" baseline="0" noProof="0" dirty="0">
              <a:ln>
                <a:noFill/>
              </a:ln>
              <a:solidFill>
                <a:schemeClr val="bg1"/>
              </a:solidFill>
              <a:effectLst/>
              <a:uLnTx/>
              <a:uFillTx/>
              <a:latin typeface="+mn-lt"/>
              <a:ea typeface="+mn-ea"/>
              <a:sym typeface="Arial"/>
            </a:endParaRPr>
          </a:p>
        </p:txBody>
      </p:sp>
      <p:sp>
        <p:nvSpPr>
          <p:cNvPr id="80" name="object 31">
            <a:extLst>
              <a:ext uri="{FF2B5EF4-FFF2-40B4-BE49-F238E27FC236}">
                <a16:creationId xmlns:a16="http://schemas.microsoft.com/office/drawing/2014/main" id="{BFEACD4E-AA07-F0EC-0F48-147B3F249EBC}"/>
              </a:ext>
            </a:extLst>
          </p:cNvPr>
          <p:cNvSpPr txBox="1"/>
          <p:nvPr/>
        </p:nvSpPr>
        <p:spPr>
          <a:xfrm>
            <a:off x="10381497" y="3105310"/>
            <a:ext cx="633297" cy="446096"/>
          </a:xfrm>
          <a:prstGeom prst="rect">
            <a:avLst/>
          </a:prstGeom>
        </p:spPr>
        <p:txBody>
          <a:bodyPr vert="horz" wrap="square" lIns="0" tIns="8140" rIns="0" bIns="0" rtlCol="0">
            <a:spAutoFit/>
          </a:bodyPr>
          <a:lstStyle/>
          <a:p>
            <a:pPr marL="8139" marR="3256" lvl="0" indent="28895"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64" normalizeH="0" baseline="0" noProof="0">
                <a:ln>
                  <a:noFill/>
                </a:ln>
                <a:solidFill>
                  <a:schemeClr val="bg1"/>
                </a:solidFill>
                <a:effectLst/>
                <a:uLnTx/>
                <a:uFillTx/>
                <a:latin typeface="+mn-lt"/>
                <a:ea typeface="+mn-ea"/>
                <a:sym typeface="Arial"/>
              </a:rPr>
              <a:t>I</a:t>
            </a:r>
            <a:r>
              <a:rPr kumimoji="0" sz="1282" b="1" i="0" u="none" strike="noStrike" kern="1200" cap="none" spc="54" normalizeH="0" baseline="0" noProof="0">
                <a:ln>
                  <a:noFill/>
                </a:ln>
                <a:solidFill>
                  <a:schemeClr val="bg1"/>
                </a:solidFill>
                <a:effectLst/>
                <a:uLnTx/>
                <a:uFillTx/>
                <a:latin typeface="+mn-lt"/>
                <a:ea typeface="+mn-ea"/>
                <a:sym typeface="Arial"/>
              </a:rPr>
              <a:t>n</a:t>
            </a:r>
            <a:r>
              <a:rPr kumimoji="0" sz="1282" b="1" i="0" u="none" strike="noStrike" kern="1200" cap="none" spc="-80" normalizeH="0" baseline="0" noProof="0">
                <a:ln>
                  <a:noFill/>
                </a:ln>
                <a:solidFill>
                  <a:schemeClr val="bg1"/>
                </a:solidFill>
                <a:effectLst/>
                <a:uLnTx/>
                <a:uFillTx/>
                <a:latin typeface="+mn-lt"/>
                <a:ea typeface="+mn-ea"/>
                <a:sym typeface="Arial"/>
              </a:rPr>
              <a:t>s</a:t>
            </a:r>
            <a:r>
              <a:rPr kumimoji="0" sz="1282" b="1" i="0" u="none" strike="noStrike" kern="1200" cap="none" spc="125" normalizeH="0" baseline="0" noProof="0">
                <a:ln>
                  <a:noFill/>
                </a:ln>
                <a:solidFill>
                  <a:schemeClr val="bg1"/>
                </a:solidFill>
                <a:effectLst/>
                <a:uLnTx/>
                <a:uFillTx/>
                <a:latin typeface="+mn-lt"/>
                <a:ea typeface="+mn-ea"/>
                <a:sym typeface="Arial"/>
              </a:rPr>
              <a:t>t</a:t>
            </a:r>
            <a:r>
              <a:rPr kumimoji="0" sz="1282" b="1" i="0" u="none" strike="noStrike" kern="1200" cap="none" spc="54" normalizeH="0" baseline="0" noProof="0">
                <a:ln>
                  <a:noFill/>
                </a:ln>
                <a:solidFill>
                  <a:schemeClr val="bg1"/>
                </a:solidFill>
                <a:effectLst/>
                <a:uLnTx/>
                <a:uFillTx/>
                <a:latin typeface="+mn-lt"/>
                <a:ea typeface="+mn-ea"/>
                <a:sym typeface="Arial"/>
              </a:rPr>
              <a:t>an</a:t>
            </a:r>
            <a:r>
              <a:rPr kumimoji="0" sz="1282" b="1" i="0" u="none" strike="noStrike" kern="1200" cap="none" spc="112" normalizeH="0" baseline="0" noProof="0">
                <a:ln>
                  <a:noFill/>
                </a:ln>
                <a:solidFill>
                  <a:schemeClr val="bg1"/>
                </a:solidFill>
                <a:effectLst/>
                <a:uLnTx/>
                <a:uFillTx/>
                <a:latin typeface="+mn-lt"/>
                <a:ea typeface="+mn-ea"/>
                <a:sym typeface="Arial"/>
              </a:rPr>
              <a:t>t  </a:t>
            </a:r>
            <a:r>
              <a:rPr kumimoji="0" sz="1282" b="1" i="0" u="none" strike="noStrike" kern="1200" cap="none" spc="-154" normalizeH="0" baseline="0" noProof="0">
                <a:ln>
                  <a:noFill/>
                </a:ln>
                <a:solidFill>
                  <a:schemeClr val="bg1"/>
                </a:solidFill>
                <a:effectLst/>
                <a:uLnTx/>
                <a:uFillTx/>
                <a:latin typeface="+mn-lt"/>
                <a:ea typeface="+mn-ea"/>
                <a:sym typeface="Arial"/>
              </a:rPr>
              <a:t>S</a:t>
            </a:r>
            <a:r>
              <a:rPr kumimoji="0" sz="1282" b="1" i="0" u="none" strike="noStrike" kern="1200" cap="none" spc="54" normalizeH="0" baseline="0" noProof="0">
                <a:ln>
                  <a:noFill/>
                </a:ln>
                <a:solidFill>
                  <a:schemeClr val="bg1"/>
                </a:solidFill>
                <a:effectLst/>
                <a:uLnTx/>
                <a:uFillTx/>
                <a:latin typeface="+mn-lt"/>
                <a:ea typeface="+mn-ea"/>
                <a:sym typeface="Arial"/>
              </a:rPr>
              <a:t>ha</a:t>
            </a:r>
            <a:r>
              <a:rPr kumimoji="0" sz="1282" b="1" i="0" u="none" strike="noStrike" kern="1200" cap="none" spc="77" normalizeH="0" baseline="0" noProof="0">
                <a:ln>
                  <a:noFill/>
                </a:ln>
                <a:solidFill>
                  <a:schemeClr val="bg1"/>
                </a:solidFill>
                <a:effectLst/>
                <a:uLnTx/>
                <a:uFillTx/>
                <a:latin typeface="+mn-lt"/>
                <a:ea typeface="+mn-ea"/>
                <a:sym typeface="Arial"/>
              </a:rPr>
              <a:t>r</a:t>
            </a:r>
            <a:r>
              <a:rPr kumimoji="0" sz="1282" b="1" i="0" u="none" strike="noStrike" kern="1200" cap="none" spc="29" normalizeH="0" baseline="0" noProof="0">
                <a:ln>
                  <a:noFill/>
                </a:ln>
                <a:solidFill>
                  <a:schemeClr val="bg1"/>
                </a:solidFill>
                <a:effectLst/>
                <a:uLnTx/>
                <a:uFillTx/>
                <a:latin typeface="+mn-lt"/>
                <a:ea typeface="+mn-ea"/>
                <a:sym typeface="Arial"/>
              </a:rPr>
              <a:t>i</a:t>
            </a:r>
            <a:r>
              <a:rPr kumimoji="0" sz="1282" b="1" i="0" u="none" strike="noStrike" kern="1200" cap="none" spc="54" normalizeH="0" baseline="0" noProof="0">
                <a:ln>
                  <a:noFill/>
                </a:ln>
                <a:solidFill>
                  <a:schemeClr val="bg1"/>
                </a:solidFill>
                <a:effectLst/>
                <a:uLnTx/>
                <a:uFillTx/>
                <a:latin typeface="+mn-lt"/>
                <a:ea typeface="+mn-ea"/>
                <a:sym typeface="Arial"/>
              </a:rPr>
              <a:t>n</a:t>
            </a:r>
            <a:r>
              <a:rPr kumimoji="0" sz="1282" b="1" i="0" u="none" strike="noStrike" kern="1200" cap="none" spc="-61" normalizeH="0" baseline="0" noProof="0">
                <a:ln>
                  <a:noFill/>
                </a:ln>
                <a:solidFill>
                  <a:schemeClr val="bg1"/>
                </a:solidFill>
                <a:effectLst/>
                <a:uLnTx/>
                <a:uFillTx/>
                <a:latin typeface="+mn-lt"/>
                <a:ea typeface="+mn-ea"/>
                <a:sym typeface="Arial"/>
              </a:rPr>
              <a:t>g</a:t>
            </a:r>
            <a:endParaRPr kumimoji="0" sz="1282" b="0" i="0" u="none" strike="noStrike" kern="1200" cap="none" spc="0" normalizeH="0" baseline="0" noProof="0">
              <a:ln>
                <a:noFill/>
              </a:ln>
              <a:solidFill>
                <a:schemeClr val="bg1"/>
              </a:solidFill>
              <a:effectLst/>
              <a:uLnTx/>
              <a:uFillTx/>
              <a:latin typeface="+mn-lt"/>
              <a:ea typeface="+mn-ea"/>
              <a:sym typeface="Arial"/>
            </a:endParaRPr>
          </a:p>
        </p:txBody>
      </p:sp>
      <p:sp>
        <p:nvSpPr>
          <p:cNvPr id="81" name="object 32">
            <a:extLst>
              <a:ext uri="{FF2B5EF4-FFF2-40B4-BE49-F238E27FC236}">
                <a16:creationId xmlns:a16="http://schemas.microsoft.com/office/drawing/2014/main" id="{E63F4332-0593-A134-D62C-E640C267215E}"/>
              </a:ext>
            </a:extLst>
          </p:cNvPr>
          <p:cNvSpPr txBox="1"/>
          <p:nvPr/>
        </p:nvSpPr>
        <p:spPr>
          <a:xfrm>
            <a:off x="6811399" y="91635"/>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4102" b="1" i="0" u="none" strike="noStrike" kern="1200" cap="none" spc="58" normalizeH="0" baseline="0" noProof="0">
                <a:ln>
                  <a:noFill/>
                </a:ln>
                <a:solidFill>
                  <a:schemeClr val="bg1"/>
                </a:solidFill>
                <a:effectLst/>
                <a:uLnTx/>
                <a:uFillTx/>
                <a:latin typeface="+mn-lt"/>
                <a:ea typeface="+mn-ea"/>
                <a:sym typeface="Arial"/>
              </a:rPr>
              <a:t>1</a:t>
            </a:r>
            <a:endParaRPr kumimoji="0" sz="4102" b="0" i="0" u="none" strike="noStrike" kern="1200" cap="none" spc="0" normalizeH="0" baseline="0" noProof="0">
              <a:ln>
                <a:noFill/>
              </a:ln>
              <a:solidFill>
                <a:schemeClr val="bg1"/>
              </a:solidFill>
              <a:effectLst/>
              <a:uLnTx/>
              <a:uFillTx/>
              <a:latin typeface="+mn-lt"/>
              <a:ea typeface="+mn-ea"/>
              <a:sym typeface="Arial"/>
            </a:endParaRPr>
          </a:p>
        </p:txBody>
      </p:sp>
      <p:sp>
        <p:nvSpPr>
          <p:cNvPr id="82" name="object 33">
            <a:extLst>
              <a:ext uri="{FF2B5EF4-FFF2-40B4-BE49-F238E27FC236}">
                <a16:creationId xmlns:a16="http://schemas.microsoft.com/office/drawing/2014/main" id="{59D1602D-495C-2E3E-13BF-710D1388741D}"/>
              </a:ext>
            </a:extLst>
          </p:cNvPr>
          <p:cNvSpPr txBox="1"/>
          <p:nvPr/>
        </p:nvSpPr>
        <p:spPr>
          <a:xfrm>
            <a:off x="11181188" y="3031123"/>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4102" b="1" i="0" u="none" strike="noStrike" kern="1200" cap="none" spc="58" normalizeH="0" baseline="0" noProof="0">
                <a:ln>
                  <a:noFill/>
                </a:ln>
                <a:solidFill>
                  <a:schemeClr val="bg1"/>
                </a:solidFill>
                <a:effectLst/>
                <a:uLnTx/>
                <a:uFillTx/>
                <a:latin typeface="+mn-lt"/>
                <a:ea typeface="+mn-ea"/>
                <a:sym typeface="Arial"/>
              </a:rPr>
              <a:t>2</a:t>
            </a:r>
            <a:endParaRPr kumimoji="0" sz="4102" b="0" i="0" u="none" strike="noStrike" kern="1200" cap="none" spc="0" normalizeH="0" baseline="0" noProof="0">
              <a:ln>
                <a:noFill/>
              </a:ln>
              <a:solidFill>
                <a:schemeClr val="bg1"/>
              </a:solidFill>
              <a:effectLst/>
              <a:uLnTx/>
              <a:uFillTx/>
              <a:latin typeface="+mn-lt"/>
              <a:ea typeface="+mn-ea"/>
              <a:sym typeface="Arial"/>
            </a:endParaRPr>
          </a:p>
        </p:txBody>
      </p:sp>
      <p:cxnSp>
        <p:nvCxnSpPr>
          <p:cNvPr id="87" name="Straight Connector 39">
            <a:extLst>
              <a:ext uri="{FF2B5EF4-FFF2-40B4-BE49-F238E27FC236}">
                <a16:creationId xmlns:a16="http://schemas.microsoft.com/office/drawing/2014/main" id="{D3A79610-23A4-6B26-C248-8EE56DD599E8}"/>
              </a:ext>
            </a:extLst>
          </p:cNvPr>
          <p:cNvCxnSpPr>
            <a:cxnSpLocks/>
          </p:cNvCxnSpPr>
          <p:nvPr/>
        </p:nvCxnSpPr>
        <p:spPr>
          <a:xfrm flipH="1" flipV="1">
            <a:off x="6195677" y="610442"/>
            <a:ext cx="52723" cy="626292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4" name="object 2">
            <a:extLst>
              <a:ext uri="{FF2B5EF4-FFF2-40B4-BE49-F238E27FC236}">
                <a16:creationId xmlns:a16="http://schemas.microsoft.com/office/drawing/2014/main" id="{2A52075D-0593-839A-3358-2945BD6D748B}"/>
              </a:ext>
            </a:extLst>
          </p:cNvPr>
          <p:cNvPicPr/>
          <p:nvPr/>
        </p:nvPicPr>
        <p:blipFill>
          <a:blip r:embed="rId14" cstate="print"/>
          <a:stretch>
            <a:fillRect/>
          </a:stretch>
        </p:blipFill>
        <p:spPr>
          <a:xfrm>
            <a:off x="3742220" y="473730"/>
            <a:ext cx="2367394" cy="812510"/>
          </a:xfrm>
          <a:prstGeom prst="rect">
            <a:avLst/>
          </a:prstGeom>
          <a:noFill/>
          <a:ln>
            <a:solidFill>
              <a:schemeClr val="bg1"/>
            </a:solidFill>
          </a:ln>
        </p:spPr>
      </p:pic>
      <p:sp>
        <p:nvSpPr>
          <p:cNvPr id="88" name="object 30">
            <a:extLst>
              <a:ext uri="{FF2B5EF4-FFF2-40B4-BE49-F238E27FC236}">
                <a16:creationId xmlns:a16="http://schemas.microsoft.com/office/drawing/2014/main" id="{80753683-957C-4966-9B4F-A11347B78585}"/>
              </a:ext>
            </a:extLst>
          </p:cNvPr>
          <p:cNvSpPr txBox="1"/>
          <p:nvPr/>
        </p:nvSpPr>
        <p:spPr>
          <a:xfrm>
            <a:off x="3850314" y="577865"/>
            <a:ext cx="939363"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lang="en-US" sz="1282" b="1" i="0" u="none" strike="noStrike" kern="1200" cap="none" spc="10" normalizeH="0" baseline="0" noProof="0">
                <a:ln>
                  <a:noFill/>
                </a:ln>
                <a:solidFill>
                  <a:schemeClr val="bg1"/>
                </a:solidFill>
                <a:effectLst/>
                <a:uLnTx/>
                <a:uFillTx/>
                <a:latin typeface="+mn-lt"/>
                <a:ea typeface="+mn-ea"/>
                <a:sym typeface="Arial"/>
              </a:rPr>
              <a:t>Overview 2022</a:t>
            </a:r>
            <a:endParaRPr kumimoji="0" sz="1282" b="0" i="0" u="none" strike="noStrike" kern="1200" cap="none" spc="0" normalizeH="0" baseline="0" noProof="0">
              <a:ln>
                <a:noFill/>
              </a:ln>
              <a:solidFill>
                <a:schemeClr val="bg1"/>
              </a:solidFill>
              <a:effectLst/>
              <a:uLnTx/>
              <a:uFillTx/>
              <a:latin typeface="+mn-lt"/>
              <a:ea typeface="+mn-ea"/>
              <a:sym typeface="Arial"/>
            </a:endParaRPr>
          </a:p>
        </p:txBody>
      </p:sp>
      <p:sp>
        <p:nvSpPr>
          <p:cNvPr id="59" name="Rechteck: abgerundete Ecken 2">
            <a:extLst>
              <a:ext uri="{FF2B5EF4-FFF2-40B4-BE49-F238E27FC236}">
                <a16:creationId xmlns:a16="http://schemas.microsoft.com/office/drawing/2014/main" id="{C0E3E700-05AC-6875-DA66-32A5246DC9A5}"/>
              </a:ext>
            </a:extLst>
          </p:cNvPr>
          <p:cNvSpPr/>
          <p:nvPr/>
        </p:nvSpPr>
        <p:spPr>
          <a:xfrm>
            <a:off x="10714961" y="0"/>
            <a:ext cx="1477039" cy="316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bg2"/>
                </a:solidFill>
                <a:effectLst/>
                <a:uLnTx/>
                <a:uFillTx/>
                <a:ea typeface="+mn-ea"/>
                <a:sym typeface="Arial"/>
              </a:rPr>
              <a:t>Promotion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A6363B7-FD22-EAD4-DFB2-8F92F8C29807}"/>
              </a:ext>
            </a:extLst>
          </p:cNvPr>
          <p:cNvGraphicFramePr>
            <a:graphicFrameLocks noChangeAspect="1"/>
          </p:cNvGraphicFramePr>
          <p:nvPr>
            <p:custDataLst>
              <p:tags r:id="rId1"/>
            </p:custDataLst>
            <p:extLst>
              <p:ext uri="{D42A27DB-BD31-4B8C-83A1-F6EECF244321}">
                <p14:modId xmlns:p14="http://schemas.microsoft.com/office/powerpoint/2010/main" val="969286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kt 3" hidden="1">
                        <a:extLst>
                          <a:ext uri="{FF2B5EF4-FFF2-40B4-BE49-F238E27FC236}">
                            <a16:creationId xmlns:a16="http://schemas.microsoft.com/office/drawing/2014/main" id="{5A6363B7-FD22-EAD4-DFB2-8F92F8C298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EE779BFF-FE2C-5E39-7529-54B56E8BD88F}"/>
              </a:ext>
            </a:extLst>
          </p:cNvPr>
          <p:cNvSpPr/>
          <p:nvPr/>
        </p:nvSpPr>
        <p:spPr>
          <a:xfrm>
            <a:off x="10211753" y="6004874"/>
            <a:ext cx="1980247" cy="80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object 2">
            <a:extLst>
              <a:ext uri="{FF2B5EF4-FFF2-40B4-BE49-F238E27FC236}">
                <a16:creationId xmlns:a16="http://schemas.microsoft.com/office/drawing/2014/main" id="{671D0ADF-367D-F228-9533-D84FAD9F532F}"/>
              </a:ext>
            </a:extLst>
          </p:cNvPr>
          <p:cNvPicPr/>
          <p:nvPr/>
        </p:nvPicPr>
        <p:blipFill>
          <a:blip r:embed="rId6" cstate="print"/>
          <a:stretch>
            <a:fillRect/>
          </a:stretch>
        </p:blipFill>
        <p:spPr>
          <a:xfrm>
            <a:off x="598266" y="144267"/>
            <a:ext cx="2367394" cy="812510"/>
          </a:xfrm>
          <a:prstGeom prst="rect">
            <a:avLst/>
          </a:prstGeom>
        </p:spPr>
      </p:pic>
      <p:sp>
        <p:nvSpPr>
          <p:cNvPr id="6" name="object 3">
            <a:extLst>
              <a:ext uri="{FF2B5EF4-FFF2-40B4-BE49-F238E27FC236}">
                <a16:creationId xmlns:a16="http://schemas.microsoft.com/office/drawing/2014/main" id="{86058F95-1247-F246-3062-67E05839AF16}"/>
              </a:ext>
            </a:extLst>
          </p:cNvPr>
          <p:cNvSpPr/>
          <p:nvPr/>
        </p:nvSpPr>
        <p:spPr>
          <a:xfrm>
            <a:off x="598266" y="3028147"/>
            <a:ext cx="4843335" cy="1567775"/>
          </a:xfrm>
          <a:custGeom>
            <a:avLst/>
            <a:gdLst/>
            <a:ahLst/>
            <a:cxnLst/>
            <a:rect l="l" t="t" r="r" b="b"/>
            <a:pathLst>
              <a:path w="7556500" h="2446020">
                <a:moveTo>
                  <a:pt x="0" y="2445869"/>
                </a:moveTo>
                <a:lnTo>
                  <a:pt x="0" y="0"/>
                </a:lnTo>
                <a:lnTo>
                  <a:pt x="7555991" y="0"/>
                </a:lnTo>
                <a:lnTo>
                  <a:pt x="7555991" y="2445869"/>
                </a:lnTo>
                <a:lnTo>
                  <a:pt x="0" y="2445869"/>
                </a:lnTo>
                <a:close/>
              </a:path>
            </a:pathLst>
          </a:custGeom>
          <a:solidFill>
            <a:srgbClr val="ECF0F1"/>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pic>
        <p:nvPicPr>
          <p:cNvPr id="7" name="object 4">
            <a:extLst>
              <a:ext uri="{FF2B5EF4-FFF2-40B4-BE49-F238E27FC236}">
                <a16:creationId xmlns:a16="http://schemas.microsoft.com/office/drawing/2014/main" id="{FB9614C2-1DFA-5C8E-B23B-44F2A9D72ADB}"/>
              </a:ext>
            </a:extLst>
          </p:cNvPr>
          <p:cNvPicPr/>
          <p:nvPr/>
        </p:nvPicPr>
        <p:blipFill>
          <a:blip r:embed="rId7" cstate="print"/>
          <a:stretch>
            <a:fillRect/>
          </a:stretch>
        </p:blipFill>
        <p:spPr>
          <a:xfrm>
            <a:off x="710445" y="943926"/>
            <a:ext cx="2759482" cy="2000773"/>
          </a:xfrm>
          <a:prstGeom prst="rect">
            <a:avLst/>
          </a:prstGeom>
        </p:spPr>
      </p:pic>
      <p:pic>
        <p:nvPicPr>
          <p:cNvPr id="8" name="object 5">
            <a:extLst>
              <a:ext uri="{FF2B5EF4-FFF2-40B4-BE49-F238E27FC236}">
                <a16:creationId xmlns:a16="http://schemas.microsoft.com/office/drawing/2014/main" id="{075EB7BD-4124-6BEC-E9B9-510BD715BE59}"/>
              </a:ext>
            </a:extLst>
          </p:cNvPr>
          <p:cNvPicPr/>
          <p:nvPr/>
        </p:nvPicPr>
        <p:blipFill>
          <a:blip r:embed="rId8" cstate="print"/>
          <a:stretch>
            <a:fillRect/>
          </a:stretch>
        </p:blipFill>
        <p:spPr>
          <a:xfrm>
            <a:off x="1319659" y="4785382"/>
            <a:ext cx="3312255" cy="1488380"/>
          </a:xfrm>
          <a:prstGeom prst="rect">
            <a:avLst/>
          </a:prstGeom>
        </p:spPr>
      </p:pic>
      <p:pic>
        <p:nvPicPr>
          <p:cNvPr id="9" name="object 6">
            <a:extLst>
              <a:ext uri="{FF2B5EF4-FFF2-40B4-BE49-F238E27FC236}">
                <a16:creationId xmlns:a16="http://schemas.microsoft.com/office/drawing/2014/main" id="{5B731974-7044-D49D-13AC-D4E68605300E}"/>
              </a:ext>
            </a:extLst>
          </p:cNvPr>
          <p:cNvPicPr/>
          <p:nvPr/>
        </p:nvPicPr>
        <p:blipFill>
          <a:blip r:embed="rId9" cstate="print"/>
          <a:stretch>
            <a:fillRect/>
          </a:stretch>
        </p:blipFill>
        <p:spPr>
          <a:xfrm>
            <a:off x="2197780" y="4450980"/>
            <a:ext cx="1616478" cy="292795"/>
          </a:xfrm>
          <a:prstGeom prst="rect">
            <a:avLst/>
          </a:prstGeom>
        </p:spPr>
      </p:pic>
      <p:sp>
        <p:nvSpPr>
          <p:cNvPr id="10" name="object 7">
            <a:extLst>
              <a:ext uri="{FF2B5EF4-FFF2-40B4-BE49-F238E27FC236}">
                <a16:creationId xmlns:a16="http://schemas.microsoft.com/office/drawing/2014/main" id="{E7C058AF-8D4B-7F2E-2F91-C98470953D7D}"/>
              </a:ext>
            </a:extLst>
          </p:cNvPr>
          <p:cNvSpPr txBox="1"/>
          <p:nvPr/>
        </p:nvSpPr>
        <p:spPr>
          <a:xfrm>
            <a:off x="3693310" y="380032"/>
            <a:ext cx="1998100" cy="2418879"/>
          </a:xfrm>
          <a:prstGeom prst="rect">
            <a:avLst/>
          </a:prstGeom>
        </p:spPr>
        <p:txBody>
          <a:bodyPr vert="horz" wrap="square" lIns="0" tIns="8140" rIns="0" bIns="0" rtlCol="0">
            <a:spAutoFit/>
          </a:bodyPr>
          <a:lstStyle/>
          <a:p>
            <a:pPr marL="8139" marR="400867" lvl="0" indent="0" algn="l" defTabSz="586039" rtl="0" eaLnBrk="1" fontAlgn="auto" latinLnBrk="0" hangingPunct="1">
              <a:lnSpc>
                <a:spcPct val="112999"/>
              </a:lnSpc>
              <a:spcBef>
                <a:spcPts val="64"/>
              </a:spcBef>
              <a:spcAft>
                <a:spcPts val="0"/>
              </a:spcAft>
              <a:buClrTx/>
              <a:buSzTx/>
              <a:buFont typeface="Arial"/>
              <a:buNone/>
              <a:tabLst/>
              <a:defRPr/>
            </a:pPr>
            <a:r>
              <a:rPr kumimoji="0" sz="1730" b="0" i="0" u="none" strike="noStrike" kern="1200" cap="none" spc="61" normalizeH="0" baseline="0" noProof="0" dirty="0">
                <a:ln>
                  <a:noFill/>
                </a:ln>
                <a:solidFill>
                  <a:srgbClr val="232323"/>
                </a:solidFill>
                <a:effectLst/>
                <a:uLnTx/>
                <a:uFillTx/>
                <a:latin typeface="+mn-lt"/>
                <a:ea typeface="+mn-ea"/>
                <a:cs typeface="Tahoma"/>
                <a:sym typeface="Arial"/>
              </a:rPr>
              <a:t>Building </a:t>
            </a:r>
            <a:r>
              <a:rPr kumimoji="0" sz="1730" b="0" i="0" u="none" strike="noStrike" kern="1200" cap="none" spc="64"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dirty="0">
                <a:ln>
                  <a:noFill/>
                </a:ln>
                <a:solidFill>
                  <a:srgbClr val="232323"/>
                </a:solidFill>
                <a:effectLst/>
                <a:uLnTx/>
                <a:uFillTx/>
                <a:latin typeface="+mn-lt"/>
                <a:ea typeface="+mn-ea"/>
                <a:cs typeface="Tahoma"/>
                <a:sym typeface="Arial"/>
              </a:rPr>
              <a:t>informative, </a:t>
            </a:r>
            <a:r>
              <a:rPr kumimoji="0" sz="1730" b="0" i="0" u="none" strike="noStrike" kern="1200" cap="none" spc="-532"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26" normalizeH="0" baseline="0" noProof="0" dirty="0">
                <a:ln>
                  <a:noFill/>
                </a:ln>
                <a:solidFill>
                  <a:srgbClr val="232323"/>
                </a:solidFill>
                <a:effectLst/>
                <a:uLnTx/>
                <a:uFillTx/>
                <a:latin typeface="+mn-lt"/>
                <a:ea typeface="+mn-ea"/>
                <a:cs typeface="Tahoma"/>
                <a:sym typeface="Arial"/>
              </a:rPr>
              <a:t>clean, </a:t>
            </a:r>
            <a:r>
              <a:rPr kumimoji="0" sz="1730" b="0" i="0" u="none" strike="noStrike" kern="1200" cap="none" spc="29"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64" normalizeH="0" baseline="0" noProof="0" dirty="0">
                <a:ln>
                  <a:noFill/>
                </a:ln>
                <a:solidFill>
                  <a:srgbClr val="232323"/>
                </a:solidFill>
                <a:effectLst/>
                <a:uLnTx/>
                <a:uFillTx/>
                <a:latin typeface="+mn-lt"/>
                <a:ea typeface="+mn-ea"/>
                <a:cs typeface="Tahoma"/>
                <a:sym typeface="Arial"/>
              </a:rPr>
              <a:t>professional </a:t>
            </a:r>
            <a:r>
              <a:rPr kumimoji="0" sz="1730" b="0" i="0" u="none" strike="noStrike" kern="1200" cap="none" spc="-532"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70" normalizeH="0" baseline="0" noProof="0" dirty="0">
                <a:ln>
                  <a:noFill/>
                </a:ln>
                <a:solidFill>
                  <a:srgbClr val="232323"/>
                </a:solidFill>
                <a:effectLst/>
                <a:uLnTx/>
                <a:uFillTx/>
                <a:latin typeface="+mn-lt"/>
                <a:ea typeface="+mn-ea"/>
                <a:cs typeface="Tahoma"/>
                <a:sym typeface="Arial"/>
              </a:rPr>
              <a:t>reports </a:t>
            </a:r>
            <a:r>
              <a:rPr kumimoji="0" sz="1730" b="0" i="0" u="none" strike="noStrike" kern="1200" cap="none" spc="45" normalizeH="0" baseline="0" noProof="0" dirty="0">
                <a:ln>
                  <a:noFill/>
                </a:ln>
                <a:solidFill>
                  <a:srgbClr val="232323"/>
                </a:solidFill>
                <a:effectLst/>
                <a:uLnTx/>
                <a:uFillTx/>
                <a:latin typeface="+mn-lt"/>
                <a:ea typeface="+mn-ea"/>
                <a:cs typeface="Tahoma"/>
                <a:sym typeface="Arial"/>
              </a:rPr>
              <a:t>is </a:t>
            </a:r>
            <a:r>
              <a:rPr kumimoji="0" sz="1730" b="0" i="0" u="none" strike="noStrike" kern="1200" cap="none" spc="48"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dirty="0">
                <a:ln>
                  <a:noFill/>
                </a:ln>
                <a:solidFill>
                  <a:srgbClr val="232323"/>
                </a:solidFill>
                <a:effectLst/>
                <a:uLnTx/>
                <a:uFillTx/>
                <a:latin typeface="+mn-lt"/>
                <a:ea typeface="+mn-ea"/>
                <a:cs typeface="Tahoma"/>
                <a:sym typeface="Arial"/>
              </a:rPr>
              <a:t>intuitive</a:t>
            </a:r>
            <a:r>
              <a:rPr kumimoji="0" sz="1730" b="0" i="0" u="none" strike="noStrike" kern="1200" cap="none" spc="-135"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80" normalizeH="0" baseline="0" noProof="0" dirty="0">
                <a:ln>
                  <a:noFill/>
                </a:ln>
                <a:solidFill>
                  <a:srgbClr val="232323"/>
                </a:solidFill>
                <a:effectLst/>
                <a:uLnTx/>
                <a:uFillTx/>
                <a:latin typeface="+mn-lt"/>
                <a:ea typeface="+mn-ea"/>
                <a:cs typeface="Tahoma"/>
                <a:sym typeface="Arial"/>
              </a:rPr>
              <a:t>and </a:t>
            </a:r>
            <a:r>
              <a:rPr kumimoji="0" sz="1730" b="0" i="0" u="none" strike="noStrike" kern="1200" cap="none" spc="-532"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38" normalizeH="0" baseline="0" noProof="0" dirty="0">
                <a:ln>
                  <a:noFill/>
                </a:ln>
                <a:solidFill>
                  <a:srgbClr val="232323"/>
                </a:solidFill>
                <a:effectLst/>
                <a:uLnTx/>
                <a:uFillTx/>
                <a:latin typeface="+mn-lt"/>
                <a:ea typeface="+mn-ea"/>
                <a:cs typeface="Tahoma"/>
                <a:sym typeface="Arial"/>
              </a:rPr>
              <a:t>fast</a:t>
            </a:r>
            <a:r>
              <a:rPr kumimoji="0" sz="1730" b="0" i="0" u="none" strike="noStrike" kern="1200" cap="none" spc="-103"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54" normalizeH="0" baseline="0" noProof="0" dirty="0">
                <a:ln>
                  <a:noFill/>
                </a:ln>
                <a:solidFill>
                  <a:srgbClr val="232323"/>
                </a:solidFill>
                <a:effectLst/>
                <a:uLnTx/>
                <a:uFillTx/>
                <a:latin typeface="+mn-lt"/>
                <a:ea typeface="+mn-ea"/>
                <a:cs typeface="Tahoma"/>
                <a:sym typeface="Arial"/>
              </a:rPr>
              <a:t>with</a:t>
            </a:r>
            <a:endParaRPr kumimoji="0" sz="1730"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0" lvl="0" indent="0" algn="l" defTabSz="586039" rtl="0" eaLnBrk="1" fontAlgn="auto" latinLnBrk="0" hangingPunct="1">
              <a:lnSpc>
                <a:spcPct val="100000"/>
              </a:lnSpc>
              <a:spcBef>
                <a:spcPts val="269"/>
              </a:spcBef>
              <a:spcAft>
                <a:spcPts val="0"/>
              </a:spcAft>
              <a:buClrTx/>
              <a:buSzTx/>
              <a:buFont typeface="Arial"/>
              <a:buNone/>
              <a:tabLst/>
              <a:defRPr/>
            </a:pPr>
            <a:r>
              <a:rPr kumimoji="0" sz="1730" b="0" i="0" u="none" strike="noStrike" kern="1200" cap="none" spc="42" normalizeH="0" baseline="0" noProof="0" dirty="0">
                <a:ln>
                  <a:noFill/>
                </a:ln>
                <a:solidFill>
                  <a:srgbClr val="232323"/>
                </a:solidFill>
                <a:effectLst/>
                <a:uLnTx/>
                <a:uFillTx/>
                <a:latin typeface="+mn-lt"/>
                <a:ea typeface="+mn-ea"/>
                <a:cs typeface="Tahoma"/>
                <a:sym typeface="Arial"/>
              </a:rPr>
              <a:t>Critical</a:t>
            </a:r>
            <a:r>
              <a:rPr kumimoji="0" sz="1730" b="0" i="0" u="none" strike="noStrike" kern="1200" cap="none" spc="-131"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70" normalizeH="0" baseline="0" noProof="0" dirty="0">
                <a:ln>
                  <a:noFill/>
                </a:ln>
                <a:solidFill>
                  <a:srgbClr val="232323"/>
                </a:solidFill>
                <a:effectLst/>
                <a:uLnTx/>
                <a:uFillTx/>
                <a:latin typeface="+mn-lt"/>
                <a:ea typeface="+mn-ea"/>
                <a:cs typeface="Tahoma"/>
                <a:sym typeface="Arial"/>
              </a:rPr>
              <a:t>Mention.</a:t>
            </a:r>
            <a:endParaRPr kumimoji="0" sz="1730" b="0" i="0" u="none" strike="noStrike" kern="1200" cap="none" spc="0" normalizeH="0" baseline="0" noProof="0" dirty="0">
              <a:ln>
                <a:noFill/>
              </a:ln>
              <a:solidFill>
                <a:prstClr val="black"/>
              </a:solidFill>
              <a:effectLst/>
              <a:uLnTx/>
              <a:uFillTx/>
              <a:latin typeface="+mn-lt"/>
              <a:ea typeface="+mn-ea"/>
              <a:cs typeface="Tahoma"/>
              <a:sym typeface="Arial"/>
            </a:endParaRPr>
          </a:p>
        </p:txBody>
      </p:sp>
      <p:sp>
        <p:nvSpPr>
          <p:cNvPr id="11" name="object 8">
            <a:extLst>
              <a:ext uri="{FF2B5EF4-FFF2-40B4-BE49-F238E27FC236}">
                <a16:creationId xmlns:a16="http://schemas.microsoft.com/office/drawing/2014/main" id="{929A1A39-7808-23C5-1FFE-3D2FC2A6CFCF}"/>
              </a:ext>
            </a:extLst>
          </p:cNvPr>
          <p:cNvSpPr/>
          <p:nvPr/>
        </p:nvSpPr>
        <p:spPr>
          <a:xfrm>
            <a:off x="855854" y="3142455"/>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2" name="object 9">
            <a:extLst>
              <a:ext uri="{FF2B5EF4-FFF2-40B4-BE49-F238E27FC236}">
                <a16:creationId xmlns:a16="http://schemas.microsoft.com/office/drawing/2014/main" id="{12D160BB-1E77-4BE7-847D-96573F8A25BA}"/>
              </a:ext>
            </a:extLst>
          </p:cNvPr>
          <p:cNvSpPr/>
          <p:nvPr/>
        </p:nvSpPr>
        <p:spPr>
          <a:xfrm>
            <a:off x="855854" y="3390517"/>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3" name="object 10">
            <a:extLst>
              <a:ext uri="{FF2B5EF4-FFF2-40B4-BE49-F238E27FC236}">
                <a16:creationId xmlns:a16="http://schemas.microsoft.com/office/drawing/2014/main" id="{421230DB-C721-8B8E-79DF-3C80740CD8A9}"/>
              </a:ext>
            </a:extLst>
          </p:cNvPr>
          <p:cNvSpPr/>
          <p:nvPr/>
        </p:nvSpPr>
        <p:spPr>
          <a:xfrm>
            <a:off x="855854" y="3813442"/>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4" name="object 11">
            <a:extLst>
              <a:ext uri="{FF2B5EF4-FFF2-40B4-BE49-F238E27FC236}">
                <a16:creationId xmlns:a16="http://schemas.microsoft.com/office/drawing/2014/main" id="{C94069A2-F0B2-45FC-62AF-5EF7E56FE357}"/>
              </a:ext>
            </a:extLst>
          </p:cNvPr>
          <p:cNvSpPr/>
          <p:nvPr/>
        </p:nvSpPr>
        <p:spPr>
          <a:xfrm>
            <a:off x="855854" y="4236368"/>
            <a:ext cx="40700" cy="40700"/>
          </a:xfrm>
          <a:custGeom>
            <a:avLst/>
            <a:gdLst/>
            <a:ahLst/>
            <a:cxnLst/>
            <a:rect l="l" t="t" r="r" b="b"/>
            <a:pathLst>
              <a:path w="63500" h="63500">
                <a:moveTo>
                  <a:pt x="35929" y="63446"/>
                </a:moveTo>
                <a:lnTo>
                  <a:pt x="27516" y="63446"/>
                </a:lnTo>
                <a:lnTo>
                  <a:pt x="23469" y="62641"/>
                </a:lnTo>
                <a:lnTo>
                  <a:pt x="0" y="35929"/>
                </a:lnTo>
                <a:lnTo>
                  <a:pt x="0" y="27516"/>
                </a:lnTo>
                <a:lnTo>
                  <a:pt x="27516" y="0"/>
                </a:lnTo>
                <a:lnTo>
                  <a:pt x="35929" y="0"/>
                </a:lnTo>
                <a:lnTo>
                  <a:pt x="63446" y="27516"/>
                </a:lnTo>
                <a:lnTo>
                  <a:pt x="63446" y="31723"/>
                </a:lnTo>
                <a:lnTo>
                  <a:pt x="63446" y="35929"/>
                </a:lnTo>
                <a:lnTo>
                  <a:pt x="35929" y="63446"/>
                </a:lnTo>
                <a:close/>
              </a:path>
            </a:pathLst>
          </a:custGeom>
          <a:solidFill>
            <a:srgbClr val="000000"/>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prstClr val="black"/>
              </a:solidFill>
              <a:effectLst/>
              <a:uLnTx/>
              <a:uFillTx/>
              <a:latin typeface="+mn-lt"/>
              <a:ea typeface="+mn-ea"/>
              <a:sym typeface="Arial"/>
            </a:endParaRPr>
          </a:p>
        </p:txBody>
      </p:sp>
      <p:sp>
        <p:nvSpPr>
          <p:cNvPr id="15" name="object 12">
            <a:extLst>
              <a:ext uri="{FF2B5EF4-FFF2-40B4-BE49-F238E27FC236}">
                <a16:creationId xmlns:a16="http://schemas.microsoft.com/office/drawing/2014/main" id="{F4246CE0-0916-C60F-099C-98B6A8809EE9}"/>
              </a:ext>
            </a:extLst>
          </p:cNvPr>
          <p:cNvSpPr txBox="1"/>
          <p:nvPr/>
        </p:nvSpPr>
        <p:spPr>
          <a:xfrm>
            <a:off x="959100" y="3081449"/>
            <a:ext cx="4482501" cy="1418259"/>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897" b="0" i="0" u="none" strike="noStrike" kern="1200" cap="none" spc="35" normalizeH="0" baseline="0" noProof="0" dirty="0">
                <a:ln>
                  <a:noFill/>
                </a:ln>
                <a:solidFill>
                  <a:prstClr val="black"/>
                </a:solidFill>
                <a:effectLst/>
                <a:uLnTx/>
                <a:uFillTx/>
                <a:latin typeface="+mn-lt"/>
                <a:ea typeface="+mn-ea"/>
                <a:cs typeface="Tahoma"/>
                <a:sym typeface="Arial"/>
              </a:rPr>
              <a:t>Gain</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1" i="0" u="none" strike="noStrike" kern="1200" cap="none" spc="19" normalizeH="0" baseline="0" noProof="0" dirty="0">
                <a:ln>
                  <a:noFill/>
                </a:ln>
                <a:effectLst/>
                <a:uLnTx/>
                <a:uFillTx/>
                <a:latin typeface="+mn-lt"/>
                <a:ea typeface="+mn-ea"/>
                <a:sym typeface="Arial"/>
              </a:rPr>
              <a:t>essential</a:t>
            </a:r>
            <a:r>
              <a:rPr kumimoji="0" sz="897" b="1" i="0" u="none" strike="noStrike" kern="1200" cap="none" spc="-19" normalizeH="0" baseline="0" noProof="0" dirty="0">
                <a:ln>
                  <a:noFill/>
                </a:ln>
                <a:effectLst/>
                <a:uLnTx/>
                <a:uFillTx/>
                <a:latin typeface="+mn-lt"/>
                <a:ea typeface="+mn-ea"/>
                <a:sym typeface="Arial"/>
              </a:rPr>
              <a:t> </a:t>
            </a:r>
            <a:r>
              <a:rPr kumimoji="0" sz="897" b="1" i="0" u="none" strike="noStrike" kern="1200" cap="none" spc="16" normalizeH="0" baseline="0" noProof="0" dirty="0">
                <a:ln>
                  <a:noFill/>
                </a:ln>
                <a:effectLst/>
                <a:uLnTx/>
                <a:uFillTx/>
                <a:latin typeface="+mn-lt"/>
                <a:ea typeface="+mn-ea"/>
                <a:sym typeface="Arial"/>
              </a:rPr>
              <a:t>insight</a:t>
            </a:r>
            <a:r>
              <a:rPr kumimoji="0" sz="897" b="1" i="0" u="none" strike="noStrike" kern="1200" cap="none" spc="-16" normalizeH="0" baseline="0" noProof="0" dirty="0">
                <a:ln>
                  <a:noFill/>
                </a:ln>
                <a:effectLst/>
                <a:uLnTx/>
                <a:uFillTx/>
                <a:latin typeface="+mn-lt"/>
                <a:ea typeface="+mn-e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by</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9" normalizeH="0" baseline="0" noProof="0" dirty="0">
                <a:ln>
                  <a:noFill/>
                </a:ln>
                <a:solidFill>
                  <a:prstClr val="black"/>
                </a:solidFill>
                <a:effectLst/>
                <a:uLnTx/>
                <a:uFillTx/>
                <a:latin typeface="+mn-lt"/>
                <a:ea typeface="+mn-ea"/>
                <a:cs typeface="Tahoma"/>
                <a:sym typeface="Arial"/>
              </a:rPr>
              <a:t>easily</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identifying</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sentiment</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trends</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over</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time</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3256" lvl="0" indent="0" algn="l" defTabSz="586039" rtl="0" eaLnBrk="1" fontAlgn="auto" latinLnBrk="0" hangingPunct="1">
              <a:lnSpc>
                <a:spcPct val="127899"/>
              </a:lnSpc>
              <a:spcBef>
                <a:spcPts val="577"/>
              </a:spcBef>
              <a:spcAft>
                <a:spcPts val="0"/>
              </a:spcAft>
              <a:buClrTx/>
              <a:buSzTx/>
              <a:buFont typeface="Arial"/>
              <a:buNone/>
              <a:tabLst/>
              <a:defRPr/>
            </a:pPr>
            <a:r>
              <a:rPr kumimoji="0" sz="897" b="0" i="0" u="none" strike="noStrike" kern="1200" cap="none" spc="26" normalizeH="0" baseline="0" noProof="0" dirty="0">
                <a:ln>
                  <a:noFill/>
                </a:ln>
                <a:solidFill>
                  <a:prstClr val="black"/>
                </a:solidFill>
                <a:effectLst/>
                <a:uLnTx/>
                <a:uFillTx/>
                <a:latin typeface="+mn-lt"/>
                <a:ea typeface="+mn-ea"/>
                <a:cs typeface="Tahoma"/>
                <a:sym typeface="Arial"/>
              </a:rPr>
              <a:t>Calculate</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your</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1" i="0" u="none" strike="noStrike" kern="1200" cap="none" spc="35" normalizeH="0" baseline="0" noProof="0" dirty="0">
                <a:ln>
                  <a:noFill/>
                </a:ln>
                <a:effectLst/>
                <a:uLnTx/>
                <a:uFillTx/>
                <a:latin typeface="+mn-lt"/>
                <a:ea typeface="+mn-ea"/>
                <a:sym typeface="Arial"/>
              </a:rPr>
              <a:t>earned</a:t>
            </a:r>
            <a:r>
              <a:rPr kumimoji="0" sz="897" b="1" i="0" u="none" strike="noStrike" kern="1200" cap="none" spc="-16" normalizeH="0" baseline="0" noProof="0" dirty="0">
                <a:ln>
                  <a:noFill/>
                </a:ln>
                <a:effectLst/>
                <a:uLnTx/>
                <a:uFillTx/>
                <a:latin typeface="+mn-lt"/>
                <a:ea typeface="+mn-ea"/>
                <a:sym typeface="Arial"/>
              </a:rPr>
              <a:t> </a:t>
            </a:r>
            <a:r>
              <a:rPr kumimoji="0" sz="897" b="1" i="0" u="none" strike="noStrike" kern="1200" cap="none" spc="38" normalizeH="0" baseline="0" noProof="0" dirty="0">
                <a:ln>
                  <a:noFill/>
                </a:ln>
                <a:effectLst/>
                <a:uLnTx/>
                <a:uFillTx/>
                <a:latin typeface="+mn-lt"/>
                <a:ea typeface="+mn-ea"/>
                <a:sym typeface="Arial"/>
              </a:rPr>
              <a:t>media</a:t>
            </a:r>
            <a:r>
              <a:rPr kumimoji="0" sz="897" b="1" i="0" u="none" strike="noStrike" kern="1200" cap="none" spc="-16" normalizeH="0" baseline="0" noProof="0" dirty="0">
                <a:ln>
                  <a:noFill/>
                </a:ln>
                <a:effectLst/>
                <a:uLnTx/>
                <a:uFillTx/>
                <a:latin typeface="+mn-lt"/>
                <a:ea typeface="+mn-e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with</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publicity</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value</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graphs</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chart</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coverage </a:t>
            </a:r>
            <a:r>
              <a:rPr kumimoji="0" sz="897" b="0" i="0" u="none" strike="noStrike" kern="1200" cap="none" spc="-27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on</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density</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maps</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word</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clouds</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17093" lvl="0" indent="0" algn="l" defTabSz="586039" rtl="0" eaLnBrk="1" fontAlgn="auto" latinLnBrk="0" hangingPunct="1">
              <a:lnSpc>
                <a:spcPct val="127899"/>
              </a:lnSpc>
              <a:spcBef>
                <a:spcPts val="577"/>
              </a:spcBef>
              <a:spcAft>
                <a:spcPts val="0"/>
              </a:spcAft>
              <a:buClrTx/>
              <a:buSzTx/>
              <a:buFont typeface="Arial"/>
              <a:buNone/>
              <a:tabLst/>
              <a:defRPr/>
            </a:pPr>
            <a:r>
              <a:rPr kumimoji="0" sz="897" b="0" i="0" u="none" strike="noStrike" kern="1200" cap="none" spc="38" normalizeH="0" baseline="0" noProof="0" dirty="0">
                <a:ln>
                  <a:noFill/>
                </a:ln>
                <a:solidFill>
                  <a:prstClr val="black"/>
                </a:solidFill>
                <a:effectLst/>
                <a:uLnTx/>
                <a:uFillTx/>
                <a:latin typeface="+mn-lt"/>
                <a:ea typeface="+mn-ea"/>
                <a:cs typeface="Tahoma"/>
                <a:sym typeface="Arial"/>
              </a:rPr>
              <a:t>Understand</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the</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context</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of</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your</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coverage</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with</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 </a:t>
            </a:r>
            <a:r>
              <a:rPr kumimoji="0" sz="897" b="1" i="0" u="none" strike="noStrike" kern="1200" cap="none" spc="42" normalizeH="0" baseline="0" noProof="0" dirty="0">
                <a:ln>
                  <a:noFill/>
                </a:ln>
                <a:effectLst/>
                <a:uLnTx/>
                <a:uFillTx/>
                <a:latin typeface="+mn-lt"/>
                <a:ea typeface="+mn-ea"/>
                <a:sym typeface="Arial"/>
              </a:rPr>
              <a:t>sentiment</a:t>
            </a:r>
            <a:r>
              <a:rPr kumimoji="0" sz="897" b="1" i="0" u="none" strike="noStrike" kern="1200" cap="none" spc="-13" normalizeH="0" baseline="0" noProof="0" dirty="0">
                <a:ln>
                  <a:noFill/>
                </a:ln>
                <a:effectLst/>
                <a:uLnTx/>
                <a:uFillTx/>
                <a:latin typeface="+mn-lt"/>
                <a:ea typeface="+mn-ea"/>
                <a:sym typeface="Arial"/>
              </a:rPr>
              <a:t> </a:t>
            </a:r>
            <a:r>
              <a:rPr kumimoji="0" sz="897" b="1" i="0" u="none" strike="noStrike" kern="1200" cap="none" spc="0" normalizeH="0" baseline="0" noProof="0" dirty="0">
                <a:ln>
                  <a:noFill/>
                </a:ln>
                <a:effectLst/>
                <a:uLnTx/>
                <a:uFillTx/>
                <a:latin typeface="+mn-lt"/>
                <a:ea typeface="+mn-ea"/>
                <a:sym typeface="Arial"/>
              </a:rPr>
              <a:t>analysis</a:t>
            </a:r>
            <a:r>
              <a:rPr kumimoji="0" sz="897" b="0" i="0" u="none" strike="noStrike" kern="1200" cap="none" spc="0" normalizeH="0" baseline="0" noProof="0" dirty="0">
                <a:ln>
                  <a:noFill/>
                </a:ln>
                <a:solidFill>
                  <a:prstClr val="black"/>
                </a:solidFill>
                <a:effectLst/>
                <a:uLnTx/>
                <a:uFillTx/>
                <a:latin typeface="+mn-lt"/>
                <a:ea typeface="+mn-ea"/>
                <a:cs typeface="Tahoma"/>
                <a:sym typeface="Arial"/>
              </a:rPr>
              <a:t>,</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publicity </a:t>
            </a:r>
            <a:r>
              <a:rPr kumimoji="0" sz="897" b="0" i="0" u="none" strike="noStrike" kern="1200" cap="none" spc="-269"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3" normalizeH="0" baseline="0" noProof="0" dirty="0">
                <a:ln>
                  <a:noFill/>
                </a:ln>
                <a:solidFill>
                  <a:prstClr val="black"/>
                </a:solidFill>
                <a:effectLst/>
                <a:uLnTx/>
                <a:uFillTx/>
                <a:latin typeface="+mn-lt"/>
                <a:ea typeface="+mn-ea"/>
                <a:cs typeface="Tahoma"/>
                <a:sym typeface="Arial"/>
              </a:rPr>
              <a:t>value,</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share</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of</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voice</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geographic</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breakdowns</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203486" lvl="0" indent="0" algn="l" defTabSz="586039" rtl="0" eaLnBrk="1" fontAlgn="auto" latinLnBrk="0" hangingPunct="1">
              <a:lnSpc>
                <a:spcPct val="127899"/>
              </a:lnSpc>
              <a:spcBef>
                <a:spcPts val="577"/>
              </a:spcBef>
              <a:spcAft>
                <a:spcPts val="0"/>
              </a:spcAft>
              <a:buClrTx/>
              <a:buSzTx/>
              <a:buFont typeface="Arial"/>
              <a:buNone/>
              <a:tabLst/>
              <a:defRPr/>
            </a:pPr>
            <a:r>
              <a:rPr kumimoji="0" sz="897" b="0" i="0" u="none" strike="noStrike" kern="1200" cap="none" spc="29" normalizeH="0" baseline="0" noProof="0" dirty="0">
                <a:ln>
                  <a:noFill/>
                </a:ln>
                <a:solidFill>
                  <a:prstClr val="black"/>
                </a:solidFill>
                <a:effectLst/>
                <a:uLnTx/>
                <a:uFillTx/>
                <a:latin typeface="+mn-lt"/>
                <a:ea typeface="+mn-ea"/>
                <a:cs typeface="Tahoma"/>
                <a:sym typeface="Arial"/>
              </a:rPr>
              <a:t>Create</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reports</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with</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1" i="0" u="none" strike="noStrike" kern="1200" cap="none" spc="-6" normalizeH="0" baseline="0" noProof="0" dirty="0">
                <a:ln>
                  <a:noFill/>
                </a:ln>
                <a:effectLst/>
                <a:uLnTx/>
                <a:uFillTx/>
                <a:latin typeface="+mn-lt"/>
                <a:ea typeface="+mn-ea"/>
                <a:sym typeface="Arial"/>
              </a:rPr>
              <a:t>Google</a:t>
            </a:r>
            <a:r>
              <a:rPr kumimoji="0" sz="897" b="1" i="0" u="none" strike="noStrike" kern="1200" cap="none" spc="-13" normalizeH="0" baseline="0" noProof="0" dirty="0">
                <a:ln>
                  <a:noFill/>
                </a:ln>
                <a:effectLst/>
                <a:uLnTx/>
                <a:uFillTx/>
                <a:latin typeface="+mn-lt"/>
                <a:ea typeface="+mn-ea"/>
                <a:sym typeface="Arial"/>
              </a:rPr>
              <a:t> </a:t>
            </a:r>
            <a:r>
              <a:rPr kumimoji="0" sz="897" b="1" i="0" u="none" strike="noStrike" kern="1200" cap="none" spc="10" normalizeH="0" baseline="0" noProof="0" dirty="0">
                <a:ln>
                  <a:noFill/>
                </a:ln>
                <a:effectLst/>
                <a:uLnTx/>
                <a:uFillTx/>
                <a:latin typeface="+mn-lt"/>
                <a:ea typeface="+mn-ea"/>
                <a:sym typeface="Arial"/>
              </a:rPr>
              <a:t>Analytics</a:t>
            </a:r>
            <a:r>
              <a:rPr kumimoji="0" sz="897" b="1" i="0" u="none" strike="noStrike" kern="1200" cap="none" spc="-13" normalizeH="0" baseline="0" noProof="0" dirty="0">
                <a:ln>
                  <a:noFill/>
                </a:ln>
                <a:effectLst/>
                <a:uLnTx/>
                <a:uFillTx/>
                <a:latin typeface="+mn-lt"/>
                <a:ea typeface="+mn-ea"/>
                <a:sym typeface="Arial"/>
              </a:rPr>
              <a:t> </a:t>
            </a:r>
            <a:r>
              <a:rPr kumimoji="0" sz="897" b="1" i="0" u="none" strike="noStrike" kern="1200" cap="none" spc="38" normalizeH="0" baseline="0" noProof="0" dirty="0">
                <a:ln>
                  <a:noFill/>
                </a:ln>
                <a:effectLst/>
                <a:uLnTx/>
                <a:uFillTx/>
                <a:latin typeface="+mn-lt"/>
                <a:ea typeface="+mn-ea"/>
                <a:sym typeface="Arial"/>
              </a:rPr>
              <a:t>data,</a:t>
            </a:r>
            <a:r>
              <a:rPr kumimoji="0" sz="897" b="1" i="0" u="none" strike="noStrike" kern="1200" cap="none" spc="-10" normalizeH="0" baseline="0" noProof="0" dirty="0">
                <a:ln>
                  <a:noFill/>
                </a:ln>
                <a:effectLst/>
                <a:uLnTx/>
                <a:uFillTx/>
                <a:latin typeface="+mn-lt"/>
                <a:ea typeface="+mn-ea"/>
                <a:sym typeface="Arial"/>
              </a:rPr>
              <a:t> </a:t>
            </a:r>
            <a:r>
              <a:rPr kumimoji="0" sz="897" b="1" i="0" u="none" strike="noStrike" kern="1200" cap="none" spc="19" normalizeH="0" baseline="0" noProof="0" dirty="0">
                <a:ln>
                  <a:noFill/>
                </a:ln>
                <a:effectLst/>
                <a:uLnTx/>
                <a:uFillTx/>
                <a:latin typeface="+mn-lt"/>
                <a:ea typeface="+mn-ea"/>
                <a:sym typeface="Arial"/>
              </a:rPr>
              <a:t>custom</a:t>
            </a:r>
            <a:r>
              <a:rPr kumimoji="0" sz="897" b="1" i="0" u="none" strike="noStrike" kern="1200" cap="none" spc="-13" normalizeH="0" baseline="0" noProof="0" dirty="0">
                <a:ln>
                  <a:noFill/>
                </a:ln>
                <a:effectLst/>
                <a:uLnTx/>
                <a:uFillTx/>
                <a:latin typeface="+mn-lt"/>
                <a:ea typeface="+mn-ea"/>
                <a:sym typeface="Arial"/>
              </a:rPr>
              <a:t> </a:t>
            </a:r>
            <a:r>
              <a:rPr kumimoji="0" sz="897" b="1" i="0" u="none" strike="noStrike" kern="1200" cap="none" spc="35" normalizeH="0" baseline="0" noProof="0" dirty="0">
                <a:ln>
                  <a:noFill/>
                </a:ln>
                <a:effectLst/>
                <a:uLnTx/>
                <a:uFillTx/>
                <a:latin typeface="+mn-lt"/>
                <a:ea typeface="+mn-ea"/>
                <a:sym typeface="Arial"/>
              </a:rPr>
              <a:t>templates,</a:t>
            </a:r>
            <a:r>
              <a:rPr kumimoji="0" sz="897" b="1" i="0" u="none" strike="noStrike" kern="1200" cap="none" spc="-13" normalizeH="0" baseline="0" noProof="0" dirty="0">
                <a:ln>
                  <a:noFill/>
                </a:ln>
                <a:effectLst/>
                <a:uLnTx/>
                <a:uFillTx/>
                <a:latin typeface="+mn-lt"/>
                <a:ea typeface="+mn-ea"/>
                <a:sym typeface="Arial"/>
              </a:rPr>
              <a:t> </a:t>
            </a:r>
            <a:r>
              <a:rPr kumimoji="0" sz="897" b="1" i="0" u="none" strike="noStrike" kern="1200" cap="none" spc="10" normalizeH="0" baseline="0" noProof="0" dirty="0">
                <a:ln>
                  <a:noFill/>
                </a:ln>
                <a:effectLst/>
                <a:uLnTx/>
                <a:uFillTx/>
                <a:latin typeface="+mn-lt"/>
                <a:ea typeface="+mn-ea"/>
                <a:sym typeface="Arial"/>
              </a:rPr>
              <a:t>graphs, </a:t>
            </a:r>
            <a:r>
              <a:rPr kumimoji="0" sz="897" b="1" i="0" u="none" strike="noStrike" kern="1200" cap="none" spc="-240" normalizeH="0" baseline="0" noProof="0" dirty="0">
                <a:ln>
                  <a:noFill/>
                </a:ln>
                <a:effectLst/>
                <a:uLnTx/>
                <a:uFillTx/>
                <a:latin typeface="+mn-lt"/>
                <a:ea typeface="+mn-ea"/>
                <a:sym typeface="Arial"/>
              </a:rPr>
              <a:t> </a:t>
            </a:r>
            <a:r>
              <a:rPr kumimoji="0" sz="897" b="1" i="0" u="none" strike="noStrike" kern="1200" cap="none" spc="22" normalizeH="0" baseline="0" noProof="0" dirty="0">
                <a:ln>
                  <a:noFill/>
                </a:ln>
                <a:effectLst/>
                <a:uLnTx/>
                <a:uFillTx/>
                <a:latin typeface="+mn-lt"/>
                <a:ea typeface="+mn-ea"/>
                <a:sym typeface="Arial"/>
              </a:rPr>
              <a:t>charts</a:t>
            </a:r>
            <a:r>
              <a:rPr kumimoji="0" sz="897" b="1" i="0" u="none" strike="noStrike" kern="1200" cap="none" spc="-22" normalizeH="0" baseline="0" noProof="0" dirty="0">
                <a:ln>
                  <a:noFill/>
                </a:ln>
                <a:effectLst/>
                <a:uLnTx/>
                <a:uFillTx/>
                <a:latin typeface="+mn-lt"/>
                <a:ea typeface="+mn-ea"/>
                <a:sym typeface="Arial"/>
              </a:rPr>
              <a:t>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more</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p:txBody>
      </p:sp>
      <p:sp>
        <p:nvSpPr>
          <p:cNvPr id="16" name="object 13">
            <a:extLst>
              <a:ext uri="{FF2B5EF4-FFF2-40B4-BE49-F238E27FC236}">
                <a16:creationId xmlns:a16="http://schemas.microsoft.com/office/drawing/2014/main" id="{0D013E6E-8E25-1E6D-D72D-F8B6C5CEB830}"/>
              </a:ext>
            </a:extLst>
          </p:cNvPr>
          <p:cNvSpPr txBox="1"/>
          <p:nvPr/>
        </p:nvSpPr>
        <p:spPr>
          <a:xfrm>
            <a:off x="1074276" y="265400"/>
            <a:ext cx="687021"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38" normalizeH="0" baseline="0" noProof="0">
                <a:ln>
                  <a:noFill/>
                </a:ln>
                <a:solidFill>
                  <a:schemeClr val="bg1"/>
                </a:solidFill>
                <a:effectLst/>
                <a:uLnTx/>
                <a:uFillTx/>
                <a:latin typeface="+mn-lt"/>
                <a:ea typeface="+mn-ea"/>
                <a:sym typeface="Arial"/>
              </a:rPr>
              <a:t>Easy </a:t>
            </a:r>
            <a:r>
              <a:rPr kumimoji="0" sz="1282" b="1" i="0" u="none" strike="noStrike" kern="1200" cap="none" spc="-35" normalizeH="0" baseline="0" noProof="0">
                <a:ln>
                  <a:noFill/>
                </a:ln>
                <a:solidFill>
                  <a:schemeClr val="bg1"/>
                </a:solidFill>
                <a:effectLst/>
                <a:uLnTx/>
                <a:uFillTx/>
                <a:latin typeface="+mn-lt"/>
                <a:ea typeface="+mn-ea"/>
                <a:sym typeface="Arial"/>
              </a:rPr>
              <a:t> </a:t>
            </a:r>
            <a:r>
              <a:rPr kumimoji="0" sz="1282" b="1" i="0" u="none" strike="noStrike" kern="1200" cap="none" spc="-48" normalizeH="0" baseline="0" noProof="0">
                <a:ln>
                  <a:noFill/>
                </a:ln>
                <a:solidFill>
                  <a:schemeClr val="bg1"/>
                </a:solidFill>
                <a:effectLst/>
                <a:uLnTx/>
                <a:uFillTx/>
                <a:latin typeface="+mn-lt"/>
                <a:ea typeface="+mn-ea"/>
                <a:sym typeface="Arial"/>
              </a:rPr>
              <a:t>A</a:t>
            </a:r>
            <a:r>
              <a:rPr kumimoji="0" sz="1282" b="1" i="0" u="none" strike="noStrike" kern="1200" cap="none" spc="54" normalizeH="0" baseline="0" noProof="0">
                <a:ln>
                  <a:noFill/>
                </a:ln>
                <a:solidFill>
                  <a:schemeClr val="bg1"/>
                </a:solidFill>
                <a:effectLst/>
                <a:uLnTx/>
                <a:uFillTx/>
                <a:latin typeface="+mn-lt"/>
                <a:ea typeface="+mn-ea"/>
                <a:sym typeface="Arial"/>
              </a:rPr>
              <a:t>na</a:t>
            </a:r>
            <a:r>
              <a:rPr kumimoji="0" sz="1282" b="1" i="0" u="none" strike="noStrike" kern="1200" cap="none" spc="29" normalizeH="0" baseline="0" noProof="0">
                <a:ln>
                  <a:noFill/>
                </a:ln>
                <a:solidFill>
                  <a:schemeClr val="bg1"/>
                </a:solidFill>
                <a:effectLst/>
                <a:uLnTx/>
                <a:uFillTx/>
                <a:latin typeface="+mn-lt"/>
                <a:ea typeface="+mn-ea"/>
                <a:sym typeface="Arial"/>
              </a:rPr>
              <a:t>l</a:t>
            </a:r>
            <a:r>
              <a:rPr kumimoji="0" sz="1282" b="1" i="0" u="none" strike="noStrike" kern="1200" cap="none" spc="10" normalizeH="0" baseline="0" noProof="0">
                <a:ln>
                  <a:noFill/>
                </a:ln>
                <a:solidFill>
                  <a:schemeClr val="bg1"/>
                </a:solidFill>
                <a:effectLst/>
                <a:uLnTx/>
                <a:uFillTx/>
                <a:latin typeface="+mn-lt"/>
                <a:ea typeface="+mn-ea"/>
                <a:sym typeface="Arial"/>
              </a:rPr>
              <a:t>y</a:t>
            </a:r>
            <a:r>
              <a:rPr kumimoji="0" sz="1282" b="1" i="0" u="none" strike="noStrike" kern="1200" cap="none" spc="-80" normalizeH="0" baseline="0" noProof="0">
                <a:ln>
                  <a:noFill/>
                </a:ln>
                <a:solidFill>
                  <a:schemeClr val="bg1"/>
                </a:solidFill>
                <a:effectLst/>
                <a:uLnTx/>
                <a:uFillTx/>
                <a:latin typeface="+mn-lt"/>
                <a:ea typeface="+mn-ea"/>
                <a:sym typeface="Arial"/>
              </a:rPr>
              <a:t>s</a:t>
            </a:r>
            <a:r>
              <a:rPr kumimoji="0" sz="1282" b="1" i="0" u="none" strike="noStrike" kern="1200" cap="none" spc="29" normalizeH="0" baseline="0" noProof="0">
                <a:ln>
                  <a:noFill/>
                </a:ln>
                <a:solidFill>
                  <a:schemeClr val="bg1"/>
                </a:solidFill>
                <a:effectLst/>
                <a:uLnTx/>
                <a:uFillTx/>
                <a:latin typeface="+mn-lt"/>
                <a:ea typeface="+mn-ea"/>
                <a:sym typeface="Arial"/>
              </a:rPr>
              <a:t>i</a:t>
            </a:r>
            <a:r>
              <a:rPr kumimoji="0" sz="1282" b="1" i="0" u="none" strike="noStrike" kern="1200" cap="none" spc="-77" normalizeH="0" baseline="0" noProof="0">
                <a:ln>
                  <a:noFill/>
                </a:ln>
                <a:solidFill>
                  <a:schemeClr val="bg1"/>
                </a:solidFill>
                <a:effectLst/>
                <a:uLnTx/>
                <a:uFillTx/>
                <a:latin typeface="+mn-lt"/>
                <a:ea typeface="+mn-ea"/>
                <a:sym typeface="Arial"/>
              </a:rPr>
              <a:t>s</a:t>
            </a:r>
            <a:endParaRPr kumimoji="0" sz="1282" b="0" i="0" u="none" strike="noStrike" kern="1200" cap="none" spc="0" normalizeH="0" baseline="0" noProof="0">
              <a:ln>
                <a:noFill/>
              </a:ln>
              <a:solidFill>
                <a:schemeClr val="bg1"/>
              </a:solidFill>
              <a:effectLst/>
              <a:uLnTx/>
              <a:uFillTx/>
              <a:latin typeface="+mn-lt"/>
              <a:ea typeface="+mn-ea"/>
              <a:sym typeface="Arial"/>
            </a:endParaRPr>
          </a:p>
        </p:txBody>
      </p:sp>
      <p:grpSp>
        <p:nvGrpSpPr>
          <p:cNvPr id="18" name="object 15">
            <a:extLst>
              <a:ext uri="{FF2B5EF4-FFF2-40B4-BE49-F238E27FC236}">
                <a16:creationId xmlns:a16="http://schemas.microsoft.com/office/drawing/2014/main" id="{D60F1FDA-60D8-8E38-1674-23A81A2BA033}"/>
              </a:ext>
            </a:extLst>
          </p:cNvPr>
          <p:cNvGrpSpPr/>
          <p:nvPr/>
        </p:nvGrpSpPr>
        <p:grpSpPr>
          <a:xfrm>
            <a:off x="598266" y="6348742"/>
            <a:ext cx="4843335" cy="445261"/>
            <a:chOff x="0" y="9993028"/>
            <a:chExt cx="7556500" cy="694690"/>
          </a:xfrm>
        </p:grpSpPr>
        <p:pic>
          <p:nvPicPr>
            <p:cNvPr id="19" name="object 16">
              <a:extLst>
                <a:ext uri="{FF2B5EF4-FFF2-40B4-BE49-F238E27FC236}">
                  <a16:creationId xmlns:a16="http://schemas.microsoft.com/office/drawing/2014/main" id="{45872C28-4D8E-3C1C-33D0-D11E0BC10F21}"/>
                </a:ext>
              </a:extLst>
            </p:cNvPr>
            <p:cNvPicPr/>
            <p:nvPr/>
          </p:nvPicPr>
          <p:blipFill>
            <a:blip r:embed="rId10" cstate="print"/>
            <a:stretch>
              <a:fillRect/>
            </a:stretch>
          </p:blipFill>
          <p:spPr>
            <a:xfrm>
              <a:off x="139710" y="10087984"/>
              <a:ext cx="1570305" cy="494884"/>
            </a:xfrm>
            <a:prstGeom prst="rect">
              <a:avLst/>
            </a:prstGeom>
          </p:spPr>
        </p:pic>
        <p:sp>
          <p:nvSpPr>
            <p:cNvPr id="20" name="object 17">
              <a:extLst>
                <a:ext uri="{FF2B5EF4-FFF2-40B4-BE49-F238E27FC236}">
                  <a16:creationId xmlns:a16="http://schemas.microsoft.com/office/drawing/2014/main" id="{D25D35A7-D28F-B417-3566-128F443201BD}"/>
                </a:ext>
              </a:extLst>
            </p:cNvPr>
            <p:cNvSpPr/>
            <p:nvPr/>
          </p:nvSpPr>
          <p:spPr>
            <a:xfrm>
              <a:off x="0" y="9993028"/>
              <a:ext cx="7556500" cy="694690"/>
            </a:xfrm>
            <a:custGeom>
              <a:avLst/>
              <a:gdLst/>
              <a:ahLst/>
              <a:cxnLst/>
              <a:rect l="l" t="t" r="r" b="b"/>
              <a:pathLst>
                <a:path w="7556500" h="694690">
                  <a:moveTo>
                    <a:pt x="7555991" y="694562"/>
                  </a:moveTo>
                  <a:lnTo>
                    <a:pt x="0" y="694562"/>
                  </a:lnTo>
                  <a:lnTo>
                    <a:pt x="0" y="0"/>
                  </a:lnTo>
                  <a:lnTo>
                    <a:pt x="7555991" y="0"/>
                  </a:lnTo>
                  <a:lnTo>
                    <a:pt x="7555991" y="694562"/>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sym typeface="Arial"/>
              </a:endParaRPr>
            </a:p>
          </p:txBody>
        </p:sp>
        <p:pic>
          <p:nvPicPr>
            <p:cNvPr id="23" name="object 20">
              <a:extLst>
                <a:ext uri="{FF2B5EF4-FFF2-40B4-BE49-F238E27FC236}">
                  <a16:creationId xmlns:a16="http://schemas.microsoft.com/office/drawing/2014/main" id="{684B5DD7-69AB-A35C-24B8-3C3496A2CE7F}"/>
                </a:ext>
              </a:extLst>
            </p:cNvPr>
            <p:cNvPicPr/>
            <p:nvPr/>
          </p:nvPicPr>
          <p:blipFill>
            <a:blip r:embed="rId11" cstate="print"/>
            <a:stretch>
              <a:fillRect/>
            </a:stretch>
          </p:blipFill>
          <p:spPr>
            <a:xfrm>
              <a:off x="266953" y="10086632"/>
              <a:ext cx="1398999" cy="475850"/>
            </a:xfrm>
            <a:prstGeom prst="rect">
              <a:avLst/>
            </a:prstGeom>
          </p:spPr>
        </p:pic>
      </p:grpSp>
      <p:sp>
        <p:nvSpPr>
          <p:cNvPr id="25" name="object 22">
            <a:extLst>
              <a:ext uri="{FF2B5EF4-FFF2-40B4-BE49-F238E27FC236}">
                <a16:creationId xmlns:a16="http://schemas.microsoft.com/office/drawing/2014/main" id="{45FC752A-6CEB-8953-B7AC-9B4F2E221169}"/>
              </a:ext>
            </a:extLst>
          </p:cNvPr>
          <p:cNvSpPr txBox="1"/>
          <p:nvPr/>
        </p:nvSpPr>
        <p:spPr>
          <a:xfrm>
            <a:off x="2130154" y="6476910"/>
            <a:ext cx="3095258" cy="181717"/>
          </a:xfrm>
          <a:prstGeom prst="rect">
            <a:avLst/>
          </a:prstGeom>
        </p:spPr>
        <p:txBody>
          <a:bodyPr vert="horz" wrap="square" lIns="0" tIns="8954" rIns="0" bIns="0" rtlCol="0">
            <a:spAutoFit/>
          </a:bodyPr>
          <a:lstStyle/>
          <a:p>
            <a:pPr marL="0" marR="0" lvl="0" indent="0" algn="l" defTabSz="586039" rtl="0" eaLnBrk="1" fontAlgn="auto" latinLnBrk="0" hangingPunct="1">
              <a:lnSpc>
                <a:spcPct val="100000"/>
              </a:lnSpc>
              <a:spcBef>
                <a:spcPts val="70"/>
              </a:spcBef>
              <a:spcAft>
                <a:spcPts val="0"/>
              </a:spcAft>
              <a:buClrTx/>
              <a:buSzTx/>
              <a:buFont typeface="Arial"/>
              <a:buNone/>
              <a:tabLst/>
              <a:defRPr/>
            </a:pPr>
            <a:r>
              <a:rPr kumimoji="0" sz="1122" b="0" i="0" u="none" strike="noStrike" kern="1200" cap="none" spc="6" normalizeH="0" baseline="0" noProof="0" dirty="0">
                <a:ln>
                  <a:noFill/>
                </a:ln>
                <a:solidFill>
                  <a:schemeClr val="bg1"/>
                </a:solidFill>
                <a:effectLst/>
                <a:uLnTx/>
                <a:uFillTx/>
                <a:latin typeface="+mn-lt"/>
                <a:ea typeface="+mn-ea"/>
                <a:cs typeface="Tahoma"/>
                <a:sym typeface="Arial"/>
              </a:rPr>
              <a:t>212.398.1141</a:t>
            </a:r>
            <a:r>
              <a:rPr kumimoji="0" lang="en-US" sz="1122" b="0" i="0" u="none" strike="noStrike" kern="1200" cap="none" spc="6" normalizeH="0" baseline="0" noProof="0" dirty="0">
                <a:ln>
                  <a:noFill/>
                </a:ln>
                <a:solidFill>
                  <a:schemeClr val="bg1"/>
                </a:solidFill>
                <a:effectLst/>
                <a:uLnTx/>
                <a:uFillTx/>
                <a:latin typeface="+mn-lt"/>
                <a:ea typeface="+mn-ea"/>
                <a:cs typeface="Tahoma"/>
                <a:sym typeface="Arial"/>
              </a:rPr>
              <a:t>          </a:t>
            </a:r>
            <a:r>
              <a:rPr kumimoji="0" sz="1122" b="0" i="0" u="none" strike="noStrike" kern="1200" cap="none" spc="6" normalizeH="0" baseline="0" noProof="0" dirty="0">
                <a:ln>
                  <a:noFill/>
                </a:ln>
                <a:solidFill>
                  <a:schemeClr val="bg1"/>
                </a:solidFill>
                <a:effectLst/>
                <a:uLnTx/>
                <a:uFillTx/>
                <a:latin typeface="+mn-lt"/>
                <a:ea typeface="+mn-ea"/>
                <a:cs typeface="Tahoma"/>
                <a:sym typeface="Arial"/>
                <a:hlinkClick r:id="rId12">
                  <a:extLst>
                    <a:ext uri="{A12FA001-AC4F-418D-AE19-62706E023703}">
                      <ahyp:hlinkClr xmlns:ahyp="http://schemas.microsoft.com/office/drawing/2018/hyperlinkcolor" val="tx"/>
                    </a:ext>
                  </a:extLst>
                </a:hlinkClick>
              </a:rPr>
              <a:t>www.criticalmention.com</a:t>
            </a:r>
            <a:endParaRPr kumimoji="0" sz="1122" b="0" i="0" u="none" strike="noStrike" kern="1200" cap="none" spc="0" normalizeH="0" baseline="0" noProof="0" dirty="0">
              <a:ln>
                <a:noFill/>
              </a:ln>
              <a:solidFill>
                <a:schemeClr val="bg1"/>
              </a:solidFill>
              <a:effectLst/>
              <a:uLnTx/>
              <a:uFillTx/>
              <a:latin typeface="+mn-lt"/>
              <a:ea typeface="+mn-ea"/>
              <a:cs typeface="Tahoma"/>
              <a:sym typeface="Arial"/>
            </a:endParaRPr>
          </a:p>
        </p:txBody>
      </p:sp>
      <p:pic>
        <p:nvPicPr>
          <p:cNvPr id="27" name="object 2">
            <a:extLst>
              <a:ext uri="{FF2B5EF4-FFF2-40B4-BE49-F238E27FC236}">
                <a16:creationId xmlns:a16="http://schemas.microsoft.com/office/drawing/2014/main" id="{80F14B77-73B6-E441-16F4-D73319574079}"/>
              </a:ext>
            </a:extLst>
          </p:cNvPr>
          <p:cNvPicPr/>
          <p:nvPr/>
        </p:nvPicPr>
        <p:blipFill>
          <a:blip r:embed="rId13" cstate="print"/>
          <a:stretch>
            <a:fillRect/>
          </a:stretch>
        </p:blipFill>
        <p:spPr>
          <a:xfrm>
            <a:off x="6737431" y="63997"/>
            <a:ext cx="2367394" cy="812510"/>
          </a:xfrm>
          <a:prstGeom prst="rect">
            <a:avLst/>
          </a:prstGeom>
        </p:spPr>
      </p:pic>
      <p:pic>
        <p:nvPicPr>
          <p:cNvPr id="28" name="object 3">
            <a:extLst>
              <a:ext uri="{FF2B5EF4-FFF2-40B4-BE49-F238E27FC236}">
                <a16:creationId xmlns:a16="http://schemas.microsoft.com/office/drawing/2014/main" id="{AAA9C098-8606-F13F-9E77-3C552912742B}"/>
              </a:ext>
            </a:extLst>
          </p:cNvPr>
          <p:cNvPicPr/>
          <p:nvPr/>
        </p:nvPicPr>
        <p:blipFill>
          <a:blip r:embed="rId14" cstate="print"/>
          <a:stretch>
            <a:fillRect/>
          </a:stretch>
        </p:blipFill>
        <p:spPr>
          <a:xfrm>
            <a:off x="6948631" y="943517"/>
            <a:ext cx="40880" cy="40880"/>
          </a:xfrm>
          <a:prstGeom prst="rect">
            <a:avLst/>
          </a:prstGeom>
        </p:spPr>
      </p:pic>
      <p:sp>
        <p:nvSpPr>
          <p:cNvPr id="29" name="object 4">
            <a:extLst>
              <a:ext uri="{FF2B5EF4-FFF2-40B4-BE49-F238E27FC236}">
                <a16:creationId xmlns:a16="http://schemas.microsoft.com/office/drawing/2014/main" id="{E305663F-F20C-C097-CF40-813CDD6E4544}"/>
              </a:ext>
            </a:extLst>
          </p:cNvPr>
          <p:cNvSpPr txBox="1"/>
          <p:nvPr/>
        </p:nvSpPr>
        <p:spPr>
          <a:xfrm>
            <a:off x="7080251" y="851850"/>
            <a:ext cx="2140650" cy="684238"/>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0" normalizeH="0" baseline="0" noProof="0" dirty="0">
                <a:ln>
                  <a:noFill/>
                </a:ln>
                <a:solidFill>
                  <a:prstClr val="black"/>
                </a:solidFill>
                <a:effectLst/>
                <a:uLnTx/>
                <a:uFillTx/>
                <a:latin typeface="+mn-lt"/>
                <a:ea typeface="+mn-ea"/>
                <a:cs typeface="Tahoma"/>
                <a:sym typeface="Arial"/>
              </a:rPr>
              <a:t>Every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user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is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assigned a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dedicated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account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manager to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customize the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platform</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9" normalizeH="0" baseline="0" noProof="0" dirty="0">
                <a:ln>
                  <a:noFill/>
                </a:ln>
                <a:solidFill>
                  <a:prstClr val="black"/>
                </a:solidFill>
                <a:effectLst/>
                <a:uLnTx/>
                <a:uFillTx/>
                <a:latin typeface="+mn-lt"/>
                <a:ea typeface="+mn-ea"/>
                <a:cs typeface="Tahoma"/>
                <a:sym typeface="Arial"/>
              </a:rPr>
              <a:t>coverage</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to</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your</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9" normalizeH="0" baseline="0" noProof="0" dirty="0">
                <a:ln>
                  <a:noFill/>
                </a:ln>
                <a:solidFill>
                  <a:prstClr val="black"/>
                </a:solidFill>
                <a:effectLst/>
                <a:uLnTx/>
                <a:uFillTx/>
                <a:latin typeface="+mn-lt"/>
                <a:ea typeface="+mn-ea"/>
                <a:cs typeface="Tahoma"/>
                <a:sym typeface="Arial"/>
              </a:rPr>
              <a:t>exact </a:t>
            </a:r>
            <a:r>
              <a:rPr kumimoji="0" sz="897" b="0" i="0" u="none" strike="noStrike" kern="1200" cap="none" spc="-27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specifications</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p:txBody>
      </p:sp>
      <p:pic>
        <p:nvPicPr>
          <p:cNvPr id="30" name="object 5">
            <a:extLst>
              <a:ext uri="{FF2B5EF4-FFF2-40B4-BE49-F238E27FC236}">
                <a16:creationId xmlns:a16="http://schemas.microsoft.com/office/drawing/2014/main" id="{D843803E-F88C-608E-EC01-BF6D2CB32E48}"/>
              </a:ext>
            </a:extLst>
          </p:cNvPr>
          <p:cNvPicPr/>
          <p:nvPr/>
        </p:nvPicPr>
        <p:blipFill>
          <a:blip r:embed="rId15" cstate="print"/>
          <a:stretch>
            <a:fillRect/>
          </a:stretch>
        </p:blipFill>
        <p:spPr>
          <a:xfrm>
            <a:off x="6948631" y="1802008"/>
            <a:ext cx="40880" cy="40880"/>
          </a:xfrm>
          <a:prstGeom prst="rect">
            <a:avLst/>
          </a:prstGeom>
        </p:spPr>
      </p:pic>
      <p:sp>
        <p:nvSpPr>
          <p:cNvPr id="31" name="object 6">
            <a:extLst>
              <a:ext uri="{FF2B5EF4-FFF2-40B4-BE49-F238E27FC236}">
                <a16:creationId xmlns:a16="http://schemas.microsoft.com/office/drawing/2014/main" id="{232B7529-E990-B744-511E-EDAD74CF618D}"/>
              </a:ext>
            </a:extLst>
          </p:cNvPr>
          <p:cNvSpPr txBox="1"/>
          <p:nvPr/>
        </p:nvSpPr>
        <p:spPr>
          <a:xfrm>
            <a:off x="7080251" y="1710341"/>
            <a:ext cx="2157034" cy="336323"/>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29" normalizeH="0" baseline="0" noProof="0" dirty="0">
                <a:ln>
                  <a:noFill/>
                </a:ln>
                <a:solidFill>
                  <a:prstClr val="black"/>
                </a:solidFill>
                <a:effectLst/>
                <a:uLnTx/>
                <a:uFillTx/>
                <a:latin typeface="+mn-lt"/>
                <a:ea typeface="+mn-ea"/>
                <a:cs typeface="Tahoma"/>
                <a:sym typeface="Arial"/>
              </a:rPr>
              <a:t>Get</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help</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finding</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clips</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and</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maximizing </a:t>
            </a:r>
            <a:r>
              <a:rPr kumimoji="0" sz="897" b="0" i="0" u="none" strike="noStrike" kern="1200" cap="none" spc="-269"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the</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platform’s</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tools</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p:txBody>
      </p:sp>
      <p:pic>
        <p:nvPicPr>
          <p:cNvPr id="32" name="object 7">
            <a:extLst>
              <a:ext uri="{FF2B5EF4-FFF2-40B4-BE49-F238E27FC236}">
                <a16:creationId xmlns:a16="http://schemas.microsoft.com/office/drawing/2014/main" id="{5EFA4527-A8B4-18D9-81D5-D2C52D30ED6C}"/>
              </a:ext>
            </a:extLst>
          </p:cNvPr>
          <p:cNvPicPr/>
          <p:nvPr/>
        </p:nvPicPr>
        <p:blipFill>
          <a:blip r:embed="rId14" cstate="print"/>
          <a:stretch>
            <a:fillRect/>
          </a:stretch>
        </p:blipFill>
        <p:spPr>
          <a:xfrm>
            <a:off x="6948631" y="2317103"/>
            <a:ext cx="40880" cy="40880"/>
          </a:xfrm>
          <a:prstGeom prst="rect">
            <a:avLst/>
          </a:prstGeom>
        </p:spPr>
      </p:pic>
      <p:sp>
        <p:nvSpPr>
          <p:cNvPr id="33" name="object 8">
            <a:extLst>
              <a:ext uri="{FF2B5EF4-FFF2-40B4-BE49-F238E27FC236}">
                <a16:creationId xmlns:a16="http://schemas.microsoft.com/office/drawing/2014/main" id="{BB9AF3DE-10E6-5BA3-BABD-B118177D1B91}"/>
              </a:ext>
            </a:extLst>
          </p:cNvPr>
          <p:cNvSpPr txBox="1"/>
          <p:nvPr/>
        </p:nvSpPr>
        <p:spPr>
          <a:xfrm>
            <a:off x="7080251" y="2225436"/>
            <a:ext cx="2157034" cy="1889504"/>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25600"/>
              </a:lnSpc>
              <a:spcBef>
                <a:spcPts val="64"/>
              </a:spcBef>
              <a:spcAft>
                <a:spcPts val="0"/>
              </a:spcAft>
              <a:buClrTx/>
              <a:buSzTx/>
              <a:buFont typeface="Arial"/>
              <a:buNone/>
              <a:tabLst/>
              <a:defRPr/>
            </a:pPr>
            <a:r>
              <a:rPr kumimoji="0" sz="897" b="0" i="0" u="none" strike="noStrike" kern="1200" cap="none" spc="10" normalizeH="0" baseline="0" noProof="0" dirty="0">
                <a:ln>
                  <a:noFill/>
                </a:ln>
                <a:solidFill>
                  <a:prstClr val="black"/>
                </a:solidFill>
                <a:effectLst/>
                <a:uLnTx/>
                <a:uFillTx/>
                <a:latin typeface="+mn-lt"/>
                <a:ea typeface="+mn-ea"/>
                <a:cs typeface="Tahoma"/>
                <a:sym typeface="Arial"/>
              </a:rPr>
              <a:t>Take</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advantage</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of</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unlimited</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training</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to </a:t>
            </a:r>
            <a:r>
              <a:rPr kumimoji="0" sz="897" b="0" i="0" u="none" strike="noStrike" kern="1200" cap="none" spc="-27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ensure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you </a:t>
            </a:r>
            <a:r>
              <a:rPr kumimoji="0" sz="897" b="0" i="0" u="none" strike="noStrike" kern="1200" cap="none" spc="10" normalizeH="0" baseline="0" noProof="0" dirty="0">
                <a:ln>
                  <a:noFill/>
                </a:ln>
                <a:solidFill>
                  <a:prstClr val="black"/>
                </a:solidFill>
                <a:effectLst/>
                <a:uLnTx/>
                <a:uFillTx/>
                <a:latin typeface="+mn-lt"/>
                <a:ea typeface="+mn-ea"/>
                <a:cs typeface="Tahoma"/>
                <a:sym typeface="Arial"/>
              </a:rPr>
              <a:t>get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the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most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out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of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the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platform</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a:p>
            <a:pPr marL="0" marR="0" lvl="0" indent="0" algn="l" defTabSz="586039" rtl="0" eaLnBrk="1" fontAlgn="auto" latinLnBrk="0" hangingPunct="1">
              <a:lnSpc>
                <a:spcPct val="100000"/>
              </a:lnSpc>
              <a:spcBef>
                <a:spcPts val="35"/>
              </a:spcBef>
              <a:spcAft>
                <a:spcPts val="0"/>
              </a:spcAft>
              <a:buClrTx/>
              <a:buSzTx/>
              <a:buFont typeface="Arial"/>
              <a:buNone/>
              <a:tabLst/>
              <a:defRPr/>
            </a:pPr>
            <a:endParaRPr kumimoji="0" sz="1090"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16279" lvl="0" indent="0" algn="l" defTabSz="586039" rtl="0" eaLnBrk="1" fontAlgn="auto" latinLnBrk="0" hangingPunct="1">
              <a:lnSpc>
                <a:spcPct val="125600"/>
              </a:lnSpc>
              <a:spcBef>
                <a:spcPts val="0"/>
              </a:spcBef>
              <a:spcAft>
                <a:spcPts val="0"/>
              </a:spcAft>
              <a:buClrTx/>
              <a:buSzTx/>
              <a:buFont typeface="Arial"/>
              <a:buNone/>
              <a:tabLst/>
              <a:defRPr/>
            </a:pPr>
            <a:r>
              <a:rPr kumimoji="0" sz="897" b="0" i="0" u="none" strike="noStrike" kern="1200" cap="none" spc="29" normalizeH="0" baseline="0" noProof="0" dirty="0">
                <a:ln>
                  <a:noFill/>
                </a:ln>
                <a:solidFill>
                  <a:prstClr val="black"/>
                </a:solidFill>
                <a:effectLst/>
                <a:uLnTx/>
                <a:uFillTx/>
                <a:latin typeface="+mn-lt"/>
                <a:ea typeface="+mn-ea"/>
                <a:cs typeface="Tahoma"/>
                <a:sym typeface="Arial"/>
              </a:rPr>
              <a:t>Your</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requested</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media</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contact</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changes </a:t>
            </a:r>
            <a:r>
              <a:rPr kumimoji="0" sz="897" b="0" i="0" u="none" strike="noStrike" kern="1200" cap="none" spc="-27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9" normalizeH="0" baseline="0" noProof="0" dirty="0">
                <a:ln>
                  <a:noFill/>
                </a:ln>
                <a:solidFill>
                  <a:prstClr val="black"/>
                </a:solidFill>
                <a:effectLst/>
                <a:uLnTx/>
                <a:uFillTx/>
                <a:latin typeface="+mn-lt"/>
                <a:ea typeface="+mn-ea"/>
                <a:cs typeface="Tahoma"/>
                <a:sym typeface="Arial"/>
              </a:rPr>
              <a:t>will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be </a:t>
            </a:r>
            <a:r>
              <a:rPr kumimoji="0" sz="897" b="0" i="0" u="none" strike="noStrike" kern="1200" cap="none" spc="19" normalizeH="0" baseline="0" noProof="0" dirty="0">
                <a:ln>
                  <a:noFill/>
                </a:ln>
                <a:solidFill>
                  <a:prstClr val="black"/>
                </a:solidFill>
                <a:effectLst/>
                <a:uLnTx/>
                <a:uFillTx/>
                <a:latin typeface="+mn-lt"/>
                <a:ea typeface="+mn-ea"/>
                <a:cs typeface="Tahoma"/>
                <a:sym typeface="Arial"/>
              </a:rPr>
              <a:t>vetted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by </a:t>
            </a:r>
            <a:r>
              <a:rPr kumimoji="0" sz="897" b="0" i="0" u="none" strike="noStrike" kern="1200" cap="none" spc="48" normalizeH="0" baseline="0" noProof="0" dirty="0">
                <a:ln>
                  <a:noFill/>
                </a:ln>
                <a:solidFill>
                  <a:prstClr val="black"/>
                </a:solidFill>
                <a:effectLst/>
                <a:uLnTx/>
                <a:uFillTx/>
                <a:latin typeface="+mn-lt"/>
                <a:ea typeface="+mn-ea"/>
                <a:cs typeface="Tahoma"/>
                <a:sym typeface="Arial"/>
              </a:rPr>
              <a:t>human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touch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and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5" normalizeH="0" baseline="0" noProof="0" dirty="0">
                <a:ln>
                  <a:noFill/>
                </a:ln>
                <a:solidFill>
                  <a:prstClr val="black"/>
                </a:solidFill>
                <a:effectLst/>
                <a:uLnTx/>
                <a:uFillTx/>
                <a:latin typeface="+mn-lt"/>
                <a:ea typeface="+mn-ea"/>
                <a:cs typeface="Tahoma"/>
                <a:sym typeface="Arial"/>
              </a:rPr>
              <a:t>updated</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9" normalizeH="0" baseline="0" noProof="0" dirty="0">
                <a:ln>
                  <a:noFill/>
                </a:ln>
                <a:solidFill>
                  <a:prstClr val="black"/>
                </a:solidFill>
                <a:effectLst/>
                <a:uLnTx/>
                <a:uFillTx/>
                <a:latin typeface="+mn-lt"/>
                <a:ea typeface="+mn-ea"/>
                <a:cs typeface="Tahoma"/>
                <a:sym typeface="Arial"/>
              </a:rPr>
              <a:t>within</a:t>
            </a:r>
            <a:r>
              <a:rPr kumimoji="0" sz="897" b="0" i="0" u="none" strike="noStrike" kern="1200" cap="none" spc="-51"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9" normalizeH="0" baseline="0" noProof="0" dirty="0">
                <a:ln>
                  <a:noFill/>
                </a:ln>
                <a:solidFill>
                  <a:prstClr val="black"/>
                </a:solidFill>
                <a:effectLst/>
                <a:uLnTx/>
                <a:uFillTx/>
                <a:latin typeface="+mn-lt"/>
                <a:ea typeface="+mn-ea"/>
                <a:cs typeface="Tahoma"/>
                <a:sym typeface="Arial"/>
              </a:rPr>
              <a:t>24</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2" normalizeH="0" baseline="0" noProof="0" dirty="0">
                <a:ln>
                  <a:noFill/>
                </a:ln>
                <a:solidFill>
                  <a:prstClr val="black"/>
                </a:solidFill>
                <a:effectLst/>
                <a:uLnTx/>
                <a:uFillTx/>
                <a:latin typeface="+mn-lt"/>
                <a:ea typeface="+mn-ea"/>
                <a:cs typeface="Tahoma"/>
                <a:sym typeface="Arial"/>
              </a:rPr>
              <a:t>hours</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a:p>
            <a:pPr marL="0" marR="0" lvl="0" indent="0" algn="l" defTabSz="586039" rtl="0" eaLnBrk="1" fontAlgn="auto" latinLnBrk="0" hangingPunct="1">
              <a:lnSpc>
                <a:spcPct val="100000"/>
              </a:lnSpc>
              <a:spcBef>
                <a:spcPts val="35"/>
              </a:spcBef>
              <a:spcAft>
                <a:spcPts val="0"/>
              </a:spcAft>
              <a:buClrTx/>
              <a:buSzTx/>
              <a:buFont typeface="Arial"/>
              <a:buNone/>
              <a:tabLst/>
              <a:defRPr/>
            </a:pPr>
            <a:endParaRPr kumimoji="0" sz="1090" b="0" i="0" u="none" strike="noStrike" kern="1200" cap="none" spc="0" normalizeH="0" baseline="0" noProof="0" dirty="0">
              <a:ln>
                <a:noFill/>
              </a:ln>
              <a:solidFill>
                <a:prstClr val="black"/>
              </a:solidFill>
              <a:effectLst/>
              <a:uLnTx/>
              <a:uFillTx/>
              <a:latin typeface="+mn-lt"/>
              <a:ea typeface="+mn-ea"/>
              <a:cs typeface="Tahoma"/>
              <a:sym typeface="Arial"/>
            </a:endParaRPr>
          </a:p>
          <a:p>
            <a:pPr marL="8139" marR="37848" lvl="0" indent="0" algn="l" defTabSz="586039" rtl="0" eaLnBrk="1" fontAlgn="auto" latinLnBrk="0" hangingPunct="1">
              <a:lnSpc>
                <a:spcPct val="125600"/>
              </a:lnSpc>
              <a:spcBef>
                <a:spcPts val="0"/>
              </a:spcBef>
              <a:spcAft>
                <a:spcPts val="0"/>
              </a:spcAft>
              <a:buClrTx/>
              <a:buSzTx/>
              <a:buFont typeface="Arial"/>
              <a:buNone/>
              <a:tabLst/>
              <a:defRPr/>
            </a:pPr>
            <a:r>
              <a:rPr kumimoji="0" sz="897" b="0" i="0" u="none" strike="noStrike" kern="1200" cap="none" spc="26" normalizeH="0" baseline="0" noProof="0" dirty="0">
                <a:ln>
                  <a:noFill/>
                </a:ln>
                <a:solidFill>
                  <a:prstClr val="black"/>
                </a:solidFill>
                <a:effectLst/>
                <a:uLnTx/>
                <a:uFillTx/>
                <a:latin typeface="+mn-lt"/>
                <a:ea typeface="+mn-ea"/>
                <a:cs typeface="Tahoma"/>
                <a:sym typeface="Arial"/>
              </a:rPr>
              <a:t>Contact</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our</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6" normalizeH="0" baseline="0" noProof="0" dirty="0">
                <a:ln>
                  <a:noFill/>
                </a:ln>
                <a:solidFill>
                  <a:prstClr val="black"/>
                </a:solidFill>
                <a:effectLst/>
                <a:uLnTx/>
                <a:uFillTx/>
                <a:latin typeface="+mn-lt"/>
                <a:ea typeface="+mn-ea"/>
                <a:cs typeface="Tahoma"/>
                <a:sym typeface="Arial"/>
              </a:rPr>
              <a:t>live</a:t>
            </a:r>
            <a:r>
              <a:rPr kumimoji="0" sz="897" b="0" i="0" u="none" strike="noStrike" kern="1200" cap="none" spc="-58"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8" normalizeH="0" baseline="0" noProof="0" dirty="0">
                <a:ln>
                  <a:noFill/>
                </a:ln>
                <a:solidFill>
                  <a:prstClr val="black"/>
                </a:solidFill>
                <a:effectLst/>
                <a:uLnTx/>
                <a:uFillTx/>
                <a:latin typeface="+mn-lt"/>
                <a:ea typeface="+mn-ea"/>
                <a:cs typeface="Tahoma"/>
                <a:sym typeface="Arial"/>
              </a:rPr>
              <a:t>support</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6" normalizeH="0" baseline="0" noProof="0" dirty="0">
                <a:ln>
                  <a:noFill/>
                </a:ln>
                <a:solidFill>
                  <a:prstClr val="black"/>
                </a:solidFill>
                <a:effectLst/>
                <a:uLnTx/>
                <a:uFillTx/>
                <a:latin typeface="+mn-lt"/>
                <a:ea typeface="+mn-ea"/>
                <a:cs typeface="Tahoma"/>
                <a:sym typeface="Arial"/>
              </a:rPr>
              <a:t>staff</a:t>
            </a:r>
            <a:r>
              <a:rPr kumimoji="0" sz="897" b="0" i="0" u="none" strike="noStrike" kern="1200" cap="none" spc="-54"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10" normalizeH="0" baseline="0" noProof="0" dirty="0">
                <a:ln>
                  <a:noFill/>
                </a:ln>
                <a:solidFill>
                  <a:prstClr val="black"/>
                </a:solidFill>
                <a:effectLst/>
                <a:uLnTx/>
                <a:uFillTx/>
                <a:latin typeface="+mn-lt"/>
                <a:ea typeface="+mn-ea"/>
                <a:cs typeface="Tahoma"/>
                <a:sym typeface="Arial"/>
              </a:rPr>
              <a:t>24/7/365 </a:t>
            </a:r>
            <a:r>
              <a:rPr kumimoji="0" sz="897" b="0" i="0" u="none" strike="noStrike" kern="1200" cap="none" spc="-272"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to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ask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questions </a:t>
            </a:r>
            <a:r>
              <a:rPr kumimoji="0" sz="897" b="0" i="0" u="none" strike="noStrike" kern="1200" cap="none" spc="45" normalizeH="0" baseline="0" noProof="0" dirty="0">
                <a:ln>
                  <a:noFill/>
                </a:ln>
                <a:solidFill>
                  <a:prstClr val="black"/>
                </a:solidFill>
                <a:effectLst/>
                <a:uLnTx/>
                <a:uFillTx/>
                <a:latin typeface="+mn-lt"/>
                <a:ea typeface="+mn-ea"/>
                <a:cs typeface="Tahoma"/>
                <a:sym typeface="Arial"/>
              </a:rPr>
              <a:t>or </a:t>
            </a:r>
            <a:r>
              <a:rPr kumimoji="0" sz="897" b="0" i="0" u="none" strike="noStrike" kern="1200" cap="none" spc="32" normalizeH="0" baseline="0" noProof="0" dirty="0">
                <a:ln>
                  <a:noFill/>
                </a:ln>
                <a:solidFill>
                  <a:prstClr val="black"/>
                </a:solidFill>
                <a:effectLst/>
                <a:uLnTx/>
                <a:uFillTx/>
                <a:latin typeface="+mn-lt"/>
                <a:ea typeface="+mn-ea"/>
                <a:cs typeface="Tahoma"/>
                <a:sym typeface="Arial"/>
              </a:rPr>
              <a:t>request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technical </a:t>
            </a:r>
            <a:r>
              <a:rPr kumimoji="0" sz="897" b="0" i="0" u="none" strike="noStrike" kern="1200" cap="none" spc="26" normalizeH="0" baseline="0" noProof="0" dirty="0">
                <a:ln>
                  <a:noFill/>
                </a:ln>
                <a:solidFill>
                  <a:prstClr val="black"/>
                </a:solidFill>
                <a:effectLst/>
                <a:uLnTx/>
                <a:uFillTx/>
                <a:latin typeface="+mn-lt"/>
                <a:ea typeface="+mn-ea"/>
                <a:cs typeface="Tahoma"/>
                <a:sym typeface="Arial"/>
              </a:rPr>
              <a:t> </a:t>
            </a:r>
            <a:r>
              <a:rPr kumimoji="0" sz="897" b="0" i="0" u="none" strike="noStrike" kern="1200" cap="none" spc="22" normalizeH="0" baseline="0" noProof="0" dirty="0">
                <a:ln>
                  <a:noFill/>
                </a:ln>
                <a:solidFill>
                  <a:prstClr val="black"/>
                </a:solidFill>
                <a:effectLst/>
                <a:uLnTx/>
                <a:uFillTx/>
                <a:latin typeface="+mn-lt"/>
                <a:ea typeface="+mn-ea"/>
                <a:cs typeface="Tahoma"/>
                <a:sym typeface="Arial"/>
              </a:rPr>
              <a:t>assistance</a:t>
            </a:r>
            <a:endParaRPr kumimoji="0" sz="897" b="0" i="0" u="none" strike="noStrike" kern="1200" cap="none" spc="0" normalizeH="0" baseline="0" noProof="0" dirty="0">
              <a:ln>
                <a:noFill/>
              </a:ln>
              <a:solidFill>
                <a:prstClr val="black"/>
              </a:solidFill>
              <a:effectLst/>
              <a:uLnTx/>
              <a:uFillTx/>
              <a:latin typeface="+mn-lt"/>
              <a:ea typeface="+mn-ea"/>
              <a:cs typeface="Tahoma"/>
              <a:sym typeface="Arial"/>
            </a:endParaRPr>
          </a:p>
        </p:txBody>
      </p:sp>
      <p:pic>
        <p:nvPicPr>
          <p:cNvPr id="34" name="object 9">
            <a:extLst>
              <a:ext uri="{FF2B5EF4-FFF2-40B4-BE49-F238E27FC236}">
                <a16:creationId xmlns:a16="http://schemas.microsoft.com/office/drawing/2014/main" id="{E010F6C9-3EDC-54DA-1978-1520AB0167A3}"/>
              </a:ext>
            </a:extLst>
          </p:cNvPr>
          <p:cNvPicPr/>
          <p:nvPr/>
        </p:nvPicPr>
        <p:blipFill>
          <a:blip r:embed="rId14" cstate="print"/>
          <a:stretch>
            <a:fillRect/>
          </a:stretch>
        </p:blipFill>
        <p:spPr>
          <a:xfrm>
            <a:off x="6948631" y="3003896"/>
            <a:ext cx="40880" cy="40880"/>
          </a:xfrm>
          <a:prstGeom prst="rect">
            <a:avLst/>
          </a:prstGeom>
        </p:spPr>
      </p:pic>
      <p:pic>
        <p:nvPicPr>
          <p:cNvPr id="35" name="object 10">
            <a:extLst>
              <a:ext uri="{FF2B5EF4-FFF2-40B4-BE49-F238E27FC236}">
                <a16:creationId xmlns:a16="http://schemas.microsoft.com/office/drawing/2014/main" id="{B4BAF485-B3D0-4875-2FB4-C0576C8C1369}"/>
              </a:ext>
            </a:extLst>
          </p:cNvPr>
          <p:cNvPicPr/>
          <p:nvPr/>
        </p:nvPicPr>
        <p:blipFill>
          <a:blip r:embed="rId14" cstate="print"/>
          <a:stretch>
            <a:fillRect/>
          </a:stretch>
        </p:blipFill>
        <p:spPr>
          <a:xfrm>
            <a:off x="6948631" y="3690689"/>
            <a:ext cx="40880" cy="40880"/>
          </a:xfrm>
          <a:prstGeom prst="rect">
            <a:avLst/>
          </a:prstGeom>
        </p:spPr>
      </p:pic>
      <p:grpSp>
        <p:nvGrpSpPr>
          <p:cNvPr id="36" name="object 11">
            <a:extLst>
              <a:ext uri="{FF2B5EF4-FFF2-40B4-BE49-F238E27FC236}">
                <a16:creationId xmlns:a16="http://schemas.microsoft.com/office/drawing/2014/main" id="{39E7D45F-3B17-9A8F-E09F-A0632E6A3F9A}"/>
              </a:ext>
            </a:extLst>
          </p:cNvPr>
          <p:cNvGrpSpPr/>
          <p:nvPr/>
        </p:nvGrpSpPr>
        <p:grpSpPr>
          <a:xfrm>
            <a:off x="6737431" y="4095796"/>
            <a:ext cx="4843335" cy="2268227"/>
            <a:chOff x="0" y="6456986"/>
            <a:chExt cx="7556500" cy="3538854"/>
          </a:xfrm>
        </p:grpSpPr>
        <p:pic>
          <p:nvPicPr>
            <p:cNvPr id="37" name="object 12">
              <a:extLst>
                <a:ext uri="{FF2B5EF4-FFF2-40B4-BE49-F238E27FC236}">
                  <a16:creationId xmlns:a16="http://schemas.microsoft.com/office/drawing/2014/main" id="{3FA02967-1F66-2C04-FC27-FBDD526301C7}"/>
                </a:ext>
              </a:extLst>
            </p:cNvPr>
            <p:cNvPicPr/>
            <p:nvPr/>
          </p:nvPicPr>
          <p:blipFill>
            <a:blip r:embed="rId16" cstate="print"/>
            <a:stretch>
              <a:fillRect/>
            </a:stretch>
          </p:blipFill>
          <p:spPr>
            <a:xfrm>
              <a:off x="0" y="6456986"/>
              <a:ext cx="7555991" cy="3538382"/>
            </a:xfrm>
            <a:prstGeom prst="rect">
              <a:avLst/>
            </a:prstGeom>
          </p:spPr>
        </p:pic>
        <p:pic>
          <p:nvPicPr>
            <p:cNvPr id="38" name="object 13">
              <a:extLst>
                <a:ext uri="{FF2B5EF4-FFF2-40B4-BE49-F238E27FC236}">
                  <a16:creationId xmlns:a16="http://schemas.microsoft.com/office/drawing/2014/main" id="{EB7B514E-A117-5878-E110-42EAE31DAA8E}"/>
                </a:ext>
              </a:extLst>
            </p:cNvPr>
            <p:cNvPicPr/>
            <p:nvPr/>
          </p:nvPicPr>
          <p:blipFill>
            <a:blip r:embed="rId17" cstate="print"/>
            <a:stretch>
              <a:fillRect/>
            </a:stretch>
          </p:blipFill>
          <p:spPr>
            <a:xfrm>
              <a:off x="3472247" y="6607572"/>
              <a:ext cx="427989" cy="3363663"/>
            </a:xfrm>
            <a:prstGeom prst="rect">
              <a:avLst/>
            </a:prstGeom>
          </p:spPr>
        </p:pic>
      </p:grpSp>
      <p:pic>
        <p:nvPicPr>
          <p:cNvPr id="39" name="object 14">
            <a:extLst>
              <a:ext uri="{FF2B5EF4-FFF2-40B4-BE49-F238E27FC236}">
                <a16:creationId xmlns:a16="http://schemas.microsoft.com/office/drawing/2014/main" id="{9B586038-C49A-1C4E-8053-930B15A99A5D}"/>
              </a:ext>
            </a:extLst>
          </p:cNvPr>
          <p:cNvPicPr/>
          <p:nvPr/>
        </p:nvPicPr>
        <p:blipFill>
          <a:blip r:embed="rId18" cstate="print"/>
          <a:stretch>
            <a:fillRect/>
          </a:stretch>
        </p:blipFill>
        <p:spPr>
          <a:xfrm>
            <a:off x="9369400" y="2367650"/>
            <a:ext cx="2111090" cy="1528945"/>
          </a:xfrm>
          <a:prstGeom prst="rect">
            <a:avLst/>
          </a:prstGeom>
        </p:spPr>
      </p:pic>
      <p:sp>
        <p:nvSpPr>
          <p:cNvPr id="40" name="object 15">
            <a:extLst>
              <a:ext uri="{FF2B5EF4-FFF2-40B4-BE49-F238E27FC236}">
                <a16:creationId xmlns:a16="http://schemas.microsoft.com/office/drawing/2014/main" id="{33CB4AFC-DFE8-D4CD-085F-3C50B6787C2C}"/>
              </a:ext>
            </a:extLst>
          </p:cNvPr>
          <p:cNvSpPr txBox="1"/>
          <p:nvPr/>
        </p:nvSpPr>
        <p:spPr>
          <a:xfrm>
            <a:off x="7213440" y="185131"/>
            <a:ext cx="1087279" cy="44609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5500"/>
              </a:lnSpc>
              <a:spcBef>
                <a:spcPts val="64"/>
              </a:spcBef>
              <a:spcAft>
                <a:spcPts val="0"/>
              </a:spcAft>
              <a:buClrTx/>
              <a:buSzTx/>
              <a:buFont typeface="Arial"/>
              <a:buNone/>
              <a:tabLst/>
              <a:defRPr/>
            </a:pPr>
            <a:r>
              <a:rPr kumimoji="0" sz="1282" b="1" i="0" u="none" strike="noStrike" kern="1200" cap="none" spc="64" normalizeH="0" baseline="0" noProof="0" dirty="0">
                <a:ln>
                  <a:noFill/>
                </a:ln>
                <a:effectLst/>
                <a:uLnTx/>
                <a:uFillTx/>
                <a:latin typeface="+mn-lt"/>
                <a:ea typeface="+mn-ea"/>
                <a:sym typeface="Arial"/>
              </a:rPr>
              <a:t>I</a:t>
            </a:r>
            <a:r>
              <a:rPr kumimoji="0" sz="1282" b="1" i="0" u="none" strike="noStrike" kern="1200" cap="none" spc="112" normalizeH="0" baseline="0" noProof="0" dirty="0">
                <a:ln>
                  <a:noFill/>
                </a:ln>
                <a:effectLst/>
                <a:uLnTx/>
                <a:uFillTx/>
                <a:latin typeface="+mn-lt"/>
                <a:ea typeface="+mn-ea"/>
                <a:sym typeface="Arial"/>
              </a:rPr>
              <a:t>mm</a:t>
            </a:r>
            <a:r>
              <a:rPr kumimoji="0" sz="1282" b="1" i="0" u="none" strike="noStrike" kern="1200" cap="none" spc="38" normalizeH="0" baseline="0" noProof="0" dirty="0">
                <a:ln>
                  <a:noFill/>
                </a:ln>
                <a:effectLst/>
                <a:uLnTx/>
                <a:uFillTx/>
                <a:latin typeface="+mn-lt"/>
                <a:ea typeface="+mn-ea"/>
                <a:sym typeface="Arial"/>
              </a:rPr>
              <a:t>e</a:t>
            </a:r>
            <a:r>
              <a:rPr kumimoji="0" sz="1282" b="1" i="0" u="none" strike="noStrike" kern="1200" cap="none" spc="22" normalizeH="0" baseline="0" noProof="0" dirty="0">
                <a:ln>
                  <a:noFill/>
                </a:ln>
                <a:effectLst/>
                <a:uLnTx/>
                <a:uFillTx/>
                <a:latin typeface="+mn-lt"/>
                <a:ea typeface="+mn-ea"/>
                <a:sym typeface="Arial"/>
              </a:rPr>
              <a:t>d</a:t>
            </a:r>
            <a:r>
              <a:rPr kumimoji="0" sz="1282" b="1" i="0" u="none" strike="noStrike" kern="1200" cap="none" spc="29" normalizeH="0" baseline="0" noProof="0" dirty="0">
                <a:ln>
                  <a:noFill/>
                </a:ln>
                <a:effectLst/>
                <a:uLnTx/>
                <a:uFillTx/>
                <a:latin typeface="+mn-lt"/>
                <a:ea typeface="+mn-ea"/>
                <a:sym typeface="Arial"/>
              </a:rPr>
              <a:t>i</a:t>
            </a:r>
            <a:r>
              <a:rPr kumimoji="0" sz="1282" b="1" i="0" u="none" strike="noStrike" kern="1200" cap="none" spc="54" normalizeH="0" baseline="0" noProof="0" dirty="0">
                <a:ln>
                  <a:noFill/>
                </a:ln>
                <a:effectLst/>
                <a:uLnTx/>
                <a:uFillTx/>
                <a:latin typeface="+mn-lt"/>
                <a:ea typeface="+mn-ea"/>
                <a:sym typeface="Arial"/>
              </a:rPr>
              <a:t>a</a:t>
            </a:r>
            <a:r>
              <a:rPr kumimoji="0" sz="1282" b="1" i="0" u="none" strike="noStrike" kern="1200" cap="none" spc="125" normalizeH="0" baseline="0" noProof="0" dirty="0">
                <a:ln>
                  <a:noFill/>
                </a:ln>
                <a:effectLst/>
                <a:uLnTx/>
                <a:uFillTx/>
                <a:latin typeface="+mn-lt"/>
                <a:ea typeface="+mn-ea"/>
                <a:sym typeface="Arial"/>
              </a:rPr>
              <a:t>t</a:t>
            </a:r>
            <a:r>
              <a:rPr kumimoji="0" sz="1282" b="1" i="0" u="none" strike="noStrike" kern="1200" cap="none" spc="29" normalizeH="0" baseline="0" noProof="0" dirty="0">
                <a:ln>
                  <a:noFill/>
                </a:ln>
                <a:effectLst/>
                <a:uLnTx/>
                <a:uFillTx/>
                <a:latin typeface="+mn-lt"/>
                <a:ea typeface="+mn-ea"/>
                <a:sym typeface="Arial"/>
              </a:rPr>
              <a:t>e  </a:t>
            </a:r>
            <a:r>
              <a:rPr kumimoji="0" sz="1282" b="1" i="0" u="none" strike="noStrike" kern="1200" cap="none" spc="22" normalizeH="0" baseline="0" noProof="0" dirty="0">
                <a:ln>
                  <a:noFill/>
                </a:ln>
                <a:effectLst/>
                <a:uLnTx/>
                <a:uFillTx/>
                <a:latin typeface="+mn-lt"/>
                <a:ea typeface="+mn-ea"/>
                <a:sym typeface="Arial"/>
              </a:rPr>
              <a:t>Support</a:t>
            </a:r>
            <a:endParaRPr kumimoji="0" sz="1282" b="0" i="0" u="none" strike="noStrike" kern="1200" cap="none" spc="0" normalizeH="0" baseline="0" noProof="0" dirty="0">
              <a:ln>
                <a:noFill/>
              </a:ln>
              <a:effectLst/>
              <a:uLnTx/>
              <a:uFillTx/>
              <a:latin typeface="+mn-lt"/>
              <a:ea typeface="+mn-ea"/>
              <a:sym typeface="Arial"/>
            </a:endParaRPr>
          </a:p>
        </p:txBody>
      </p:sp>
      <p:sp>
        <p:nvSpPr>
          <p:cNvPr id="41" name="object 16">
            <a:extLst>
              <a:ext uri="{FF2B5EF4-FFF2-40B4-BE49-F238E27FC236}">
                <a16:creationId xmlns:a16="http://schemas.microsoft.com/office/drawing/2014/main" id="{B39DB585-80FC-8A7E-54D2-CA96333E0856}"/>
              </a:ext>
            </a:extLst>
          </p:cNvPr>
          <p:cNvSpPr txBox="1"/>
          <p:nvPr/>
        </p:nvSpPr>
        <p:spPr>
          <a:xfrm>
            <a:off x="6818837" y="110943"/>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sz="4102" b="1" i="0" u="none" strike="noStrike" kern="1200" cap="none" spc="58" normalizeH="0" baseline="0" noProof="0">
                <a:ln>
                  <a:noFill/>
                </a:ln>
                <a:effectLst/>
                <a:uLnTx/>
                <a:uFillTx/>
                <a:latin typeface="+mn-lt"/>
                <a:ea typeface="+mn-ea"/>
                <a:sym typeface="Arial"/>
              </a:rPr>
              <a:t>4</a:t>
            </a:r>
            <a:endParaRPr kumimoji="0" sz="4102" b="0" i="0" u="none" strike="noStrike" kern="1200" cap="none" spc="0" normalizeH="0" baseline="0" noProof="0">
              <a:ln>
                <a:noFill/>
              </a:ln>
              <a:effectLst/>
              <a:uLnTx/>
              <a:uFillTx/>
              <a:latin typeface="+mn-lt"/>
              <a:ea typeface="+mn-ea"/>
              <a:sym typeface="Arial"/>
            </a:endParaRPr>
          </a:p>
        </p:txBody>
      </p:sp>
      <p:sp>
        <p:nvSpPr>
          <p:cNvPr id="42" name="object 17">
            <a:extLst>
              <a:ext uri="{FF2B5EF4-FFF2-40B4-BE49-F238E27FC236}">
                <a16:creationId xmlns:a16="http://schemas.microsoft.com/office/drawing/2014/main" id="{92177A2A-0519-0C6F-4F47-5344CC61372B}"/>
              </a:ext>
            </a:extLst>
          </p:cNvPr>
          <p:cNvSpPr txBox="1"/>
          <p:nvPr/>
        </p:nvSpPr>
        <p:spPr>
          <a:xfrm>
            <a:off x="9668102" y="296118"/>
            <a:ext cx="1912338" cy="1783706"/>
          </a:xfrm>
          <a:prstGeom prst="rect">
            <a:avLst/>
          </a:prstGeom>
        </p:spPr>
        <p:txBody>
          <a:bodyPr vert="horz" wrap="square" lIns="0" tIns="8140" rIns="0" bIns="0" rtlCol="0">
            <a:spAutoFit/>
          </a:bodyPr>
          <a:lstStyle/>
          <a:p>
            <a:pPr marL="8139" marR="3256" lvl="0" indent="0" algn="l" defTabSz="586039" rtl="0" eaLnBrk="1" fontAlgn="auto" latinLnBrk="0" hangingPunct="1">
              <a:lnSpc>
                <a:spcPct val="112999"/>
              </a:lnSpc>
              <a:spcBef>
                <a:spcPts val="64"/>
              </a:spcBef>
              <a:spcAft>
                <a:spcPts val="0"/>
              </a:spcAft>
              <a:buClrTx/>
              <a:buSzTx/>
              <a:buFont typeface="Arial"/>
              <a:buNone/>
              <a:tabLst/>
              <a:defRPr/>
            </a:pPr>
            <a:r>
              <a:rPr kumimoji="0" sz="1730" b="0" i="0" u="none" strike="noStrike" kern="1200" cap="none" spc="32" normalizeH="0" baseline="0" noProof="0" dirty="0">
                <a:ln>
                  <a:noFill/>
                </a:ln>
                <a:solidFill>
                  <a:srgbClr val="232323"/>
                </a:solidFill>
                <a:effectLst/>
                <a:uLnTx/>
                <a:uFillTx/>
                <a:latin typeface="+mn-lt"/>
                <a:ea typeface="+mn-ea"/>
                <a:cs typeface="Tahoma"/>
                <a:sym typeface="Arial"/>
              </a:rPr>
              <a:t>Feel</a:t>
            </a:r>
            <a:r>
              <a:rPr kumimoji="0" sz="1730" b="0" i="0" u="none" strike="noStrike" kern="1200" cap="none" spc="-125"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61" normalizeH="0" baseline="0" noProof="0" dirty="0">
                <a:ln>
                  <a:noFill/>
                </a:ln>
                <a:solidFill>
                  <a:srgbClr val="232323"/>
                </a:solidFill>
                <a:effectLst/>
                <a:uLnTx/>
                <a:uFillTx/>
                <a:latin typeface="+mn-lt"/>
                <a:ea typeface="+mn-ea"/>
                <a:cs typeface="Tahoma"/>
                <a:sym typeface="Arial"/>
              </a:rPr>
              <a:t>confident </a:t>
            </a:r>
            <a:r>
              <a:rPr kumimoji="0" sz="1730" b="0" i="0" u="none" strike="noStrike" kern="1200" cap="none" spc="-532"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58" normalizeH="0" baseline="0" noProof="0" dirty="0">
                <a:ln>
                  <a:noFill/>
                </a:ln>
                <a:solidFill>
                  <a:srgbClr val="232323"/>
                </a:solidFill>
                <a:effectLst/>
                <a:uLnTx/>
                <a:uFillTx/>
                <a:latin typeface="+mn-lt"/>
                <a:ea typeface="+mn-ea"/>
                <a:cs typeface="Tahoma"/>
                <a:sym typeface="Arial"/>
              </a:rPr>
              <a:t>knowing </a:t>
            </a:r>
            <a:r>
              <a:rPr kumimoji="0" sz="1730" b="0" i="0" u="none" strike="noStrike" kern="1200" cap="none" spc="48" normalizeH="0" baseline="0" noProof="0" dirty="0">
                <a:ln>
                  <a:noFill/>
                </a:ln>
                <a:solidFill>
                  <a:srgbClr val="232323"/>
                </a:solidFill>
                <a:effectLst/>
                <a:uLnTx/>
                <a:uFillTx/>
                <a:latin typeface="+mn-lt"/>
                <a:ea typeface="+mn-ea"/>
                <a:cs typeface="Tahoma"/>
                <a:sym typeface="Arial"/>
              </a:rPr>
              <a:t>that </a:t>
            </a:r>
            <a:r>
              <a:rPr kumimoji="0" sz="1730" b="0" i="0" u="none" strike="noStrike" kern="1200" cap="none" spc="51"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dirty="0">
                <a:ln>
                  <a:noFill/>
                </a:ln>
                <a:solidFill>
                  <a:srgbClr val="232323"/>
                </a:solidFill>
                <a:effectLst/>
                <a:uLnTx/>
                <a:uFillTx/>
                <a:latin typeface="+mn-lt"/>
                <a:ea typeface="+mn-ea"/>
                <a:cs typeface="Tahoma"/>
                <a:sym typeface="Arial"/>
              </a:rPr>
              <a:t>client </a:t>
            </a:r>
            <a:r>
              <a:rPr kumimoji="0" sz="1730" b="0" i="0" u="none" strike="noStrike" kern="1200" cap="none" spc="77" normalizeH="0" baseline="0" noProof="0" dirty="0">
                <a:ln>
                  <a:noFill/>
                </a:ln>
                <a:solidFill>
                  <a:srgbClr val="232323"/>
                </a:solidFill>
                <a:effectLst/>
                <a:uLnTx/>
                <a:uFillTx/>
                <a:latin typeface="+mn-lt"/>
                <a:ea typeface="+mn-ea"/>
                <a:cs typeface="Tahoma"/>
                <a:sym typeface="Arial"/>
              </a:rPr>
              <a:t>support </a:t>
            </a:r>
            <a:r>
              <a:rPr kumimoji="0" sz="1730" b="0" i="0" u="none" strike="noStrike" kern="1200" cap="none" spc="-532"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45" normalizeH="0" baseline="0" noProof="0" dirty="0">
                <a:ln>
                  <a:noFill/>
                </a:ln>
                <a:solidFill>
                  <a:srgbClr val="232323"/>
                </a:solidFill>
                <a:effectLst/>
                <a:uLnTx/>
                <a:uFillTx/>
                <a:latin typeface="+mn-lt"/>
                <a:ea typeface="+mn-ea"/>
                <a:cs typeface="Tahoma"/>
                <a:sym typeface="Arial"/>
              </a:rPr>
              <a:t>is </a:t>
            </a:r>
            <a:r>
              <a:rPr kumimoji="0" sz="1730" b="0" i="0" u="none" strike="noStrike" kern="1200" cap="none" spc="67" normalizeH="0" baseline="0" noProof="0" dirty="0">
                <a:ln>
                  <a:noFill/>
                </a:ln>
                <a:solidFill>
                  <a:srgbClr val="232323"/>
                </a:solidFill>
                <a:effectLst/>
                <a:uLnTx/>
                <a:uFillTx/>
                <a:latin typeface="+mn-lt"/>
                <a:ea typeface="+mn-ea"/>
                <a:cs typeface="Tahoma"/>
                <a:sym typeface="Arial"/>
              </a:rPr>
              <a:t>included </a:t>
            </a:r>
            <a:r>
              <a:rPr kumimoji="0" sz="1730" b="0" i="0" u="none" strike="noStrike" kern="1200" cap="none" spc="70"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54" normalizeH="0" baseline="0" noProof="0" dirty="0">
                <a:ln>
                  <a:noFill/>
                </a:ln>
                <a:solidFill>
                  <a:srgbClr val="232323"/>
                </a:solidFill>
                <a:effectLst/>
                <a:uLnTx/>
                <a:uFillTx/>
                <a:latin typeface="+mn-lt"/>
                <a:ea typeface="+mn-ea"/>
                <a:cs typeface="Tahoma"/>
                <a:sym typeface="Arial"/>
              </a:rPr>
              <a:t>with </a:t>
            </a:r>
            <a:r>
              <a:rPr kumimoji="0" sz="1730" b="0" i="0" u="none" strike="noStrike" kern="1200" cap="none" spc="70" normalizeH="0" baseline="0" noProof="0" dirty="0">
                <a:ln>
                  <a:noFill/>
                </a:ln>
                <a:solidFill>
                  <a:srgbClr val="232323"/>
                </a:solidFill>
                <a:effectLst/>
                <a:uLnTx/>
                <a:uFillTx/>
                <a:latin typeface="+mn-lt"/>
                <a:ea typeface="+mn-ea"/>
                <a:cs typeface="Tahoma"/>
                <a:sym typeface="Arial"/>
              </a:rPr>
              <a:t>your </a:t>
            </a:r>
            <a:r>
              <a:rPr kumimoji="0" sz="1730" b="0" i="0" u="none" strike="noStrike" kern="1200" cap="none" spc="73" normalizeH="0" baseline="0" noProof="0" dirty="0">
                <a:ln>
                  <a:noFill/>
                </a:ln>
                <a:solidFill>
                  <a:srgbClr val="232323"/>
                </a:solidFill>
                <a:effectLst/>
                <a:uLnTx/>
                <a:uFillTx/>
                <a:latin typeface="+mn-lt"/>
                <a:ea typeface="+mn-ea"/>
                <a:cs typeface="Tahoma"/>
                <a:sym typeface="Arial"/>
              </a:rPr>
              <a:t> </a:t>
            </a:r>
            <a:r>
              <a:rPr kumimoji="0" sz="1730" b="0" i="0" u="none" strike="noStrike" kern="1200" cap="none" spc="54" normalizeH="0" baseline="0" noProof="0" dirty="0">
                <a:ln>
                  <a:noFill/>
                </a:ln>
                <a:solidFill>
                  <a:srgbClr val="232323"/>
                </a:solidFill>
                <a:effectLst/>
                <a:uLnTx/>
                <a:uFillTx/>
                <a:latin typeface="+mn-lt"/>
                <a:ea typeface="+mn-ea"/>
                <a:cs typeface="Tahoma"/>
                <a:sym typeface="Arial"/>
              </a:rPr>
              <a:t>subscription.</a:t>
            </a:r>
            <a:endParaRPr kumimoji="0" sz="1730" b="0" i="0" u="none" strike="noStrike" kern="1200" cap="none" spc="0" normalizeH="0" baseline="0" noProof="0" dirty="0">
              <a:ln>
                <a:noFill/>
              </a:ln>
              <a:solidFill>
                <a:prstClr val="black"/>
              </a:solidFill>
              <a:effectLst/>
              <a:uLnTx/>
              <a:uFillTx/>
              <a:latin typeface="+mn-lt"/>
              <a:ea typeface="+mn-ea"/>
              <a:cs typeface="Tahoma"/>
              <a:sym typeface="Arial"/>
            </a:endParaRPr>
          </a:p>
        </p:txBody>
      </p:sp>
      <p:sp>
        <p:nvSpPr>
          <p:cNvPr id="43" name="object 18">
            <a:extLst>
              <a:ext uri="{FF2B5EF4-FFF2-40B4-BE49-F238E27FC236}">
                <a16:creationId xmlns:a16="http://schemas.microsoft.com/office/drawing/2014/main" id="{7AAC9016-0A2F-7E55-5C70-CEE8D8A4CEF9}"/>
              </a:ext>
            </a:extLst>
          </p:cNvPr>
          <p:cNvSpPr txBox="1"/>
          <p:nvPr/>
        </p:nvSpPr>
        <p:spPr>
          <a:xfrm>
            <a:off x="6969522" y="4432282"/>
            <a:ext cx="2096472" cy="1668712"/>
          </a:xfrm>
          <a:prstGeom prst="rect">
            <a:avLst/>
          </a:prstGeom>
        </p:spPr>
        <p:txBody>
          <a:bodyPr vert="horz" wrap="square" lIns="0" tIns="7733" rIns="0" bIns="0" rtlCol="0">
            <a:spAutoFit/>
          </a:bodyPr>
          <a:lstStyle/>
          <a:p>
            <a:pPr marL="8139" marR="15465" lvl="0" indent="0" algn="just" defTabSz="586039" rtl="0" eaLnBrk="1" fontAlgn="auto" latinLnBrk="0" hangingPunct="1">
              <a:lnSpc>
                <a:spcPct val="114999"/>
              </a:lnSpc>
              <a:spcBef>
                <a:spcPts val="61"/>
              </a:spcBef>
              <a:spcAft>
                <a:spcPts val="0"/>
              </a:spcAft>
              <a:buClrTx/>
              <a:buSzTx/>
              <a:buFont typeface="Arial"/>
              <a:buNone/>
              <a:tabLst/>
              <a:defRPr/>
            </a:pPr>
            <a:r>
              <a:rPr kumimoji="0" sz="833" b="1" i="0" u="none" strike="noStrike" kern="1200" cap="none" spc="-3" normalizeH="0" baseline="0" noProof="0" dirty="0">
                <a:ln>
                  <a:noFill/>
                </a:ln>
                <a:effectLst/>
                <a:uLnTx/>
                <a:uFillTx/>
                <a:latin typeface="+mn-lt"/>
                <a:ea typeface="+mn-ea"/>
                <a:sym typeface="Arial"/>
              </a:rPr>
              <a:t>“I’ve</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42" normalizeH="0" baseline="0" noProof="0" dirty="0">
                <a:ln>
                  <a:noFill/>
                </a:ln>
                <a:effectLst/>
                <a:uLnTx/>
                <a:uFillTx/>
                <a:latin typeface="+mn-lt"/>
                <a:ea typeface="+mn-ea"/>
                <a:sym typeface="Arial"/>
              </a:rPr>
              <a:t>tried</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42" normalizeH="0" baseline="0" noProof="0" dirty="0">
                <a:ln>
                  <a:noFill/>
                </a:ln>
                <a:effectLst/>
                <a:uLnTx/>
                <a:uFillTx/>
                <a:latin typeface="+mn-lt"/>
                <a:ea typeface="+mn-ea"/>
                <a:sym typeface="Arial"/>
              </a:rPr>
              <a:t>other</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38" normalizeH="0" baseline="0" noProof="0" dirty="0">
                <a:ln>
                  <a:noFill/>
                </a:ln>
                <a:effectLst/>
                <a:uLnTx/>
                <a:uFillTx/>
                <a:latin typeface="+mn-lt"/>
                <a:ea typeface="+mn-ea"/>
                <a:sym typeface="Arial"/>
              </a:rPr>
              <a:t>media</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monitoring </a:t>
            </a:r>
            <a:r>
              <a:rPr kumimoji="0" sz="833" b="1" i="0" u="none" strike="noStrike" kern="1200" cap="none" spc="-224" normalizeH="0" baseline="0" noProof="0" dirty="0">
                <a:ln>
                  <a:noFill/>
                </a:ln>
                <a:effectLst/>
                <a:uLnTx/>
                <a:uFillTx/>
                <a:latin typeface="+mn-lt"/>
                <a:ea typeface="+mn-ea"/>
                <a:sym typeface="Arial"/>
              </a:rPr>
              <a:t> </a:t>
            </a:r>
            <a:r>
              <a:rPr kumimoji="0" sz="833" b="1" i="0" u="none" strike="noStrike" kern="1200" cap="none" spc="0" normalizeH="0" baseline="0" noProof="0" dirty="0">
                <a:ln>
                  <a:noFill/>
                </a:ln>
                <a:effectLst/>
                <a:uLnTx/>
                <a:uFillTx/>
                <a:latin typeface="+mn-lt"/>
                <a:ea typeface="+mn-ea"/>
                <a:sym typeface="Arial"/>
              </a:rPr>
              <a:t>services</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and</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16" normalizeH="0" baseline="0" noProof="0" dirty="0">
                <a:ln>
                  <a:noFill/>
                </a:ln>
                <a:effectLst/>
                <a:uLnTx/>
                <a:uFillTx/>
                <a:latin typeface="+mn-lt"/>
                <a:ea typeface="+mn-ea"/>
                <a:sym typeface="Arial"/>
              </a:rPr>
              <a:t>Critical</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45" normalizeH="0" baseline="0" noProof="0" dirty="0">
                <a:ln>
                  <a:noFill/>
                </a:ln>
                <a:effectLst/>
                <a:uLnTx/>
                <a:uFillTx/>
                <a:latin typeface="+mn-lt"/>
                <a:ea typeface="+mn-ea"/>
                <a:sym typeface="Arial"/>
              </a:rPr>
              <a:t>Mention</a:t>
            </a:r>
            <a:r>
              <a:rPr kumimoji="0" sz="833" b="1" i="0" u="none" strike="noStrike" kern="1200" cap="none" spc="-13" normalizeH="0" baseline="0" noProof="0" dirty="0">
                <a:ln>
                  <a:noFill/>
                </a:ln>
                <a:effectLst/>
                <a:uLnTx/>
                <a:uFillTx/>
                <a:latin typeface="+mn-lt"/>
                <a:ea typeface="+mn-ea"/>
                <a:sym typeface="Arial"/>
              </a:rPr>
              <a:t> </a:t>
            </a:r>
            <a:r>
              <a:rPr kumimoji="0" sz="833" b="1" i="0" u="none" strike="noStrike" kern="1200" cap="none" spc="-6" normalizeH="0" baseline="0" noProof="0" dirty="0">
                <a:ln>
                  <a:noFill/>
                </a:ln>
                <a:effectLst/>
                <a:uLnTx/>
                <a:uFillTx/>
                <a:latin typeface="+mn-lt"/>
                <a:ea typeface="+mn-ea"/>
                <a:sym typeface="Arial"/>
              </a:rPr>
              <a:t>is,</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16" normalizeH="0" baseline="0" noProof="0" dirty="0">
                <a:ln>
                  <a:noFill/>
                </a:ln>
                <a:effectLst/>
                <a:uLnTx/>
                <a:uFillTx/>
                <a:latin typeface="+mn-lt"/>
                <a:ea typeface="+mn-ea"/>
                <a:sym typeface="Arial"/>
              </a:rPr>
              <a:t>by </a:t>
            </a:r>
            <a:r>
              <a:rPr kumimoji="0" sz="833" b="1" i="0" u="none" strike="noStrike" kern="1200" cap="none" spc="-224" normalizeH="0" baseline="0" noProof="0" dirty="0">
                <a:ln>
                  <a:noFill/>
                </a:ln>
                <a:effectLst/>
                <a:uLnTx/>
                <a:uFillTx/>
                <a:latin typeface="+mn-lt"/>
                <a:ea typeface="+mn-ea"/>
                <a:sym typeface="Arial"/>
              </a:rPr>
              <a:t> </a:t>
            </a:r>
            <a:r>
              <a:rPr kumimoji="0" sz="833" b="1" i="0" u="none" strike="noStrike" kern="1200" cap="none" spc="38" normalizeH="0" baseline="0" noProof="0" dirty="0">
                <a:ln>
                  <a:noFill/>
                </a:ln>
                <a:effectLst/>
                <a:uLnTx/>
                <a:uFillTx/>
                <a:latin typeface="+mn-lt"/>
                <a:ea typeface="+mn-ea"/>
                <a:sym typeface="Arial"/>
              </a:rPr>
              <a:t>far,</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51" normalizeH="0" baseline="0" noProof="0" dirty="0">
                <a:ln>
                  <a:noFill/>
                </a:ln>
                <a:effectLst/>
                <a:uLnTx/>
                <a:uFillTx/>
                <a:latin typeface="+mn-lt"/>
                <a:ea typeface="+mn-ea"/>
                <a:sym typeface="Arial"/>
              </a:rPr>
              <a:t>the</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29" normalizeH="0" baseline="0" noProof="0" dirty="0">
                <a:ln>
                  <a:noFill/>
                </a:ln>
                <a:effectLst/>
                <a:uLnTx/>
                <a:uFillTx/>
                <a:latin typeface="+mn-lt"/>
                <a:ea typeface="+mn-ea"/>
                <a:sym typeface="Arial"/>
              </a:rPr>
              <a:t>most</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29" normalizeH="0" baseline="0" noProof="0" dirty="0">
                <a:ln>
                  <a:noFill/>
                </a:ln>
                <a:effectLst/>
                <a:uLnTx/>
                <a:uFillTx/>
                <a:latin typeface="+mn-lt"/>
                <a:ea typeface="+mn-ea"/>
                <a:sym typeface="Arial"/>
              </a:rPr>
              <a:t>reliable</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and</a:t>
            </a:r>
            <a:endParaRPr kumimoji="0" sz="833" b="0" i="0" u="none" strike="noStrike" kern="1200" cap="none" spc="0" normalizeH="0" baseline="0" noProof="0" dirty="0">
              <a:ln>
                <a:noFill/>
              </a:ln>
              <a:effectLst/>
              <a:uLnTx/>
              <a:uFillTx/>
              <a:latin typeface="+mn-lt"/>
              <a:ea typeface="+mn-ea"/>
              <a:sym typeface="Arial"/>
            </a:endParaRPr>
          </a:p>
          <a:p>
            <a:pPr marL="8139" marR="38662" lvl="0" indent="0" algn="just" defTabSz="586039" rtl="0" eaLnBrk="1" fontAlgn="auto" latinLnBrk="0" hangingPunct="1">
              <a:lnSpc>
                <a:spcPct val="114999"/>
              </a:lnSpc>
              <a:spcBef>
                <a:spcPts val="0"/>
              </a:spcBef>
              <a:spcAft>
                <a:spcPts val="0"/>
              </a:spcAft>
              <a:buClrTx/>
              <a:buSzTx/>
              <a:buFont typeface="Arial"/>
              <a:buNone/>
              <a:tabLst/>
              <a:defRPr/>
            </a:pPr>
            <a:r>
              <a:rPr kumimoji="0" sz="833" b="1" i="0" u="none" strike="noStrike" kern="1200" cap="none" spc="26" normalizeH="0" baseline="0" noProof="0" dirty="0">
                <a:ln>
                  <a:noFill/>
                </a:ln>
                <a:effectLst/>
                <a:uLnTx/>
                <a:uFillTx/>
                <a:latin typeface="+mn-lt"/>
                <a:ea typeface="+mn-ea"/>
                <a:sym typeface="Arial"/>
              </a:rPr>
              <a:t>convenient</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45" normalizeH="0" baseline="0" noProof="0" dirty="0">
                <a:ln>
                  <a:noFill/>
                </a:ln>
                <a:effectLst/>
                <a:uLnTx/>
                <a:uFillTx/>
                <a:latin typeface="+mn-lt"/>
                <a:ea typeface="+mn-ea"/>
                <a:sym typeface="Arial"/>
              </a:rPr>
              <a:t>to</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6" normalizeH="0" baseline="0" noProof="0" dirty="0">
                <a:ln>
                  <a:noFill/>
                </a:ln>
                <a:effectLst/>
                <a:uLnTx/>
                <a:uFillTx/>
                <a:latin typeface="+mn-lt"/>
                <a:ea typeface="+mn-ea"/>
                <a:sym typeface="Arial"/>
              </a:rPr>
              <a:t>use.</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22" normalizeH="0" baseline="0" noProof="0" dirty="0">
                <a:ln>
                  <a:noFill/>
                </a:ln>
                <a:effectLst/>
                <a:uLnTx/>
                <a:uFillTx/>
                <a:latin typeface="+mn-lt"/>
                <a:ea typeface="+mn-ea"/>
                <a:sym typeface="Arial"/>
              </a:rPr>
              <a:t>Their</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26" normalizeH="0" baseline="0" noProof="0" dirty="0">
                <a:ln>
                  <a:noFill/>
                </a:ln>
                <a:effectLst/>
                <a:uLnTx/>
                <a:uFillTx/>
                <a:latin typeface="+mn-lt"/>
                <a:ea typeface="+mn-ea"/>
                <a:sym typeface="Arial"/>
              </a:rPr>
              <a:t>customer </a:t>
            </a:r>
            <a:r>
              <a:rPr kumimoji="0" sz="833" b="1" i="0" u="none" strike="noStrike" kern="1200" cap="none" spc="-221" normalizeH="0" baseline="0" noProof="0" dirty="0">
                <a:ln>
                  <a:noFill/>
                </a:ln>
                <a:effectLst/>
                <a:uLnTx/>
                <a:uFillTx/>
                <a:latin typeface="+mn-lt"/>
                <a:ea typeface="+mn-ea"/>
                <a:sym typeface="Arial"/>
              </a:rPr>
              <a:t> </a:t>
            </a:r>
            <a:r>
              <a:rPr kumimoji="0" sz="833" b="1" i="0" u="none" strike="noStrike" kern="1200" cap="none" spc="10" normalizeH="0" baseline="0" noProof="0" dirty="0">
                <a:ln>
                  <a:noFill/>
                </a:ln>
                <a:effectLst/>
                <a:uLnTx/>
                <a:uFillTx/>
                <a:latin typeface="+mn-lt"/>
                <a:ea typeface="+mn-ea"/>
                <a:sym typeface="Arial"/>
              </a:rPr>
              <a:t>service</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13" normalizeH="0" baseline="0" noProof="0" dirty="0">
                <a:ln>
                  <a:noFill/>
                </a:ln>
                <a:effectLst/>
                <a:uLnTx/>
                <a:uFillTx/>
                <a:latin typeface="+mn-lt"/>
                <a:ea typeface="+mn-ea"/>
                <a:sym typeface="Arial"/>
              </a:rPr>
              <a:t>is</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19" normalizeH="0" baseline="0" noProof="0" dirty="0">
                <a:ln>
                  <a:noFill/>
                </a:ln>
                <a:effectLst/>
                <a:uLnTx/>
                <a:uFillTx/>
                <a:latin typeface="+mn-lt"/>
                <a:ea typeface="+mn-ea"/>
                <a:sym typeface="Arial"/>
              </a:rPr>
              <a:t>impeccable</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and</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45" normalizeH="0" baseline="0" noProof="0" dirty="0">
                <a:ln>
                  <a:noFill/>
                </a:ln>
                <a:effectLst/>
                <a:uLnTx/>
                <a:uFillTx/>
                <a:latin typeface="+mn-lt"/>
                <a:ea typeface="+mn-ea"/>
                <a:sym typeface="Arial"/>
              </a:rPr>
              <a:t>my</a:t>
            </a:r>
            <a:endParaRPr kumimoji="0" sz="833" b="0" i="0" u="none" strike="noStrike" kern="1200" cap="none" spc="0" normalizeH="0" baseline="0" noProof="0" dirty="0">
              <a:ln>
                <a:noFill/>
              </a:ln>
              <a:effectLst/>
              <a:uLnTx/>
              <a:uFillTx/>
              <a:latin typeface="+mn-lt"/>
              <a:ea typeface="+mn-ea"/>
              <a:sym typeface="Arial"/>
            </a:endParaRPr>
          </a:p>
          <a:p>
            <a:pPr marL="8139" marR="3256" lvl="0" indent="0" algn="just" defTabSz="586039" rtl="0" eaLnBrk="1" fontAlgn="auto" latinLnBrk="0" hangingPunct="1">
              <a:lnSpc>
                <a:spcPct val="114999"/>
              </a:lnSpc>
              <a:spcBef>
                <a:spcPts val="0"/>
              </a:spcBef>
              <a:spcAft>
                <a:spcPts val="0"/>
              </a:spcAft>
              <a:buClrTx/>
              <a:buSzTx/>
              <a:buFont typeface="Arial"/>
              <a:buNone/>
              <a:tabLst/>
              <a:defRPr/>
            </a:pPr>
            <a:r>
              <a:rPr kumimoji="0" sz="833" b="1" i="0" u="none" strike="noStrike" kern="1200" cap="none" spc="19" normalizeH="0" baseline="0" noProof="0" dirty="0">
                <a:ln>
                  <a:noFill/>
                </a:ln>
                <a:effectLst/>
                <a:uLnTx/>
                <a:uFillTx/>
                <a:latin typeface="+mn-lt"/>
                <a:ea typeface="+mn-ea"/>
                <a:sym typeface="Arial"/>
              </a:rPr>
              <a:t>account</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35" normalizeH="0" baseline="0" noProof="0" dirty="0">
                <a:ln>
                  <a:noFill/>
                </a:ln>
                <a:effectLst/>
                <a:uLnTx/>
                <a:uFillTx/>
                <a:latin typeface="+mn-lt"/>
                <a:ea typeface="+mn-ea"/>
                <a:sym typeface="Arial"/>
              </a:rPr>
              <a:t>manager</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22" normalizeH="0" baseline="0" noProof="0" dirty="0">
                <a:ln>
                  <a:noFill/>
                </a:ln>
                <a:effectLst/>
                <a:uLnTx/>
                <a:uFillTx/>
                <a:latin typeface="+mn-lt"/>
                <a:ea typeface="+mn-ea"/>
                <a:sym typeface="Arial"/>
              </a:rPr>
              <a:t>always</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6" normalizeH="0" baseline="0" noProof="0" dirty="0">
                <a:ln>
                  <a:noFill/>
                </a:ln>
                <a:effectLst/>
                <a:uLnTx/>
                <a:uFillTx/>
                <a:latin typeface="+mn-lt"/>
                <a:ea typeface="+mn-ea"/>
                <a:sym typeface="Arial"/>
              </a:rPr>
              <a:t>gets</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19" normalizeH="0" baseline="0" noProof="0" dirty="0">
                <a:ln>
                  <a:noFill/>
                </a:ln>
                <a:effectLst/>
                <a:uLnTx/>
                <a:uFillTx/>
                <a:latin typeface="+mn-lt"/>
                <a:ea typeface="+mn-ea"/>
                <a:sym typeface="Arial"/>
              </a:rPr>
              <a:t>back </a:t>
            </a:r>
            <a:r>
              <a:rPr kumimoji="0" sz="833" b="1" i="0" u="none" strike="noStrike" kern="1200" cap="none" spc="-224" normalizeH="0" baseline="0" noProof="0" dirty="0">
                <a:ln>
                  <a:noFill/>
                </a:ln>
                <a:effectLst/>
                <a:uLnTx/>
                <a:uFillTx/>
                <a:latin typeface="+mn-lt"/>
                <a:ea typeface="+mn-ea"/>
                <a:sym typeface="Arial"/>
              </a:rPr>
              <a:t> </a:t>
            </a:r>
            <a:r>
              <a:rPr kumimoji="0" sz="833" b="1" i="0" u="none" strike="noStrike" kern="1200" cap="none" spc="45" normalizeH="0" baseline="0" noProof="0" dirty="0">
                <a:ln>
                  <a:noFill/>
                </a:ln>
                <a:effectLst/>
                <a:uLnTx/>
                <a:uFillTx/>
                <a:latin typeface="+mn-lt"/>
                <a:ea typeface="+mn-ea"/>
                <a:sym typeface="Arial"/>
              </a:rPr>
              <a:t>to</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54" normalizeH="0" baseline="0" noProof="0" dirty="0">
                <a:ln>
                  <a:noFill/>
                </a:ln>
                <a:effectLst/>
                <a:uLnTx/>
                <a:uFillTx/>
                <a:latin typeface="+mn-lt"/>
                <a:ea typeface="+mn-ea"/>
                <a:sym typeface="Arial"/>
              </a:rPr>
              <a:t>me</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38" normalizeH="0" baseline="0" noProof="0" dirty="0">
                <a:ln>
                  <a:noFill/>
                </a:ln>
                <a:effectLst/>
                <a:uLnTx/>
                <a:uFillTx/>
                <a:latin typeface="+mn-lt"/>
                <a:ea typeface="+mn-ea"/>
                <a:sym typeface="Arial"/>
              </a:rPr>
              <a:t>immediately</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45" normalizeH="0" baseline="0" noProof="0" dirty="0">
                <a:ln>
                  <a:noFill/>
                </a:ln>
                <a:effectLst/>
                <a:uLnTx/>
                <a:uFillTx/>
                <a:latin typeface="+mn-lt"/>
                <a:ea typeface="+mn-ea"/>
                <a:sym typeface="Arial"/>
              </a:rPr>
              <a:t>when</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45" normalizeH="0" baseline="0" noProof="0" dirty="0">
                <a:ln>
                  <a:noFill/>
                </a:ln>
                <a:effectLst/>
                <a:uLnTx/>
                <a:uFillTx/>
                <a:latin typeface="+mn-lt"/>
                <a:ea typeface="+mn-ea"/>
                <a:sym typeface="Arial"/>
              </a:rPr>
              <a:t>I</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29" normalizeH="0" baseline="0" noProof="0" dirty="0">
                <a:ln>
                  <a:noFill/>
                </a:ln>
                <a:effectLst/>
                <a:uLnTx/>
                <a:uFillTx/>
                <a:latin typeface="+mn-lt"/>
                <a:ea typeface="+mn-ea"/>
                <a:sym typeface="Arial"/>
              </a:rPr>
              <a:t>need</a:t>
            </a:r>
            <a:endParaRPr kumimoji="0" sz="833" b="0" i="0" u="none" strike="noStrike" kern="1200" cap="none" spc="0" normalizeH="0" baseline="0" noProof="0" dirty="0">
              <a:ln>
                <a:noFill/>
              </a:ln>
              <a:effectLst/>
              <a:uLnTx/>
              <a:uFillTx/>
              <a:latin typeface="+mn-lt"/>
              <a:ea typeface="+mn-ea"/>
              <a:sym typeface="Arial"/>
            </a:endParaRPr>
          </a:p>
          <a:p>
            <a:pPr marL="8139" marR="0" lvl="0" indent="0" algn="just" defTabSz="586039" rtl="0" eaLnBrk="1" fontAlgn="auto" latinLnBrk="0" hangingPunct="1">
              <a:lnSpc>
                <a:spcPct val="100000"/>
              </a:lnSpc>
              <a:spcBef>
                <a:spcPts val="151"/>
              </a:spcBef>
              <a:spcAft>
                <a:spcPts val="0"/>
              </a:spcAft>
              <a:buClrTx/>
              <a:buSzTx/>
              <a:buFont typeface="Arial"/>
              <a:buNone/>
              <a:tabLst/>
              <a:defRPr/>
            </a:pPr>
            <a:r>
              <a:rPr kumimoji="0" sz="833" b="1" i="0" u="none" strike="noStrike" kern="1200" cap="none" spc="6" normalizeH="0" baseline="0" noProof="0" dirty="0">
                <a:ln>
                  <a:noFill/>
                </a:ln>
                <a:effectLst/>
                <a:uLnTx/>
                <a:uFillTx/>
                <a:latin typeface="+mn-lt"/>
                <a:ea typeface="+mn-ea"/>
                <a:sym typeface="Arial"/>
              </a:rPr>
              <a:t>assistance</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or</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29" normalizeH="0" baseline="0" noProof="0" dirty="0">
                <a:ln>
                  <a:noFill/>
                </a:ln>
                <a:effectLst/>
                <a:uLnTx/>
                <a:uFillTx/>
                <a:latin typeface="+mn-lt"/>
                <a:ea typeface="+mn-ea"/>
                <a:sym typeface="Arial"/>
              </a:rPr>
              <a:t>have</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10" normalizeH="0" baseline="0" noProof="0" dirty="0">
                <a:ln>
                  <a:noFill/>
                </a:ln>
                <a:effectLst/>
                <a:uLnTx/>
                <a:uFillTx/>
                <a:latin typeface="+mn-lt"/>
                <a:ea typeface="+mn-ea"/>
                <a:sym typeface="Arial"/>
              </a:rPr>
              <a:t>questions.”</a:t>
            </a:r>
            <a:endParaRPr kumimoji="0" sz="833" b="0" i="0" u="none" strike="noStrike" kern="1200" cap="none" spc="0" normalizeH="0" baseline="0" noProof="0" dirty="0">
              <a:ln>
                <a:noFill/>
              </a:ln>
              <a:effectLst/>
              <a:uLnTx/>
              <a:uFillTx/>
              <a:latin typeface="+mn-lt"/>
              <a:ea typeface="+mn-ea"/>
              <a:sym typeface="Arial"/>
            </a:endParaRPr>
          </a:p>
          <a:p>
            <a:pPr marL="8139" marR="0" lvl="0" indent="0" algn="just" defTabSz="586039" rtl="0" eaLnBrk="1" fontAlgn="auto" latinLnBrk="0" hangingPunct="1">
              <a:lnSpc>
                <a:spcPct val="100000"/>
              </a:lnSpc>
              <a:spcBef>
                <a:spcPts val="1003"/>
              </a:spcBef>
              <a:spcAft>
                <a:spcPts val="0"/>
              </a:spcAft>
              <a:buClrTx/>
              <a:buSzTx/>
              <a:buFont typeface="Arial"/>
              <a:buNone/>
              <a:tabLst/>
              <a:defRPr/>
            </a:pP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Ms.</a:t>
            </a:r>
            <a:r>
              <a:rPr kumimoji="0" sz="705" b="0" i="0" u="none" strike="noStrike" kern="1200" cap="none" spc="-19"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0" normalizeH="0" baseline="0" noProof="0" dirty="0">
                <a:ln>
                  <a:noFill/>
                </a:ln>
                <a:solidFill>
                  <a:prstClr val="black"/>
                </a:solidFill>
                <a:effectLst/>
                <a:uLnTx/>
                <a:uFillTx/>
                <a:latin typeface="+mn-lt"/>
                <a:ea typeface="+mn-ea"/>
                <a:cs typeface="Microsoft Sans Serif"/>
                <a:sym typeface="Arial"/>
              </a:rPr>
              <a:t>Micheal</a:t>
            </a:r>
            <a:r>
              <a:rPr kumimoji="0" sz="705" b="0" i="0" u="none" strike="noStrike" kern="1200" cap="none" spc="-16"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Widrig,</a:t>
            </a:r>
            <a:endParaRPr kumimoji="0" sz="705"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339007" lvl="0" indent="0" algn="l" defTabSz="586039" rtl="0" eaLnBrk="1" fontAlgn="auto" latinLnBrk="0" hangingPunct="1">
              <a:lnSpc>
                <a:spcPct val="115100"/>
              </a:lnSpc>
              <a:spcBef>
                <a:spcPts val="0"/>
              </a:spcBef>
              <a:spcAft>
                <a:spcPts val="0"/>
              </a:spcAft>
              <a:buClrTx/>
              <a:buSzTx/>
              <a:buFont typeface="Arial"/>
              <a:buNone/>
              <a:tabLst/>
              <a:defRPr/>
            </a:pPr>
            <a:r>
              <a:rPr kumimoji="0" sz="705" b="0" i="0" u="none" strike="noStrike" kern="1200" cap="none" spc="-3" normalizeH="0" baseline="0" noProof="0" dirty="0">
                <a:ln>
                  <a:noFill/>
                </a:ln>
                <a:solidFill>
                  <a:prstClr val="black"/>
                </a:solidFill>
                <a:effectLst/>
                <a:uLnTx/>
                <a:uFillTx/>
                <a:latin typeface="+mn-lt"/>
                <a:ea typeface="+mn-ea"/>
                <a:cs typeface="Microsoft Sans Serif"/>
                <a:sym typeface="Arial"/>
              </a:rPr>
              <a:t>Public</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and</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19" normalizeH="0" baseline="0" noProof="0" dirty="0">
                <a:ln>
                  <a:noFill/>
                </a:ln>
                <a:solidFill>
                  <a:prstClr val="black"/>
                </a:solidFill>
                <a:effectLst/>
                <a:uLnTx/>
                <a:uFillTx/>
                <a:latin typeface="+mn-lt"/>
                <a:ea typeface="+mn-ea"/>
                <a:cs typeface="Microsoft Sans Serif"/>
                <a:sym typeface="Arial"/>
              </a:rPr>
              <a:t>Donor</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Relations</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13" normalizeH="0" baseline="0" noProof="0" dirty="0">
                <a:ln>
                  <a:noFill/>
                </a:ln>
                <a:solidFill>
                  <a:prstClr val="black"/>
                </a:solidFill>
                <a:effectLst/>
                <a:uLnTx/>
                <a:uFillTx/>
                <a:latin typeface="+mn-lt"/>
                <a:ea typeface="+mn-ea"/>
                <a:cs typeface="Microsoft Sans Serif"/>
                <a:sym typeface="Arial"/>
              </a:rPr>
              <a:t>Specialist, </a:t>
            </a:r>
            <a:r>
              <a:rPr kumimoji="0" sz="705" b="0" i="0" u="none" strike="noStrike" kern="1200" cap="none" spc="-176"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Shriner’s</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Hospital</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26" normalizeH="0" baseline="0" noProof="0" dirty="0">
                <a:ln>
                  <a:noFill/>
                </a:ln>
                <a:solidFill>
                  <a:prstClr val="black"/>
                </a:solidFill>
                <a:effectLst/>
                <a:uLnTx/>
                <a:uFillTx/>
                <a:latin typeface="+mn-lt"/>
                <a:ea typeface="+mn-ea"/>
                <a:cs typeface="Microsoft Sans Serif"/>
                <a:sym typeface="Arial"/>
              </a:rPr>
              <a:t>for</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3" normalizeH="0" baseline="0" noProof="0" dirty="0">
                <a:ln>
                  <a:noFill/>
                </a:ln>
                <a:solidFill>
                  <a:prstClr val="black"/>
                </a:solidFill>
                <a:effectLst/>
                <a:uLnTx/>
                <a:uFillTx/>
                <a:latin typeface="+mn-lt"/>
                <a:ea typeface="+mn-ea"/>
                <a:cs typeface="Microsoft Sans Serif"/>
                <a:sym typeface="Arial"/>
              </a:rPr>
              <a:t>Children</a:t>
            </a:r>
            <a:endParaRPr kumimoji="0" sz="705"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sp>
        <p:nvSpPr>
          <p:cNvPr id="44" name="object 19">
            <a:extLst>
              <a:ext uri="{FF2B5EF4-FFF2-40B4-BE49-F238E27FC236}">
                <a16:creationId xmlns:a16="http://schemas.microsoft.com/office/drawing/2014/main" id="{524E1189-8F4D-949F-8011-79EFC4E7FFF8}"/>
              </a:ext>
            </a:extLst>
          </p:cNvPr>
          <p:cNvSpPr txBox="1"/>
          <p:nvPr/>
        </p:nvSpPr>
        <p:spPr>
          <a:xfrm>
            <a:off x="9379500" y="4428687"/>
            <a:ext cx="2264316" cy="1672560"/>
          </a:xfrm>
          <a:prstGeom prst="rect">
            <a:avLst/>
          </a:prstGeom>
        </p:spPr>
        <p:txBody>
          <a:bodyPr vert="horz" wrap="square" lIns="0" tIns="7733" rIns="0" bIns="0" rtlCol="0">
            <a:spAutoFit/>
          </a:bodyPr>
          <a:lstStyle/>
          <a:p>
            <a:pPr marL="8139" marR="3256" lvl="0" indent="0" algn="l" defTabSz="586039" rtl="0" eaLnBrk="1" fontAlgn="auto" latinLnBrk="0" hangingPunct="1">
              <a:lnSpc>
                <a:spcPct val="115799"/>
              </a:lnSpc>
              <a:spcBef>
                <a:spcPts val="61"/>
              </a:spcBef>
              <a:spcAft>
                <a:spcPts val="0"/>
              </a:spcAft>
              <a:buClrTx/>
              <a:buSzTx/>
              <a:buFont typeface="Arial"/>
              <a:buNone/>
              <a:tabLst/>
              <a:defRPr/>
            </a:pPr>
            <a:r>
              <a:rPr kumimoji="0" sz="833" b="1" i="0" u="none" strike="noStrike" kern="1200" cap="none" spc="29" normalizeH="0" baseline="0" noProof="0" dirty="0">
                <a:ln>
                  <a:noFill/>
                </a:ln>
                <a:effectLst/>
                <a:uLnTx/>
                <a:uFillTx/>
                <a:latin typeface="+mn-lt"/>
                <a:ea typeface="+mn-ea"/>
                <a:sym typeface="Arial"/>
              </a:rPr>
              <a:t>"After evaluating </a:t>
            </a:r>
            <a:r>
              <a:rPr kumimoji="0" sz="833" b="1" i="0" u="none" strike="noStrike" kern="1200" cap="none" spc="51" normalizeH="0" baseline="0" noProof="0" dirty="0">
                <a:ln>
                  <a:noFill/>
                </a:ln>
                <a:effectLst/>
                <a:uLnTx/>
                <a:uFillTx/>
                <a:latin typeface="+mn-lt"/>
                <a:ea typeface="+mn-ea"/>
                <a:sym typeface="Arial"/>
              </a:rPr>
              <a:t>the </a:t>
            </a:r>
            <a:r>
              <a:rPr kumimoji="0" sz="833" b="1" i="0" u="none" strike="noStrike" kern="1200" cap="none" spc="29" normalizeH="0" baseline="0" noProof="0" dirty="0">
                <a:ln>
                  <a:noFill/>
                </a:ln>
                <a:effectLst/>
                <a:uLnTx/>
                <a:uFillTx/>
                <a:latin typeface="+mn-lt"/>
                <a:ea typeface="+mn-ea"/>
                <a:sym typeface="Arial"/>
              </a:rPr>
              <a:t>competitive </a:t>
            </a:r>
            <a:r>
              <a:rPr kumimoji="0" sz="833" b="1" i="0" u="none" strike="noStrike" kern="1200" cap="none" spc="32" normalizeH="0" baseline="0" noProof="0" dirty="0">
                <a:ln>
                  <a:noFill/>
                </a:ln>
                <a:effectLst/>
                <a:uLnTx/>
                <a:uFillTx/>
                <a:latin typeface="+mn-lt"/>
                <a:ea typeface="+mn-ea"/>
                <a:sym typeface="Arial"/>
              </a:rPr>
              <a:t> </a:t>
            </a:r>
            <a:r>
              <a:rPr kumimoji="0" sz="833" b="1" i="0" u="none" strike="noStrike" kern="1200" cap="none" spc="13" normalizeH="0" baseline="0" noProof="0" dirty="0">
                <a:ln>
                  <a:noFill/>
                </a:ln>
                <a:effectLst/>
                <a:uLnTx/>
                <a:uFillTx/>
                <a:latin typeface="+mn-lt"/>
                <a:ea typeface="+mn-ea"/>
                <a:sym typeface="Arial"/>
              </a:rPr>
              <a:t>landscape </a:t>
            </a:r>
            <a:r>
              <a:rPr kumimoji="0" sz="833" b="1" i="0" u="none" strike="noStrike" kern="1200" cap="none" spc="35" normalizeH="0" baseline="0" noProof="0" dirty="0">
                <a:ln>
                  <a:noFill/>
                </a:ln>
                <a:effectLst/>
                <a:uLnTx/>
                <a:uFillTx/>
                <a:latin typeface="+mn-lt"/>
                <a:ea typeface="+mn-ea"/>
                <a:sym typeface="Arial"/>
              </a:rPr>
              <a:t>for media </a:t>
            </a:r>
            <a:r>
              <a:rPr kumimoji="0" sz="833" b="1" i="0" u="none" strike="noStrike" kern="1200" cap="none" spc="29" normalizeH="0" baseline="0" noProof="0" dirty="0">
                <a:ln>
                  <a:noFill/>
                </a:ln>
                <a:effectLst/>
                <a:uLnTx/>
                <a:uFillTx/>
                <a:latin typeface="+mn-lt"/>
                <a:ea typeface="+mn-ea"/>
                <a:sym typeface="Arial"/>
              </a:rPr>
              <a:t>monitoring </a:t>
            </a:r>
            <a:r>
              <a:rPr kumimoji="0" sz="833" b="1" i="0" u="none" strike="noStrike" kern="1200" cap="none" spc="32" normalizeH="0" baseline="0" noProof="0" dirty="0">
                <a:ln>
                  <a:noFill/>
                </a:ln>
                <a:effectLst/>
                <a:uLnTx/>
                <a:uFillTx/>
                <a:latin typeface="+mn-lt"/>
                <a:ea typeface="+mn-ea"/>
                <a:sym typeface="Arial"/>
              </a:rPr>
              <a:t> </a:t>
            </a:r>
            <a:r>
              <a:rPr kumimoji="0" sz="833" b="1" i="0" u="none" strike="noStrike" kern="1200" cap="none" spc="13" normalizeH="0" baseline="0" noProof="0" dirty="0">
                <a:ln>
                  <a:noFill/>
                </a:ln>
                <a:effectLst/>
                <a:uLnTx/>
                <a:uFillTx/>
                <a:latin typeface="+mn-lt"/>
                <a:ea typeface="+mn-ea"/>
                <a:sym typeface="Arial"/>
              </a:rPr>
              <a:t>tools, </a:t>
            </a:r>
            <a:r>
              <a:rPr kumimoji="0" sz="833" b="1" i="0" u="none" strike="noStrike" kern="1200" cap="none" spc="-3" normalizeH="0" baseline="0" noProof="0" dirty="0">
                <a:ln>
                  <a:noFill/>
                </a:ln>
                <a:effectLst/>
                <a:uLnTx/>
                <a:uFillTx/>
                <a:latin typeface="+mn-lt"/>
                <a:ea typeface="+mn-ea"/>
                <a:sym typeface="Arial"/>
              </a:rPr>
              <a:t>chose </a:t>
            </a:r>
            <a:r>
              <a:rPr kumimoji="0" sz="833" b="1" i="0" u="none" strike="noStrike" kern="1200" cap="none" spc="16" normalizeH="0" baseline="0" noProof="0" dirty="0">
                <a:ln>
                  <a:noFill/>
                </a:ln>
                <a:effectLst/>
                <a:uLnTx/>
                <a:uFillTx/>
                <a:latin typeface="+mn-lt"/>
                <a:ea typeface="+mn-ea"/>
                <a:sym typeface="Arial"/>
              </a:rPr>
              <a:t>Critical </a:t>
            </a:r>
            <a:r>
              <a:rPr kumimoji="0" sz="833" b="1" i="0" u="none" strike="noStrike" kern="1200" cap="none" spc="45" normalizeH="0" baseline="0" noProof="0" dirty="0">
                <a:ln>
                  <a:noFill/>
                </a:ln>
                <a:effectLst/>
                <a:uLnTx/>
                <a:uFillTx/>
                <a:latin typeface="+mn-lt"/>
                <a:ea typeface="+mn-ea"/>
                <a:sym typeface="Arial"/>
              </a:rPr>
              <a:t>Mention </a:t>
            </a:r>
            <a:r>
              <a:rPr kumimoji="0" sz="833" b="1" i="0" u="none" strike="noStrike" kern="1200" cap="none" spc="35" normalizeH="0" baseline="0" noProof="0" dirty="0">
                <a:ln>
                  <a:noFill/>
                </a:ln>
                <a:effectLst/>
                <a:uLnTx/>
                <a:uFillTx/>
                <a:latin typeface="+mn-lt"/>
                <a:ea typeface="+mn-ea"/>
                <a:sym typeface="Arial"/>
              </a:rPr>
              <a:t>for </a:t>
            </a:r>
            <a:r>
              <a:rPr kumimoji="0" sz="833" b="1" i="0" u="none" strike="noStrike" kern="1200" cap="none" spc="19" normalizeH="0" baseline="0" noProof="0" dirty="0">
                <a:ln>
                  <a:noFill/>
                </a:ln>
                <a:effectLst/>
                <a:uLnTx/>
                <a:uFillTx/>
                <a:latin typeface="+mn-lt"/>
                <a:ea typeface="+mn-ea"/>
                <a:sym typeface="Arial"/>
              </a:rPr>
              <a:t>its </a:t>
            </a:r>
            <a:r>
              <a:rPr kumimoji="0" sz="833" b="1" i="0" u="none" strike="noStrike" kern="1200" cap="none" spc="22" normalizeH="0" baseline="0" noProof="0" dirty="0">
                <a:ln>
                  <a:noFill/>
                </a:ln>
                <a:effectLst/>
                <a:uLnTx/>
                <a:uFillTx/>
                <a:latin typeface="+mn-lt"/>
                <a:ea typeface="+mn-ea"/>
                <a:sym typeface="Arial"/>
              </a:rPr>
              <a:t> </a:t>
            </a:r>
            <a:r>
              <a:rPr kumimoji="0" sz="833" b="1" i="0" u="none" strike="noStrike" kern="1200" cap="none" spc="42" normalizeH="0" baseline="0" noProof="0" dirty="0">
                <a:ln>
                  <a:noFill/>
                </a:ln>
                <a:effectLst/>
                <a:uLnTx/>
                <a:uFillTx/>
                <a:latin typeface="+mn-lt"/>
                <a:ea typeface="+mn-ea"/>
                <a:sym typeface="Arial"/>
              </a:rPr>
              <a:t>more </a:t>
            </a:r>
            <a:r>
              <a:rPr kumimoji="0" sz="833" b="1" i="0" u="none" strike="noStrike" kern="1200" cap="none" spc="26" normalizeH="0" baseline="0" noProof="0" dirty="0">
                <a:ln>
                  <a:noFill/>
                </a:ln>
                <a:effectLst/>
                <a:uLnTx/>
                <a:uFillTx/>
                <a:latin typeface="+mn-lt"/>
                <a:ea typeface="+mn-ea"/>
                <a:sym typeface="Arial"/>
              </a:rPr>
              <a:t>robust </a:t>
            </a:r>
            <a:r>
              <a:rPr kumimoji="0" sz="833" b="1" i="0" u="none" strike="noStrike" kern="1200" cap="none" spc="29" normalizeH="0" baseline="0" noProof="0" dirty="0">
                <a:ln>
                  <a:noFill/>
                </a:ln>
                <a:effectLst/>
                <a:uLnTx/>
                <a:uFillTx/>
                <a:latin typeface="+mn-lt"/>
                <a:ea typeface="+mn-ea"/>
                <a:sym typeface="Arial"/>
              </a:rPr>
              <a:t>functionality. </a:t>
            </a:r>
            <a:r>
              <a:rPr kumimoji="0" sz="833" b="1" i="0" u="none" strike="noStrike" kern="1200" cap="none" spc="16" normalizeH="0" baseline="0" noProof="0" dirty="0">
                <a:ln>
                  <a:noFill/>
                </a:ln>
                <a:effectLst/>
                <a:uLnTx/>
                <a:uFillTx/>
                <a:latin typeface="+mn-lt"/>
                <a:ea typeface="+mn-ea"/>
                <a:sym typeface="Arial"/>
              </a:rPr>
              <a:t>Critical </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93" normalizeH="0" baseline="0" noProof="0" dirty="0">
                <a:ln>
                  <a:noFill/>
                </a:ln>
                <a:effectLst/>
                <a:uLnTx/>
                <a:uFillTx/>
                <a:latin typeface="+mn-lt"/>
                <a:ea typeface="+mn-ea"/>
                <a:sym typeface="Arial"/>
              </a:rPr>
              <a:t>M</a:t>
            </a:r>
            <a:r>
              <a:rPr kumimoji="0" sz="833" b="1" i="0" u="none" strike="noStrike" kern="1200" cap="none" spc="29" normalizeH="0" baseline="0" noProof="0" dirty="0">
                <a:ln>
                  <a:noFill/>
                </a:ln>
                <a:effectLst/>
                <a:uLnTx/>
                <a:uFillTx/>
                <a:latin typeface="+mn-lt"/>
                <a:ea typeface="+mn-ea"/>
                <a:sym typeface="Arial"/>
              </a:rPr>
              <a:t>e</a:t>
            </a:r>
            <a:r>
              <a:rPr kumimoji="0" sz="833" b="1" i="0" u="none" strike="noStrike" kern="1200" cap="none" spc="38" normalizeH="0" baseline="0" noProof="0" dirty="0">
                <a:ln>
                  <a:noFill/>
                </a:ln>
                <a:effectLst/>
                <a:uLnTx/>
                <a:uFillTx/>
                <a:latin typeface="+mn-lt"/>
                <a:ea typeface="+mn-ea"/>
                <a:sym typeface="Arial"/>
              </a:rPr>
              <a:t>n</a:t>
            </a:r>
            <a:r>
              <a:rPr kumimoji="0" sz="833" b="1" i="0" u="none" strike="noStrike" kern="1200" cap="none" spc="83" normalizeH="0" baseline="0" noProof="0" dirty="0">
                <a:ln>
                  <a:noFill/>
                </a:ln>
                <a:effectLst/>
                <a:uLnTx/>
                <a:uFillTx/>
                <a:latin typeface="+mn-lt"/>
                <a:ea typeface="+mn-ea"/>
                <a:sym typeface="Arial"/>
              </a:rPr>
              <a:t>t</a:t>
            </a:r>
            <a:r>
              <a:rPr kumimoji="0" sz="833" b="1" i="0" u="none" strike="noStrike" kern="1200" cap="none" spc="19" normalizeH="0" baseline="0" noProof="0" dirty="0">
                <a:ln>
                  <a:noFill/>
                </a:ln>
                <a:effectLst/>
                <a:uLnTx/>
                <a:uFillTx/>
                <a:latin typeface="+mn-lt"/>
                <a:ea typeface="+mn-ea"/>
                <a:sym typeface="Arial"/>
              </a:rPr>
              <a:t>i</a:t>
            </a:r>
            <a:r>
              <a:rPr kumimoji="0" sz="833" b="1" i="0" u="none" strike="noStrike" kern="1200" cap="none" spc="6" normalizeH="0" baseline="0" noProof="0" dirty="0">
                <a:ln>
                  <a:noFill/>
                </a:ln>
                <a:effectLst/>
                <a:uLnTx/>
                <a:uFillTx/>
                <a:latin typeface="+mn-lt"/>
                <a:ea typeface="+mn-ea"/>
                <a:sym typeface="Arial"/>
              </a:rPr>
              <a:t>o</a:t>
            </a:r>
            <a:r>
              <a:rPr kumimoji="0" sz="833" b="1" i="0" u="none" strike="noStrike" kern="1200" cap="none" spc="42" normalizeH="0" baseline="0" noProof="0" dirty="0">
                <a:ln>
                  <a:noFill/>
                </a:ln>
                <a:effectLst/>
                <a:uLnTx/>
                <a:uFillTx/>
                <a:latin typeface="+mn-lt"/>
                <a:ea typeface="+mn-ea"/>
                <a:sym typeface="Arial"/>
              </a:rPr>
              <a:t>n</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6" normalizeH="0" baseline="0" noProof="0" dirty="0">
                <a:ln>
                  <a:noFill/>
                </a:ln>
                <a:effectLst/>
                <a:uLnTx/>
                <a:uFillTx/>
                <a:latin typeface="+mn-lt"/>
                <a:ea typeface="+mn-ea"/>
                <a:sym typeface="Arial"/>
              </a:rPr>
              <a:t>o</a:t>
            </a:r>
            <a:r>
              <a:rPr kumimoji="0" sz="833" b="1" i="0" u="none" strike="noStrike" kern="1200" cap="none" spc="42" normalizeH="0" baseline="0" noProof="0" dirty="0">
                <a:ln>
                  <a:noFill/>
                </a:ln>
                <a:effectLst/>
                <a:uLnTx/>
                <a:uFillTx/>
                <a:latin typeface="+mn-lt"/>
                <a:ea typeface="+mn-ea"/>
                <a:sym typeface="Arial"/>
              </a:rPr>
              <a:t>ff</a:t>
            </a:r>
            <a:r>
              <a:rPr kumimoji="0" sz="833" b="1" i="0" u="none" strike="noStrike" kern="1200" cap="none" spc="29" normalizeH="0" baseline="0" noProof="0" dirty="0">
                <a:ln>
                  <a:noFill/>
                </a:ln>
                <a:effectLst/>
                <a:uLnTx/>
                <a:uFillTx/>
                <a:latin typeface="+mn-lt"/>
                <a:ea typeface="+mn-ea"/>
                <a:sym typeface="Arial"/>
              </a:rPr>
              <a:t>e</a:t>
            </a:r>
            <a:r>
              <a:rPr kumimoji="0" sz="833" b="1" i="0" u="none" strike="noStrike" kern="1200" cap="none" spc="51" normalizeH="0" baseline="0" noProof="0" dirty="0">
                <a:ln>
                  <a:noFill/>
                </a:ln>
                <a:effectLst/>
                <a:uLnTx/>
                <a:uFillTx/>
                <a:latin typeface="+mn-lt"/>
                <a:ea typeface="+mn-ea"/>
                <a:sym typeface="Arial"/>
              </a:rPr>
              <a:t>r</a:t>
            </a:r>
            <a:r>
              <a:rPr kumimoji="0" sz="833" b="1" i="0" u="none" strike="noStrike" kern="1200" cap="none" spc="-48" normalizeH="0" baseline="0" noProof="0" dirty="0">
                <a:ln>
                  <a:noFill/>
                </a:ln>
                <a:effectLst/>
                <a:uLnTx/>
                <a:uFillTx/>
                <a:latin typeface="+mn-lt"/>
                <a:ea typeface="+mn-ea"/>
                <a:sym typeface="Arial"/>
              </a:rPr>
              <a:t>s</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35" normalizeH="0" baseline="0" noProof="0" dirty="0">
                <a:ln>
                  <a:noFill/>
                </a:ln>
                <a:effectLst/>
                <a:uLnTx/>
                <a:uFillTx/>
                <a:latin typeface="+mn-lt"/>
                <a:ea typeface="+mn-ea"/>
                <a:sym typeface="Arial"/>
              </a:rPr>
              <a:t>P</a:t>
            </a:r>
            <a:r>
              <a:rPr kumimoji="0" sz="833" b="1" i="0" u="none" strike="noStrike" kern="1200" cap="none" spc="-48" normalizeH="0" baseline="0" noProof="0" dirty="0">
                <a:ln>
                  <a:noFill/>
                </a:ln>
                <a:effectLst/>
                <a:uLnTx/>
                <a:uFillTx/>
                <a:latin typeface="+mn-lt"/>
                <a:ea typeface="+mn-ea"/>
                <a:sym typeface="Arial"/>
              </a:rPr>
              <a:t>R</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38" normalizeH="0" baseline="0" noProof="0" dirty="0">
                <a:ln>
                  <a:noFill/>
                </a:ln>
                <a:effectLst/>
                <a:uLnTx/>
                <a:uFillTx/>
                <a:latin typeface="+mn-lt"/>
                <a:ea typeface="+mn-ea"/>
                <a:sym typeface="Arial"/>
              </a:rPr>
              <a:t>ana</a:t>
            </a:r>
            <a:r>
              <a:rPr kumimoji="0" sz="833" b="1" i="0" u="none" strike="noStrike" kern="1200" cap="none" spc="19" normalizeH="0" baseline="0" noProof="0" dirty="0">
                <a:ln>
                  <a:noFill/>
                </a:ln>
                <a:effectLst/>
                <a:uLnTx/>
                <a:uFillTx/>
                <a:latin typeface="+mn-lt"/>
                <a:ea typeface="+mn-ea"/>
                <a:sym typeface="Arial"/>
              </a:rPr>
              <a:t>l</a:t>
            </a:r>
            <a:r>
              <a:rPr kumimoji="0" sz="833" b="1" i="0" u="none" strike="noStrike" kern="1200" cap="none" spc="10" normalizeH="0" baseline="0" noProof="0" dirty="0">
                <a:ln>
                  <a:noFill/>
                </a:ln>
                <a:effectLst/>
                <a:uLnTx/>
                <a:uFillTx/>
                <a:latin typeface="+mn-lt"/>
                <a:ea typeface="+mn-ea"/>
                <a:sym typeface="Arial"/>
              </a:rPr>
              <a:t>y</a:t>
            </a:r>
            <a:r>
              <a:rPr kumimoji="0" sz="833" b="1" i="0" u="none" strike="noStrike" kern="1200" cap="none" spc="83" normalizeH="0" baseline="0" noProof="0" dirty="0">
                <a:ln>
                  <a:noFill/>
                </a:ln>
                <a:effectLst/>
                <a:uLnTx/>
                <a:uFillTx/>
                <a:latin typeface="+mn-lt"/>
                <a:ea typeface="+mn-ea"/>
                <a:sym typeface="Arial"/>
              </a:rPr>
              <a:t>t</a:t>
            </a:r>
            <a:r>
              <a:rPr kumimoji="0" sz="833" b="1" i="0" u="none" strike="noStrike" kern="1200" cap="none" spc="19" normalizeH="0" baseline="0" noProof="0" dirty="0">
                <a:ln>
                  <a:noFill/>
                </a:ln>
                <a:effectLst/>
                <a:uLnTx/>
                <a:uFillTx/>
                <a:latin typeface="+mn-lt"/>
                <a:ea typeface="+mn-ea"/>
                <a:sym typeface="Arial"/>
              </a:rPr>
              <a:t>i</a:t>
            </a:r>
            <a:r>
              <a:rPr kumimoji="0" sz="833" b="1" i="0" u="none" strike="noStrike" kern="1200" cap="none" spc="-38" normalizeH="0" baseline="0" noProof="0" dirty="0">
                <a:ln>
                  <a:noFill/>
                </a:ln>
                <a:effectLst/>
                <a:uLnTx/>
                <a:uFillTx/>
                <a:latin typeface="+mn-lt"/>
                <a:ea typeface="+mn-ea"/>
                <a:sym typeface="Arial"/>
              </a:rPr>
              <a:t>c</a:t>
            </a:r>
            <a:r>
              <a:rPr kumimoji="0" sz="833" b="1" i="0" u="none" strike="noStrike" kern="1200" cap="none" spc="-48" normalizeH="0" baseline="0" noProof="0" dirty="0">
                <a:ln>
                  <a:noFill/>
                </a:ln>
                <a:effectLst/>
                <a:uLnTx/>
                <a:uFillTx/>
                <a:latin typeface="+mn-lt"/>
                <a:ea typeface="+mn-ea"/>
                <a:sym typeface="Arial"/>
              </a:rPr>
              <a:t>s</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83" normalizeH="0" baseline="0" noProof="0" dirty="0">
                <a:ln>
                  <a:noFill/>
                </a:ln>
                <a:effectLst/>
                <a:uLnTx/>
                <a:uFillTx/>
                <a:latin typeface="+mn-lt"/>
                <a:ea typeface="+mn-ea"/>
                <a:sym typeface="Arial"/>
              </a:rPr>
              <a:t>t</a:t>
            </a:r>
            <a:r>
              <a:rPr kumimoji="0" sz="833" b="1" i="0" u="none" strike="noStrike" kern="1200" cap="none" spc="6" normalizeH="0" baseline="0" noProof="0" dirty="0">
                <a:ln>
                  <a:noFill/>
                </a:ln>
                <a:effectLst/>
                <a:uLnTx/>
                <a:uFillTx/>
                <a:latin typeface="+mn-lt"/>
                <a:ea typeface="+mn-ea"/>
                <a:sym typeface="Arial"/>
              </a:rPr>
              <a:t>oo</a:t>
            </a:r>
            <a:r>
              <a:rPr kumimoji="0" sz="833" b="1" i="0" u="none" strike="noStrike" kern="1200" cap="none" spc="19" normalizeH="0" baseline="0" noProof="0" dirty="0">
                <a:ln>
                  <a:noFill/>
                </a:ln>
                <a:effectLst/>
                <a:uLnTx/>
                <a:uFillTx/>
                <a:latin typeface="+mn-lt"/>
                <a:ea typeface="+mn-ea"/>
                <a:sym typeface="Arial"/>
              </a:rPr>
              <a:t>l</a:t>
            </a:r>
            <a:r>
              <a:rPr kumimoji="0" sz="833" b="1" i="0" u="none" strike="noStrike" kern="1200" cap="none" spc="-48" normalizeH="0" baseline="0" noProof="0" dirty="0">
                <a:ln>
                  <a:noFill/>
                </a:ln>
                <a:effectLst/>
                <a:uLnTx/>
                <a:uFillTx/>
                <a:latin typeface="+mn-lt"/>
                <a:ea typeface="+mn-ea"/>
                <a:sym typeface="Arial"/>
              </a:rPr>
              <a:t>s</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38" normalizeH="0" baseline="0" noProof="0" dirty="0">
                <a:ln>
                  <a:noFill/>
                </a:ln>
                <a:effectLst/>
                <a:uLnTx/>
                <a:uFillTx/>
                <a:latin typeface="+mn-lt"/>
                <a:ea typeface="+mn-ea"/>
                <a:sym typeface="Arial"/>
              </a:rPr>
              <a:t>an</a:t>
            </a:r>
            <a:r>
              <a:rPr kumimoji="0" sz="833" b="1" i="0" u="none" strike="noStrike" kern="1200" cap="none" spc="13" normalizeH="0" baseline="0" noProof="0" dirty="0">
                <a:ln>
                  <a:noFill/>
                </a:ln>
                <a:effectLst/>
                <a:uLnTx/>
                <a:uFillTx/>
                <a:latin typeface="+mn-lt"/>
                <a:ea typeface="+mn-ea"/>
                <a:sym typeface="Arial"/>
              </a:rPr>
              <a:t>d  </a:t>
            </a:r>
            <a:r>
              <a:rPr kumimoji="0" sz="833" b="1" i="0" u="none" strike="noStrike" kern="1200" cap="none" spc="-19" normalizeH="0" baseline="0" noProof="0" dirty="0">
                <a:ln>
                  <a:noFill/>
                </a:ln>
                <a:effectLst/>
                <a:uLnTx/>
                <a:uFillTx/>
                <a:latin typeface="+mn-lt"/>
                <a:ea typeface="+mn-ea"/>
                <a:sym typeface="Arial"/>
              </a:rPr>
              <a:t>access </a:t>
            </a:r>
            <a:r>
              <a:rPr kumimoji="0" sz="833" b="1" i="0" u="none" strike="noStrike" kern="1200" cap="none" spc="45" normalizeH="0" baseline="0" noProof="0" dirty="0">
                <a:ln>
                  <a:noFill/>
                </a:ln>
                <a:effectLst/>
                <a:uLnTx/>
                <a:uFillTx/>
                <a:latin typeface="+mn-lt"/>
                <a:ea typeface="+mn-ea"/>
                <a:sym typeface="Arial"/>
              </a:rPr>
              <a:t>to </a:t>
            </a:r>
            <a:r>
              <a:rPr kumimoji="0" sz="833" b="1" i="0" u="none" strike="noStrike" kern="1200" cap="none" spc="10" normalizeH="0" baseline="0" noProof="0" dirty="0">
                <a:ln>
                  <a:noFill/>
                </a:ln>
                <a:effectLst/>
                <a:uLnTx/>
                <a:uFillTx/>
                <a:latin typeface="+mn-lt"/>
                <a:ea typeface="+mn-ea"/>
                <a:sym typeface="Arial"/>
              </a:rPr>
              <a:t>coverage </a:t>
            </a:r>
            <a:r>
              <a:rPr kumimoji="0" sz="833" b="1" i="0" u="none" strike="noStrike" kern="1200" cap="none" spc="61" normalizeH="0" baseline="0" noProof="0" dirty="0">
                <a:ln>
                  <a:noFill/>
                </a:ln>
                <a:effectLst/>
                <a:uLnTx/>
                <a:uFillTx/>
                <a:latin typeface="+mn-lt"/>
                <a:ea typeface="+mn-ea"/>
                <a:sym typeface="Arial"/>
              </a:rPr>
              <a:t>that </a:t>
            </a:r>
            <a:r>
              <a:rPr kumimoji="0" sz="833" b="1" i="0" u="none" strike="noStrike" kern="1200" cap="none" spc="42" normalizeH="0" baseline="0" noProof="0" dirty="0">
                <a:ln>
                  <a:noFill/>
                </a:ln>
                <a:effectLst/>
                <a:uLnTx/>
                <a:uFillTx/>
                <a:latin typeface="+mn-lt"/>
                <a:ea typeface="+mn-ea"/>
                <a:sym typeface="Arial"/>
              </a:rPr>
              <a:t>many other </a:t>
            </a:r>
            <a:r>
              <a:rPr kumimoji="0" sz="833" b="1" i="0" u="none" strike="noStrike" kern="1200" cap="none" spc="45"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platforms </a:t>
            </a:r>
            <a:r>
              <a:rPr kumimoji="0" sz="833" b="1" i="0" u="none" strike="noStrike" kern="1200" cap="none" spc="19" normalizeH="0" baseline="0" noProof="0" dirty="0">
                <a:ln>
                  <a:noFill/>
                </a:ln>
                <a:effectLst/>
                <a:uLnTx/>
                <a:uFillTx/>
                <a:latin typeface="+mn-lt"/>
                <a:ea typeface="+mn-ea"/>
                <a:sym typeface="Arial"/>
              </a:rPr>
              <a:t>don’t provide, </a:t>
            </a:r>
            <a:r>
              <a:rPr kumimoji="0" sz="833" b="1" i="0" u="none" strike="noStrike" kern="1200" cap="none" spc="32" normalizeH="0" baseline="0" noProof="0" dirty="0">
                <a:ln>
                  <a:noFill/>
                </a:ln>
                <a:effectLst/>
                <a:uLnTx/>
                <a:uFillTx/>
                <a:latin typeface="+mn-lt"/>
                <a:ea typeface="+mn-ea"/>
                <a:sym typeface="Arial"/>
              </a:rPr>
              <a:t>and </a:t>
            </a:r>
            <a:r>
              <a:rPr kumimoji="0" sz="833" b="1" i="0" u="none" strike="noStrike" kern="1200" cap="none" spc="26" normalizeH="0" baseline="0" noProof="0" dirty="0">
                <a:ln>
                  <a:noFill/>
                </a:ln>
                <a:effectLst/>
                <a:uLnTx/>
                <a:uFillTx/>
                <a:latin typeface="+mn-lt"/>
                <a:ea typeface="+mn-ea"/>
                <a:sym typeface="Arial"/>
              </a:rPr>
              <a:t>which </a:t>
            </a:r>
            <a:r>
              <a:rPr kumimoji="0" sz="833" b="1" i="0" u="none" strike="noStrike" kern="1200" cap="none" spc="29" normalizeH="0" baseline="0" noProof="0" dirty="0">
                <a:ln>
                  <a:noFill/>
                </a:ln>
                <a:effectLst/>
                <a:uLnTx/>
                <a:uFillTx/>
                <a:latin typeface="+mn-lt"/>
                <a:ea typeface="+mn-ea"/>
                <a:sym typeface="Arial"/>
              </a:rPr>
              <a:t> </a:t>
            </a:r>
            <a:r>
              <a:rPr kumimoji="0" sz="833" b="1" i="0" u="none" strike="noStrike" kern="1200" cap="none" spc="48" normalizeH="0" baseline="0" noProof="0" dirty="0">
                <a:ln>
                  <a:noFill/>
                </a:ln>
                <a:effectLst/>
                <a:uLnTx/>
                <a:uFillTx/>
                <a:latin typeface="+mn-lt"/>
                <a:ea typeface="+mn-ea"/>
                <a:sym typeface="Arial"/>
              </a:rPr>
              <a:t>we</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29" normalizeH="0" baseline="0" noProof="0" dirty="0">
                <a:ln>
                  <a:noFill/>
                </a:ln>
                <a:effectLst/>
                <a:uLnTx/>
                <a:uFillTx/>
                <a:latin typeface="+mn-lt"/>
                <a:ea typeface="+mn-ea"/>
                <a:sym typeface="Arial"/>
              </a:rPr>
              <a:t>need</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32" normalizeH="0" baseline="0" noProof="0" dirty="0">
                <a:ln>
                  <a:noFill/>
                </a:ln>
                <a:effectLst/>
                <a:uLnTx/>
                <a:uFillTx/>
                <a:latin typeface="+mn-lt"/>
                <a:ea typeface="+mn-ea"/>
                <a:sym typeface="Arial"/>
              </a:rPr>
              <a:t>and</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6" normalizeH="0" baseline="0" noProof="0" dirty="0">
                <a:ln>
                  <a:noFill/>
                </a:ln>
                <a:effectLst/>
                <a:uLnTx/>
                <a:uFillTx/>
                <a:latin typeface="+mn-lt"/>
                <a:ea typeface="+mn-ea"/>
                <a:sym typeface="Arial"/>
              </a:rPr>
              <a:t>use</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22" normalizeH="0" baseline="0" noProof="0" dirty="0">
                <a:ln>
                  <a:noFill/>
                </a:ln>
                <a:effectLst/>
                <a:uLnTx/>
                <a:uFillTx/>
                <a:latin typeface="+mn-lt"/>
                <a:ea typeface="+mn-ea"/>
                <a:sym typeface="Arial"/>
              </a:rPr>
              <a:t>on</a:t>
            </a:r>
            <a:r>
              <a:rPr kumimoji="0" sz="833" b="1" i="0" u="none" strike="noStrike" kern="1200" cap="none" spc="-16" normalizeH="0" baseline="0" noProof="0" dirty="0">
                <a:ln>
                  <a:noFill/>
                </a:ln>
                <a:effectLst/>
                <a:uLnTx/>
                <a:uFillTx/>
                <a:latin typeface="+mn-lt"/>
                <a:ea typeface="+mn-ea"/>
                <a:sym typeface="Arial"/>
              </a:rPr>
              <a:t> </a:t>
            </a:r>
            <a:r>
              <a:rPr kumimoji="0" sz="833" b="1" i="0" u="none" strike="noStrike" kern="1200" cap="none" spc="42" normalizeH="0" baseline="0" noProof="0" dirty="0">
                <a:ln>
                  <a:noFill/>
                </a:ln>
                <a:effectLst/>
                <a:uLnTx/>
                <a:uFillTx/>
                <a:latin typeface="+mn-lt"/>
                <a:ea typeface="+mn-ea"/>
                <a:sym typeface="Arial"/>
              </a:rPr>
              <a:t>a</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22" normalizeH="0" baseline="0" noProof="0" dirty="0">
                <a:ln>
                  <a:noFill/>
                </a:ln>
                <a:effectLst/>
                <a:uLnTx/>
                <a:uFillTx/>
                <a:latin typeface="+mn-lt"/>
                <a:ea typeface="+mn-ea"/>
                <a:sym typeface="Arial"/>
              </a:rPr>
              <a:t>daily</a:t>
            </a:r>
            <a:r>
              <a:rPr kumimoji="0" sz="833" b="1" i="0" u="none" strike="noStrike" kern="1200" cap="none" spc="-19" normalizeH="0" baseline="0" noProof="0" dirty="0">
                <a:ln>
                  <a:noFill/>
                </a:ln>
                <a:effectLst/>
                <a:uLnTx/>
                <a:uFillTx/>
                <a:latin typeface="+mn-lt"/>
                <a:ea typeface="+mn-ea"/>
                <a:sym typeface="Arial"/>
              </a:rPr>
              <a:t> </a:t>
            </a:r>
            <a:r>
              <a:rPr kumimoji="0" sz="833" b="1" i="0" u="none" strike="noStrike" kern="1200" cap="none" spc="-3" normalizeH="0" baseline="0" noProof="0" dirty="0">
                <a:ln>
                  <a:noFill/>
                </a:ln>
                <a:effectLst/>
                <a:uLnTx/>
                <a:uFillTx/>
                <a:latin typeface="+mn-lt"/>
                <a:ea typeface="+mn-ea"/>
                <a:sym typeface="Arial"/>
              </a:rPr>
              <a:t>basis."</a:t>
            </a:r>
            <a:endParaRPr kumimoji="0" sz="833" b="0" i="0" u="none" strike="noStrike" kern="1200" cap="none" spc="0" normalizeH="0" baseline="0" noProof="0" dirty="0">
              <a:ln>
                <a:noFill/>
              </a:ln>
              <a:effectLst/>
              <a:uLnTx/>
              <a:uFillTx/>
              <a:latin typeface="+mn-lt"/>
              <a:ea typeface="+mn-ea"/>
              <a:sym typeface="Arial"/>
            </a:endParaRPr>
          </a:p>
          <a:p>
            <a:pPr marL="8139" marR="0" lvl="0" indent="0" algn="l" defTabSz="586039" rtl="0" eaLnBrk="1" fontAlgn="auto" latinLnBrk="0" hangingPunct="1">
              <a:lnSpc>
                <a:spcPct val="100000"/>
              </a:lnSpc>
              <a:spcBef>
                <a:spcPts val="968"/>
              </a:spcBef>
              <a:spcAft>
                <a:spcPts val="0"/>
              </a:spcAft>
              <a:buClrTx/>
              <a:buSzTx/>
              <a:buFont typeface="Arial"/>
              <a:buNone/>
              <a:tabLst/>
              <a:defRPr/>
            </a:pPr>
            <a:r>
              <a:rPr kumimoji="0" sz="705" b="0" i="0" u="none" strike="noStrike" kern="1200" cap="none" spc="-22" normalizeH="0" baseline="0" noProof="0" dirty="0">
                <a:ln>
                  <a:noFill/>
                </a:ln>
                <a:solidFill>
                  <a:prstClr val="black"/>
                </a:solidFill>
                <a:effectLst/>
                <a:uLnTx/>
                <a:uFillTx/>
                <a:latin typeface="+mn-lt"/>
                <a:ea typeface="+mn-ea"/>
                <a:cs typeface="Microsoft Sans Serif"/>
                <a:sym typeface="Arial"/>
              </a:rPr>
              <a:t>Stacy</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35" normalizeH="0" baseline="0" noProof="0" dirty="0">
                <a:ln>
                  <a:noFill/>
                </a:ln>
                <a:solidFill>
                  <a:prstClr val="black"/>
                </a:solidFill>
                <a:effectLst/>
                <a:uLnTx/>
                <a:uFillTx/>
                <a:latin typeface="+mn-lt"/>
                <a:ea typeface="+mn-ea"/>
                <a:cs typeface="Microsoft Sans Serif"/>
                <a:sym typeface="Arial"/>
              </a:rPr>
              <a:t>Jones,</a:t>
            </a:r>
            <a:endParaRPr kumimoji="0" sz="705" b="0" i="0" u="none" strike="noStrike" kern="1200" cap="none" spc="0" normalizeH="0" baseline="0" noProof="0" dirty="0">
              <a:ln>
                <a:noFill/>
              </a:ln>
              <a:solidFill>
                <a:prstClr val="black"/>
              </a:solidFill>
              <a:effectLst/>
              <a:uLnTx/>
              <a:uFillTx/>
              <a:latin typeface="+mn-lt"/>
              <a:ea typeface="+mn-ea"/>
              <a:cs typeface="Microsoft Sans Serif"/>
              <a:sym typeface="Arial"/>
            </a:endParaRPr>
          </a:p>
          <a:p>
            <a:pPr marL="8139" marR="1187543" lvl="0" indent="0" algn="l" defTabSz="586039" rtl="0" eaLnBrk="1" fontAlgn="auto" latinLnBrk="0" hangingPunct="1">
              <a:lnSpc>
                <a:spcPct val="115100"/>
              </a:lnSpc>
              <a:spcBef>
                <a:spcPts val="0"/>
              </a:spcBef>
              <a:spcAft>
                <a:spcPts val="0"/>
              </a:spcAft>
              <a:buClrTx/>
              <a:buSzTx/>
              <a:buFont typeface="Arial"/>
              <a:buNone/>
              <a:tabLst/>
              <a:defRPr/>
            </a:pP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Founder </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and </a:t>
            </a:r>
            <a:r>
              <a:rPr kumimoji="0" sz="705" b="0" i="0" u="none" strike="noStrike" kern="1200" cap="none" spc="-51" normalizeH="0" baseline="0" noProof="0" dirty="0">
                <a:ln>
                  <a:noFill/>
                </a:ln>
                <a:solidFill>
                  <a:prstClr val="black"/>
                </a:solidFill>
                <a:effectLst/>
                <a:uLnTx/>
                <a:uFillTx/>
                <a:latin typeface="+mn-lt"/>
                <a:ea typeface="+mn-ea"/>
                <a:cs typeface="Microsoft Sans Serif"/>
                <a:sym typeface="Arial"/>
              </a:rPr>
              <a:t>CEO, </a:t>
            </a:r>
            <a:r>
              <a:rPr kumimoji="0" sz="705" b="0" i="0" u="none" strike="noStrike" kern="1200" cap="none" spc="-48"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6" normalizeH="0" baseline="0" noProof="0" dirty="0">
                <a:ln>
                  <a:noFill/>
                </a:ln>
                <a:solidFill>
                  <a:prstClr val="black"/>
                </a:solidFill>
                <a:effectLst/>
                <a:uLnTx/>
                <a:uFillTx/>
                <a:latin typeface="+mn-lt"/>
                <a:ea typeface="+mn-ea"/>
                <a:cs typeface="Microsoft Sans Serif"/>
                <a:sym typeface="Arial"/>
              </a:rPr>
              <a:t>Hollywood</a:t>
            </a:r>
            <a:r>
              <a:rPr kumimoji="0" sz="705" b="0" i="0" u="none" strike="noStrike" kern="1200" cap="none" spc="-45" normalizeH="0" baseline="0" noProof="0" dirty="0">
                <a:ln>
                  <a:noFill/>
                </a:ln>
                <a:solidFill>
                  <a:prstClr val="black"/>
                </a:solidFill>
                <a:effectLst/>
                <a:uLnTx/>
                <a:uFillTx/>
                <a:latin typeface="+mn-lt"/>
                <a:ea typeface="+mn-ea"/>
                <a:cs typeface="Microsoft Sans Serif"/>
                <a:sym typeface="Arial"/>
              </a:rPr>
              <a:t> </a:t>
            </a:r>
            <a:r>
              <a:rPr kumimoji="0" sz="705" b="0" i="0" u="none" strike="noStrike" kern="1200" cap="none" spc="10" normalizeH="0" baseline="0" noProof="0" dirty="0">
                <a:ln>
                  <a:noFill/>
                </a:ln>
                <a:solidFill>
                  <a:prstClr val="black"/>
                </a:solidFill>
                <a:effectLst/>
                <a:uLnTx/>
                <a:uFillTx/>
                <a:latin typeface="+mn-lt"/>
                <a:ea typeface="+mn-ea"/>
                <a:cs typeface="Microsoft Sans Serif"/>
                <a:sym typeface="Arial"/>
              </a:rPr>
              <a:t>Branded</a:t>
            </a:r>
            <a:endParaRPr kumimoji="0" sz="705" b="0" i="0" u="none" strike="noStrike" kern="1200" cap="none" spc="0" normalizeH="0" baseline="0" noProof="0" dirty="0">
              <a:ln>
                <a:noFill/>
              </a:ln>
              <a:solidFill>
                <a:prstClr val="black"/>
              </a:solidFill>
              <a:effectLst/>
              <a:uLnTx/>
              <a:uFillTx/>
              <a:latin typeface="+mn-lt"/>
              <a:ea typeface="+mn-ea"/>
              <a:cs typeface="Microsoft Sans Serif"/>
              <a:sym typeface="Arial"/>
            </a:endParaRPr>
          </a:p>
        </p:txBody>
      </p:sp>
      <p:grpSp>
        <p:nvGrpSpPr>
          <p:cNvPr id="45" name="object 20">
            <a:extLst>
              <a:ext uri="{FF2B5EF4-FFF2-40B4-BE49-F238E27FC236}">
                <a16:creationId xmlns:a16="http://schemas.microsoft.com/office/drawing/2014/main" id="{1C220020-AB8B-6A26-8C5E-213A9103FCDA}"/>
              </a:ext>
            </a:extLst>
          </p:cNvPr>
          <p:cNvGrpSpPr/>
          <p:nvPr/>
        </p:nvGrpSpPr>
        <p:grpSpPr>
          <a:xfrm>
            <a:off x="6737431" y="6362219"/>
            <a:ext cx="4843335" cy="445261"/>
            <a:chOff x="0" y="9993025"/>
            <a:chExt cx="7556500" cy="694690"/>
          </a:xfrm>
        </p:grpSpPr>
        <p:sp>
          <p:nvSpPr>
            <p:cNvPr id="46" name="object 21">
              <a:extLst>
                <a:ext uri="{FF2B5EF4-FFF2-40B4-BE49-F238E27FC236}">
                  <a16:creationId xmlns:a16="http://schemas.microsoft.com/office/drawing/2014/main" id="{5B60E7B7-4C84-2CB2-9A2E-A6860C47431A}"/>
                </a:ext>
              </a:extLst>
            </p:cNvPr>
            <p:cNvSpPr/>
            <p:nvPr/>
          </p:nvSpPr>
          <p:spPr>
            <a:xfrm>
              <a:off x="0" y="9993025"/>
              <a:ext cx="7556500" cy="694690"/>
            </a:xfrm>
            <a:custGeom>
              <a:avLst/>
              <a:gdLst/>
              <a:ahLst/>
              <a:cxnLst/>
              <a:rect l="l" t="t" r="r" b="b"/>
              <a:pathLst>
                <a:path w="7556500" h="694690">
                  <a:moveTo>
                    <a:pt x="7555991" y="694562"/>
                  </a:moveTo>
                  <a:lnTo>
                    <a:pt x="0" y="694562"/>
                  </a:lnTo>
                  <a:lnTo>
                    <a:pt x="0" y="0"/>
                  </a:lnTo>
                  <a:lnTo>
                    <a:pt x="7555991" y="0"/>
                  </a:lnTo>
                  <a:lnTo>
                    <a:pt x="7555991" y="694562"/>
                  </a:lnTo>
                  <a:close/>
                </a:path>
              </a:pathLst>
            </a:custGeom>
            <a:solidFill>
              <a:srgbClr val="232323"/>
            </a:solidFill>
          </p:spPr>
          <p:txBody>
            <a:bodyPr wrap="square" lIns="0" tIns="0" rIns="0" bIns="0" rtlCol="0"/>
            <a:lstStyle/>
            <a:p>
              <a:pPr marL="0" marR="0" lvl="0" indent="0" algn="l" defTabSz="586039" rtl="0" eaLnBrk="1" fontAlgn="auto" latinLnBrk="0" hangingPunct="1">
                <a:lnSpc>
                  <a:spcPct val="100000"/>
                </a:lnSpc>
                <a:spcBef>
                  <a:spcPts val="0"/>
                </a:spcBef>
                <a:spcAft>
                  <a:spcPts val="0"/>
                </a:spcAft>
                <a:buClrTx/>
                <a:buSzTx/>
                <a:buFont typeface="Arial"/>
                <a:buNone/>
                <a:tabLst/>
                <a:defRPr/>
              </a:pPr>
              <a:endParaRPr kumimoji="0" sz="1154" b="0" i="0" u="none" strike="noStrike" kern="1200" cap="none" spc="0" normalizeH="0" baseline="0" noProof="0">
                <a:ln>
                  <a:noFill/>
                </a:ln>
                <a:solidFill>
                  <a:schemeClr val="bg1"/>
                </a:solidFill>
                <a:effectLst/>
                <a:uLnTx/>
                <a:uFillTx/>
                <a:latin typeface="+mn-lt"/>
                <a:ea typeface="+mn-ea"/>
                <a:sym typeface="Arial"/>
              </a:endParaRPr>
            </a:p>
          </p:txBody>
        </p:sp>
        <p:pic>
          <p:nvPicPr>
            <p:cNvPr id="49" name="object 24">
              <a:extLst>
                <a:ext uri="{FF2B5EF4-FFF2-40B4-BE49-F238E27FC236}">
                  <a16:creationId xmlns:a16="http://schemas.microsoft.com/office/drawing/2014/main" id="{39A5C74E-A924-766B-523E-13EC803773D1}"/>
                </a:ext>
              </a:extLst>
            </p:cNvPr>
            <p:cNvPicPr/>
            <p:nvPr/>
          </p:nvPicPr>
          <p:blipFill>
            <a:blip r:embed="rId11" cstate="print"/>
            <a:stretch>
              <a:fillRect/>
            </a:stretch>
          </p:blipFill>
          <p:spPr>
            <a:xfrm>
              <a:off x="266953" y="10086632"/>
              <a:ext cx="1398999" cy="475850"/>
            </a:xfrm>
            <a:prstGeom prst="rect">
              <a:avLst/>
            </a:prstGeom>
          </p:spPr>
        </p:pic>
      </p:grpSp>
      <p:sp>
        <p:nvSpPr>
          <p:cNvPr id="51" name="object 26">
            <a:extLst>
              <a:ext uri="{FF2B5EF4-FFF2-40B4-BE49-F238E27FC236}">
                <a16:creationId xmlns:a16="http://schemas.microsoft.com/office/drawing/2014/main" id="{C7762BED-F950-FF97-D448-1BB920436043}"/>
              </a:ext>
            </a:extLst>
          </p:cNvPr>
          <p:cNvSpPr txBox="1"/>
          <p:nvPr/>
        </p:nvSpPr>
        <p:spPr>
          <a:xfrm>
            <a:off x="8373964" y="6479714"/>
            <a:ext cx="1906686" cy="189937"/>
          </a:xfrm>
          <a:prstGeom prst="rect">
            <a:avLst/>
          </a:prstGeom>
        </p:spPr>
        <p:txBody>
          <a:bodyPr vert="horz" wrap="square" lIns="0" tIns="17094" rIns="0" bIns="0" rtlCol="0">
            <a:spAutoFit/>
          </a:bodyPr>
          <a:lstStyle/>
          <a:p>
            <a:pPr marL="8139" marR="0" lvl="0" indent="0" algn="l" defTabSz="586039" rtl="0" eaLnBrk="1" fontAlgn="auto" latinLnBrk="0" hangingPunct="1">
              <a:lnSpc>
                <a:spcPct val="100000"/>
              </a:lnSpc>
              <a:spcBef>
                <a:spcPts val="135"/>
              </a:spcBef>
              <a:spcAft>
                <a:spcPts val="0"/>
              </a:spcAft>
              <a:buClrTx/>
              <a:buSzTx/>
              <a:buFont typeface="Arial"/>
              <a:buNone/>
              <a:tabLst/>
              <a:defRPr/>
            </a:pPr>
            <a:r>
              <a:rPr kumimoji="0" sz="1122" b="0" i="0" u="heavy" strike="noStrike" kern="1200" cap="none" spc="32" normalizeH="0" baseline="0" noProof="0" dirty="0">
                <a:ln>
                  <a:noFill/>
                </a:ln>
                <a:solidFill>
                  <a:schemeClr val="bg1"/>
                </a:solidFill>
                <a:effectLst/>
                <a:uLnTx/>
                <a:uFill>
                  <a:solidFill>
                    <a:srgbClr val="FFFFFF"/>
                  </a:solidFill>
                </a:uFill>
                <a:latin typeface="+mn-lt"/>
                <a:ea typeface="+mn-ea"/>
                <a:cs typeface="Tahoma"/>
                <a:sym typeface="Arial"/>
                <a:hlinkClick r:id="rId12">
                  <a:extLst>
                    <a:ext uri="{A12FA001-AC4F-418D-AE19-62706E023703}">
                      <ahyp:hlinkClr xmlns:ahyp="http://schemas.microsoft.com/office/drawing/2018/hyperlinkcolor" val="tx"/>
                    </a:ext>
                  </a:extLst>
                </a:hlinkClick>
              </a:rPr>
              <a:t>www.criticalmention.com</a:t>
            </a:r>
            <a:endParaRPr kumimoji="0" sz="1122" b="0" i="0" u="none" strike="noStrike" kern="1200" cap="none" spc="0" normalizeH="0" baseline="0" noProof="0" dirty="0">
              <a:ln>
                <a:noFill/>
              </a:ln>
              <a:solidFill>
                <a:schemeClr val="bg1"/>
              </a:solidFill>
              <a:effectLst/>
              <a:uLnTx/>
              <a:uFillTx/>
              <a:latin typeface="+mn-lt"/>
              <a:ea typeface="+mn-ea"/>
              <a:cs typeface="Tahoma"/>
              <a:sym typeface="Arial"/>
            </a:endParaRPr>
          </a:p>
        </p:txBody>
      </p:sp>
      <p:cxnSp>
        <p:nvCxnSpPr>
          <p:cNvPr id="53" name="Straight Connector 39">
            <a:extLst>
              <a:ext uri="{FF2B5EF4-FFF2-40B4-BE49-F238E27FC236}">
                <a16:creationId xmlns:a16="http://schemas.microsoft.com/office/drawing/2014/main" id="{F477BD13-9A90-9FBC-6252-1C05D422724B}"/>
              </a:ext>
            </a:extLst>
          </p:cNvPr>
          <p:cNvCxnSpPr>
            <a:cxnSpLocks/>
          </p:cNvCxnSpPr>
          <p:nvPr/>
        </p:nvCxnSpPr>
        <p:spPr>
          <a:xfrm flipH="1" flipV="1">
            <a:off x="6195677" y="610442"/>
            <a:ext cx="52723" cy="626292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bject 16">
            <a:extLst>
              <a:ext uri="{FF2B5EF4-FFF2-40B4-BE49-F238E27FC236}">
                <a16:creationId xmlns:a16="http://schemas.microsoft.com/office/drawing/2014/main" id="{7CFA7D65-458B-8ECC-AC5D-ECE305F33061}"/>
              </a:ext>
            </a:extLst>
          </p:cNvPr>
          <p:cNvSpPr txBox="1"/>
          <p:nvPr/>
        </p:nvSpPr>
        <p:spPr>
          <a:xfrm>
            <a:off x="673065" y="110943"/>
            <a:ext cx="313392" cy="639072"/>
          </a:xfrm>
          <a:prstGeom prst="rect">
            <a:avLst/>
          </a:prstGeom>
        </p:spPr>
        <p:txBody>
          <a:bodyPr vert="horz" wrap="square" lIns="0" tIns="7733" rIns="0" bIns="0" rtlCol="0">
            <a:spAutoFit/>
          </a:bodyPr>
          <a:lstStyle/>
          <a:p>
            <a:pPr marL="8139" marR="0" lvl="0" indent="0" algn="l" defTabSz="586039" rtl="0" eaLnBrk="1" fontAlgn="auto" latinLnBrk="0" hangingPunct="1">
              <a:lnSpc>
                <a:spcPct val="100000"/>
              </a:lnSpc>
              <a:spcBef>
                <a:spcPts val="61"/>
              </a:spcBef>
              <a:spcAft>
                <a:spcPts val="0"/>
              </a:spcAft>
              <a:buClrTx/>
              <a:buSzTx/>
              <a:buFont typeface="Arial"/>
              <a:buNone/>
              <a:tabLst/>
              <a:defRPr/>
            </a:pPr>
            <a:r>
              <a:rPr kumimoji="0" lang="en-IN" sz="4102" b="1" i="0" u="none" strike="noStrike" kern="1200" cap="none" spc="58" normalizeH="0" baseline="0" noProof="0">
                <a:ln>
                  <a:noFill/>
                </a:ln>
                <a:solidFill>
                  <a:schemeClr val="bg1"/>
                </a:solidFill>
                <a:effectLst/>
                <a:uLnTx/>
                <a:uFillTx/>
                <a:latin typeface="+mn-lt"/>
                <a:ea typeface="+mn-ea"/>
                <a:sym typeface="Arial"/>
              </a:rPr>
              <a:t>3</a:t>
            </a:r>
            <a:endParaRPr kumimoji="0" sz="4102" b="0" i="0" u="none" strike="noStrike" kern="1200" cap="none" spc="0" normalizeH="0" baseline="0" noProof="0">
              <a:ln>
                <a:noFill/>
              </a:ln>
              <a:solidFill>
                <a:schemeClr val="bg1"/>
              </a:solidFill>
              <a:effectLst/>
              <a:uLnTx/>
              <a:uFillTx/>
              <a:latin typeface="+mn-lt"/>
              <a:ea typeface="+mn-ea"/>
              <a:sym typeface="Arial"/>
            </a:endParaRPr>
          </a:p>
        </p:txBody>
      </p:sp>
      <p:sp>
        <p:nvSpPr>
          <p:cNvPr id="48" name="Rechteck: abgerundete Ecken 2">
            <a:extLst>
              <a:ext uri="{FF2B5EF4-FFF2-40B4-BE49-F238E27FC236}">
                <a16:creationId xmlns:a16="http://schemas.microsoft.com/office/drawing/2014/main" id="{11AB3618-24E6-2F21-4395-DD073174F4C7}"/>
              </a:ext>
            </a:extLst>
          </p:cNvPr>
          <p:cNvSpPr/>
          <p:nvPr/>
        </p:nvSpPr>
        <p:spPr>
          <a:xfrm>
            <a:off x="10714961" y="0"/>
            <a:ext cx="1477039" cy="316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chemeClr val="bg2"/>
                </a:solidFill>
                <a:effectLst/>
                <a:uLnTx/>
                <a:uFillTx/>
                <a:ea typeface="+mn-ea"/>
                <a:sym typeface="Arial"/>
              </a:rPr>
              <a:t>Promotion</a:t>
            </a:r>
          </a:p>
        </p:txBody>
      </p:sp>
    </p:spTree>
    <p:extLst>
      <p:ext uri="{BB962C8B-B14F-4D97-AF65-F5344CB8AC3E}">
        <p14:creationId xmlns:p14="http://schemas.microsoft.com/office/powerpoint/2010/main" val="17424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B9538BC-A1EE-2E62-7E1A-A291189A96FA}"/>
              </a:ext>
            </a:extLst>
          </p:cNvPr>
          <p:cNvGraphicFramePr>
            <a:graphicFrameLocks noChangeAspect="1"/>
          </p:cNvGraphicFramePr>
          <p:nvPr>
            <p:custDataLst>
              <p:tags r:id="rId1"/>
            </p:custDataLst>
            <p:extLst>
              <p:ext uri="{D42A27DB-BD31-4B8C-83A1-F6EECF244321}">
                <p14:modId xmlns:p14="http://schemas.microsoft.com/office/powerpoint/2010/main" val="3084108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FB9538BC-A1EE-2E62-7E1A-A291189A96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Titel 29">
            <a:extLst>
              <a:ext uri="{FF2B5EF4-FFF2-40B4-BE49-F238E27FC236}">
                <a16:creationId xmlns:a16="http://schemas.microsoft.com/office/drawing/2014/main" id="{E84498F4-C327-BFA9-EFF4-11BA43CE23FB}"/>
              </a:ext>
            </a:extLst>
          </p:cNvPr>
          <p:cNvSpPr>
            <a:spLocks noGrp="1"/>
          </p:cNvSpPr>
          <p:nvPr>
            <p:ph type="title"/>
          </p:nvPr>
        </p:nvSpPr>
        <p:spPr>
          <a:xfrm>
            <a:off x="609600" y="176459"/>
            <a:ext cx="10972800" cy="353943"/>
          </a:xfrm>
        </p:spPr>
        <p:txBody>
          <a:bodyPr vert="horz"/>
          <a:lstStyle/>
          <a:p>
            <a:r>
              <a:rPr lang="en-US" dirty="0"/>
              <a:t>From Newsweek’s Global Editor in Chief</a:t>
            </a:r>
          </a:p>
        </p:txBody>
      </p:sp>
      <p:sp>
        <p:nvSpPr>
          <p:cNvPr id="35" name="TextBox 34">
            <a:extLst>
              <a:ext uri="{FF2B5EF4-FFF2-40B4-BE49-F238E27FC236}">
                <a16:creationId xmlns:a16="http://schemas.microsoft.com/office/drawing/2014/main" id="{59A5EBCC-A765-B222-05B3-F9077B92DCAD}"/>
              </a:ext>
            </a:extLst>
          </p:cNvPr>
          <p:cNvSpPr txBox="1"/>
          <p:nvPr/>
        </p:nvSpPr>
        <p:spPr>
          <a:xfrm>
            <a:off x="609600" y="1935305"/>
            <a:ext cx="10972800" cy="2708434"/>
          </a:xfrm>
          <a:prstGeom prst="rect">
            <a:avLst/>
          </a:prstGeom>
          <a:noFill/>
        </p:spPr>
        <p:txBody>
          <a:bodyPr wrap="square" lIns="0" tIns="0" rIns="0" bIns="0" rtlCol="0" anchor="ctr">
            <a:spAutoFit/>
          </a:bodyPr>
          <a:lstStyle/>
          <a:p>
            <a:r>
              <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In today's corporate landscape, diversity is a widely discussed topic. Employers highlight their commitment to recruiting and advancing individuals of various ages, races, genders, sexual orientations and abilities. Companies recognize that a diverse workforce contributes significantly to organizational success. </a:t>
            </a:r>
            <a:r>
              <a:rPr lang="en-US" sz="1600" b="1" i="0" u="none" strike="noStrike" dirty="0">
                <a:solidFill>
                  <a:schemeClr val="bg2"/>
                </a:solidFill>
                <a:effectLst/>
                <a:highlight>
                  <a:srgbClr val="FFFF00"/>
                </a:highlight>
                <a:latin typeface="+mn-lt"/>
                <a:ea typeface="Open Sans Light" panose="020B0606030504020204" pitchFamily="34" charset="0"/>
                <a:cs typeface="Plus Jakarta Sans" pitchFamily="2" charset="77"/>
              </a:rPr>
              <a:t>Diverse workforces</a:t>
            </a:r>
            <a:r>
              <a:rPr lang="en-US" sz="1600" b="1" i="0" u="none" strike="noStrike" dirty="0">
                <a:effectLst/>
                <a:highlight>
                  <a:srgbClr val="FFFF00"/>
                </a:highlight>
                <a:latin typeface="+mn-lt"/>
                <a:ea typeface="Open Sans Light" panose="020B0606030504020204" pitchFamily="34" charset="0"/>
                <a:cs typeface="Plus Jakarta Sans" pitchFamily="2" charset="77"/>
              </a:rPr>
              <a:t> </a:t>
            </a:r>
            <a:r>
              <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cultivate creativity and innovation that stem from a mix of perspectives, experiences, and backgrounds, fostering a dynamic environment where new ideas come to life.</a:t>
            </a:r>
          </a:p>
          <a:p>
            <a:endPar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endParaRPr>
          </a:p>
          <a:p>
            <a:r>
              <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While the attention on diversity has surged among companies, it can be challenging for job seekers, customers and potential partners to discern which organizations are genuinely dedicated to supporting a diverse workforce. In response, </a:t>
            </a:r>
            <a:r>
              <a:rPr lang="en-US" sz="1600" b="1" dirty="0">
                <a:solidFill>
                  <a:schemeClr val="bg2"/>
                </a:solidFill>
                <a:highlight>
                  <a:srgbClr val="FFFF00"/>
                </a:highlight>
                <a:latin typeface="+mn-lt"/>
                <a:ea typeface="Open Sans Light" panose="020B0606030504020204" pitchFamily="34" charset="0"/>
                <a:cs typeface="Plus Jakarta Sans" pitchFamily="2" charset="77"/>
              </a:rPr>
              <a:t>Newsweek</a:t>
            </a:r>
            <a:r>
              <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 and market data research firm </a:t>
            </a:r>
            <a:r>
              <a:rPr lang="en-US" sz="1600" b="1" dirty="0">
                <a:solidFill>
                  <a:schemeClr val="bg2"/>
                </a:solidFill>
                <a:highlight>
                  <a:srgbClr val="FFFF00"/>
                </a:highlight>
                <a:latin typeface="+mn-lt"/>
                <a:ea typeface="Open Sans Light" panose="020B0606030504020204" pitchFamily="34" charset="0"/>
                <a:cs typeface="Plus Jakarta Sans" pitchFamily="2" charset="77"/>
              </a:rPr>
              <a:t>Plant-A Insights Group</a:t>
            </a:r>
            <a:r>
              <a:rPr lang="en-US" sz="1600" b="1" dirty="0">
                <a:highlight>
                  <a:srgbClr val="FFFF00"/>
                </a:highlight>
                <a:latin typeface="+mn-lt"/>
                <a:ea typeface="Open Sans Light" panose="020B0606030504020204" pitchFamily="34" charset="0"/>
                <a:cs typeface="Plus Jakarta Sans" pitchFamily="2" charset="77"/>
              </a:rPr>
              <a:t> </a:t>
            </a:r>
            <a:r>
              <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are proud to present, for the first year, </a:t>
            </a:r>
            <a:r>
              <a:rPr lang="en-US" sz="1600" b="1" dirty="0">
                <a:solidFill>
                  <a:schemeClr val="bg2"/>
                </a:solidFill>
                <a:highlight>
                  <a:srgbClr val="FFFF00"/>
                </a:highlight>
                <a:latin typeface="+mn-lt"/>
                <a:ea typeface="Open Sans Light" panose="020B0606030504020204" pitchFamily="34" charset="0"/>
                <a:cs typeface="Plus Jakarta Sans" pitchFamily="2" charset="77"/>
              </a:rPr>
              <a:t>America's Greatest Mid Size Workplaces 2025,</a:t>
            </a:r>
            <a:r>
              <a:rPr lang="en-US" sz="1600" b="1" dirty="0">
                <a:highlight>
                  <a:srgbClr val="FFFF00"/>
                </a:highlight>
                <a:latin typeface="+mn-lt"/>
                <a:ea typeface="Open Sans Light" panose="020B0606030504020204" pitchFamily="34" charset="0"/>
                <a:cs typeface="Plus Jakarta Sans" pitchFamily="2" charset="77"/>
              </a:rPr>
              <a:t> </a:t>
            </a:r>
            <a:r>
              <a:rPr lang="en-US" sz="1600" i="0" u="none" strike="noStrike" dirty="0">
                <a:solidFill>
                  <a:schemeClr val="tx1"/>
                </a:solidFill>
                <a:effectLst/>
                <a:highlight>
                  <a:srgbClr val="FFFF00"/>
                </a:highlight>
                <a:latin typeface="+mn-lt"/>
                <a:ea typeface="Open Sans Light" panose="020B0606030504020204" pitchFamily="34" charset="0"/>
                <a:cs typeface="Plus Jakarta Sans" pitchFamily="2" charset="77"/>
              </a:rPr>
              <a:t>featuring the top Midsize Workplaces recognized by their employees for genuinely respecting and valuing individuals from different walks of life. </a:t>
            </a:r>
          </a:p>
        </p:txBody>
      </p:sp>
      <p:cxnSp>
        <p:nvCxnSpPr>
          <p:cNvPr id="7" name="Straight Connector 6">
            <a:extLst>
              <a:ext uri="{FF2B5EF4-FFF2-40B4-BE49-F238E27FC236}">
                <a16:creationId xmlns:a16="http://schemas.microsoft.com/office/drawing/2014/main" id="{91E8B4C5-C5AC-9814-EC94-2A6F2DC589D1}"/>
              </a:ext>
            </a:extLst>
          </p:cNvPr>
          <p:cNvCxnSpPr>
            <a:cxnSpLocks/>
          </p:cNvCxnSpPr>
          <p:nvPr/>
        </p:nvCxnSpPr>
        <p:spPr>
          <a:xfrm>
            <a:off x="0" y="1305560"/>
            <a:ext cx="12192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CB5A82C-145C-83B2-0924-B362025287F0}"/>
              </a:ext>
            </a:extLst>
          </p:cNvPr>
          <p:cNvGrpSpPr/>
          <p:nvPr/>
        </p:nvGrpSpPr>
        <p:grpSpPr>
          <a:xfrm>
            <a:off x="5687061" y="896621"/>
            <a:ext cx="817878" cy="817878"/>
            <a:chOff x="5633720" y="843280"/>
            <a:chExt cx="924560" cy="924560"/>
          </a:xfrm>
        </p:grpSpPr>
        <p:sp>
          <p:nvSpPr>
            <p:cNvPr id="8" name="Oval 7">
              <a:extLst>
                <a:ext uri="{FF2B5EF4-FFF2-40B4-BE49-F238E27FC236}">
                  <a16:creationId xmlns:a16="http://schemas.microsoft.com/office/drawing/2014/main" id="{0954FC8F-0AF2-01A4-3CBA-AC766D268D7F}"/>
                </a:ext>
              </a:extLst>
            </p:cNvPr>
            <p:cNvSpPr/>
            <p:nvPr/>
          </p:nvSpPr>
          <p:spPr>
            <a:xfrm>
              <a:off x="5633720" y="843280"/>
              <a:ext cx="924560" cy="9245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6205" name="Graphic 43">
              <a:extLst>
                <a:ext uri="{FF2B5EF4-FFF2-40B4-BE49-F238E27FC236}">
                  <a16:creationId xmlns:a16="http://schemas.microsoft.com/office/drawing/2014/main" id="{0C55A171-2582-0840-1823-ECCDB6BA1CDD}"/>
                </a:ext>
              </a:extLst>
            </p:cNvPr>
            <p:cNvGrpSpPr/>
            <p:nvPr/>
          </p:nvGrpSpPr>
          <p:grpSpPr>
            <a:xfrm>
              <a:off x="5882324" y="1126688"/>
              <a:ext cx="427352" cy="357745"/>
              <a:chOff x="4308571" y="1925199"/>
              <a:chExt cx="699862" cy="585868"/>
            </a:xfrm>
            <a:solidFill>
              <a:schemeClr val="bg1"/>
            </a:solidFill>
          </p:grpSpPr>
          <p:sp>
            <p:nvSpPr>
              <p:cNvPr id="6206" name="Freeform: Shape 6205">
                <a:extLst>
                  <a:ext uri="{FF2B5EF4-FFF2-40B4-BE49-F238E27FC236}">
                    <a16:creationId xmlns:a16="http://schemas.microsoft.com/office/drawing/2014/main" id="{5967098C-131B-D5AE-6265-B896671208DE}"/>
                  </a:ext>
                </a:extLst>
              </p:cNvPr>
              <p:cNvSpPr/>
              <p:nvPr/>
            </p:nvSpPr>
            <p:spPr>
              <a:xfrm>
                <a:off x="4308571" y="1925199"/>
                <a:ext cx="309136" cy="585868"/>
              </a:xfrm>
              <a:custGeom>
                <a:avLst/>
                <a:gdLst>
                  <a:gd name="connsiteX0" fmla="*/ 285461 w 309136"/>
                  <a:gd name="connsiteY0" fmla="*/ 330773 h 585868"/>
                  <a:gd name="connsiteX1" fmla="*/ 285461 w 309136"/>
                  <a:gd name="connsiteY1" fmla="*/ 585868 h 585868"/>
                  <a:gd name="connsiteX2" fmla="*/ 0 w 309136"/>
                  <a:gd name="connsiteY2" fmla="*/ 585868 h 585868"/>
                  <a:gd name="connsiteX3" fmla="*/ 0 w 309136"/>
                  <a:gd name="connsiteY3" fmla="*/ 384476 h 585868"/>
                  <a:gd name="connsiteX4" fmla="*/ 47350 w 309136"/>
                  <a:gd name="connsiteY4" fmla="*/ 147690 h 585868"/>
                  <a:gd name="connsiteX5" fmla="*/ 244055 w 309136"/>
                  <a:gd name="connsiteY5" fmla="*/ 0 h 585868"/>
                  <a:gd name="connsiteX6" fmla="*/ 309137 w 309136"/>
                  <a:gd name="connsiteY6" fmla="*/ 85428 h 585868"/>
                  <a:gd name="connsiteX7" fmla="*/ 189334 w 309136"/>
                  <a:gd name="connsiteY7" fmla="*/ 169021 h 585868"/>
                  <a:gd name="connsiteX8" fmla="*/ 146433 w 309136"/>
                  <a:gd name="connsiteY8" fmla="*/ 330740 h 585868"/>
                  <a:gd name="connsiteX9" fmla="*/ 285461 w 309136"/>
                  <a:gd name="connsiteY9" fmla="*/ 330740 h 58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36" h="585868">
                    <a:moveTo>
                      <a:pt x="285461" y="330773"/>
                    </a:moveTo>
                    <a:lnTo>
                      <a:pt x="285461" y="585868"/>
                    </a:lnTo>
                    <a:lnTo>
                      <a:pt x="0" y="585868"/>
                    </a:lnTo>
                    <a:lnTo>
                      <a:pt x="0" y="384476"/>
                    </a:lnTo>
                    <a:cubicBezTo>
                      <a:pt x="0" y="275441"/>
                      <a:pt x="15761" y="196535"/>
                      <a:pt x="47350" y="147690"/>
                    </a:cubicBezTo>
                    <a:cubicBezTo>
                      <a:pt x="88757" y="82608"/>
                      <a:pt x="154313" y="33390"/>
                      <a:pt x="244055" y="0"/>
                    </a:cubicBezTo>
                    <a:lnTo>
                      <a:pt x="309137" y="85428"/>
                    </a:lnTo>
                    <a:cubicBezTo>
                      <a:pt x="254891" y="104144"/>
                      <a:pt x="214945" y="132031"/>
                      <a:pt x="189334" y="169021"/>
                    </a:cubicBezTo>
                    <a:cubicBezTo>
                      <a:pt x="163688" y="206046"/>
                      <a:pt x="149388" y="259952"/>
                      <a:pt x="146433" y="330740"/>
                    </a:cubicBezTo>
                    <a:lnTo>
                      <a:pt x="285461" y="330740"/>
                    </a:lnTo>
                    <a:close/>
                  </a:path>
                </a:pathLst>
              </a:custGeom>
              <a:grpFill/>
              <a:ln w="3393" cap="flat">
                <a:noFill/>
                <a:prstDash val="solid"/>
                <a:miter/>
              </a:ln>
            </p:spPr>
            <p:txBody>
              <a:bodyPr rtlCol="0" anchor="ctr"/>
              <a:lstStyle/>
              <a:p>
                <a:endParaRPr lang="en-US">
                  <a:latin typeface="Century Gothic" panose="020B0502020202020204" pitchFamily="34" charset="0"/>
                </a:endParaRPr>
              </a:p>
            </p:txBody>
          </p:sp>
          <p:sp>
            <p:nvSpPr>
              <p:cNvPr id="6207" name="Freeform: Shape 6206">
                <a:extLst>
                  <a:ext uri="{FF2B5EF4-FFF2-40B4-BE49-F238E27FC236}">
                    <a16:creationId xmlns:a16="http://schemas.microsoft.com/office/drawing/2014/main" id="{89BD8907-E132-328E-629B-D04FD8655461}"/>
                  </a:ext>
                </a:extLst>
              </p:cNvPr>
              <p:cNvSpPr/>
              <p:nvPr/>
            </p:nvSpPr>
            <p:spPr>
              <a:xfrm>
                <a:off x="4699297" y="1925199"/>
                <a:ext cx="309136" cy="585868"/>
              </a:xfrm>
              <a:custGeom>
                <a:avLst/>
                <a:gdLst>
                  <a:gd name="connsiteX0" fmla="*/ 285461 w 309136"/>
                  <a:gd name="connsiteY0" fmla="*/ 330773 h 585868"/>
                  <a:gd name="connsiteX1" fmla="*/ 285461 w 309136"/>
                  <a:gd name="connsiteY1" fmla="*/ 585868 h 585868"/>
                  <a:gd name="connsiteX2" fmla="*/ 0 w 309136"/>
                  <a:gd name="connsiteY2" fmla="*/ 585868 h 585868"/>
                  <a:gd name="connsiteX3" fmla="*/ 0 w 309136"/>
                  <a:gd name="connsiteY3" fmla="*/ 384476 h 585868"/>
                  <a:gd name="connsiteX4" fmla="*/ 47316 w 309136"/>
                  <a:gd name="connsiteY4" fmla="*/ 147690 h 585868"/>
                  <a:gd name="connsiteX5" fmla="*/ 244055 w 309136"/>
                  <a:gd name="connsiteY5" fmla="*/ 0 h 585868"/>
                  <a:gd name="connsiteX6" fmla="*/ 309137 w 309136"/>
                  <a:gd name="connsiteY6" fmla="*/ 85428 h 585868"/>
                  <a:gd name="connsiteX7" fmla="*/ 189334 w 309136"/>
                  <a:gd name="connsiteY7" fmla="*/ 169021 h 585868"/>
                  <a:gd name="connsiteX8" fmla="*/ 146433 w 309136"/>
                  <a:gd name="connsiteY8" fmla="*/ 330740 h 585868"/>
                  <a:gd name="connsiteX9" fmla="*/ 285461 w 309136"/>
                  <a:gd name="connsiteY9" fmla="*/ 330740 h 58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36" h="585868">
                    <a:moveTo>
                      <a:pt x="285461" y="330773"/>
                    </a:moveTo>
                    <a:lnTo>
                      <a:pt x="285461" y="585868"/>
                    </a:lnTo>
                    <a:lnTo>
                      <a:pt x="0" y="585868"/>
                    </a:lnTo>
                    <a:lnTo>
                      <a:pt x="0" y="384476"/>
                    </a:lnTo>
                    <a:cubicBezTo>
                      <a:pt x="0" y="275441"/>
                      <a:pt x="15761" y="196535"/>
                      <a:pt x="47316" y="147690"/>
                    </a:cubicBezTo>
                    <a:cubicBezTo>
                      <a:pt x="88723" y="82608"/>
                      <a:pt x="154313" y="33390"/>
                      <a:pt x="244055" y="0"/>
                    </a:cubicBezTo>
                    <a:lnTo>
                      <a:pt x="309137" y="85428"/>
                    </a:lnTo>
                    <a:cubicBezTo>
                      <a:pt x="254891" y="104144"/>
                      <a:pt x="214979" y="132031"/>
                      <a:pt x="189334" y="169021"/>
                    </a:cubicBezTo>
                    <a:cubicBezTo>
                      <a:pt x="163688" y="206046"/>
                      <a:pt x="149388" y="259952"/>
                      <a:pt x="146433" y="330740"/>
                    </a:cubicBezTo>
                    <a:lnTo>
                      <a:pt x="285461" y="330740"/>
                    </a:lnTo>
                    <a:close/>
                  </a:path>
                </a:pathLst>
              </a:custGeom>
              <a:grpFill/>
              <a:ln w="3393" cap="flat">
                <a:noFill/>
                <a:prstDash val="solid"/>
                <a:miter/>
              </a:ln>
            </p:spPr>
            <p:txBody>
              <a:bodyPr rtlCol="0" anchor="ctr"/>
              <a:lstStyle/>
              <a:p>
                <a:endParaRPr lang="en-US">
                  <a:latin typeface="Century Gothic" panose="020B0502020202020204" pitchFamily="34" charset="0"/>
                </a:endParaRPr>
              </a:p>
            </p:txBody>
          </p:sp>
        </p:grpSp>
      </p:grpSp>
      <p:cxnSp>
        <p:nvCxnSpPr>
          <p:cNvPr id="12" name="Straight Connector 11">
            <a:extLst>
              <a:ext uri="{FF2B5EF4-FFF2-40B4-BE49-F238E27FC236}">
                <a16:creationId xmlns:a16="http://schemas.microsoft.com/office/drawing/2014/main" id="{5693C3D2-3114-7BA8-9DCA-F5FEA56FD9E0}"/>
              </a:ext>
            </a:extLst>
          </p:cNvPr>
          <p:cNvCxnSpPr>
            <a:cxnSpLocks/>
          </p:cNvCxnSpPr>
          <p:nvPr/>
        </p:nvCxnSpPr>
        <p:spPr>
          <a:xfrm>
            <a:off x="0" y="5947111"/>
            <a:ext cx="12192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216" name="TextBox 6215">
            <a:extLst>
              <a:ext uri="{FF2B5EF4-FFF2-40B4-BE49-F238E27FC236}">
                <a16:creationId xmlns:a16="http://schemas.microsoft.com/office/drawing/2014/main" id="{AA267618-0CCF-52B8-0DD6-D92397F8A086}"/>
              </a:ext>
            </a:extLst>
          </p:cNvPr>
          <p:cNvSpPr txBox="1"/>
          <p:nvPr/>
        </p:nvSpPr>
        <p:spPr>
          <a:xfrm>
            <a:off x="8739674" y="5475413"/>
            <a:ext cx="1861651" cy="215444"/>
          </a:xfrm>
          <a:prstGeom prst="rect">
            <a:avLst/>
          </a:prstGeom>
          <a:noFill/>
        </p:spPr>
        <p:txBody>
          <a:bodyPr wrap="square" lIns="0" tIns="0" rIns="0" bIns="0" rtlCol="0">
            <a:spAutoFit/>
          </a:bodyPr>
          <a:lstStyle/>
          <a:p>
            <a:r>
              <a:rPr lang="en-US" dirty="0">
                <a:solidFill>
                  <a:schemeClr val="tx1"/>
                </a:solidFill>
                <a:latin typeface="Century Gothic" panose="020B0502020202020204" pitchFamily="34" charset="0"/>
              </a:rPr>
              <a:t>Global Editor in Chief</a:t>
            </a:r>
          </a:p>
        </p:txBody>
      </p:sp>
      <p:pic>
        <p:nvPicPr>
          <p:cNvPr id="6217" name="Grafik 9">
            <a:extLst>
              <a:ext uri="{FF2B5EF4-FFF2-40B4-BE49-F238E27FC236}">
                <a16:creationId xmlns:a16="http://schemas.microsoft.com/office/drawing/2014/main" id="{05917B10-60DB-E0DC-E435-A2B15E0863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89124" y="5259552"/>
            <a:ext cx="1352550" cy="346702"/>
          </a:xfrm>
          <a:prstGeom prst="rect">
            <a:avLst/>
          </a:prstGeom>
        </p:spPr>
      </p:pic>
      <p:cxnSp>
        <p:nvCxnSpPr>
          <p:cNvPr id="20" name="Straight Connector 19">
            <a:extLst>
              <a:ext uri="{FF2B5EF4-FFF2-40B4-BE49-F238E27FC236}">
                <a16:creationId xmlns:a16="http://schemas.microsoft.com/office/drawing/2014/main" id="{10BBB61D-BBC2-6EAE-2561-77E51DFF885C}"/>
              </a:ext>
            </a:extLst>
          </p:cNvPr>
          <p:cNvCxnSpPr>
            <a:cxnSpLocks/>
          </p:cNvCxnSpPr>
          <p:nvPr/>
        </p:nvCxnSpPr>
        <p:spPr>
          <a:xfrm>
            <a:off x="6504939" y="5432903"/>
            <a:ext cx="314961"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87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264894A6-EAB7-4063-E4A0-8EA741684B91}"/>
              </a:ext>
            </a:extLst>
          </p:cNvPr>
          <p:cNvGraphicFramePr>
            <a:graphicFrameLocks noChangeAspect="1"/>
          </p:cNvGraphicFramePr>
          <p:nvPr>
            <p:custDataLst>
              <p:tags r:id="rId1"/>
            </p:custDataLst>
            <p:extLst>
              <p:ext uri="{D42A27DB-BD31-4B8C-83A1-F6EECF244321}">
                <p14:modId xmlns:p14="http://schemas.microsoft.com/office/powerpoint/2010/main" val="2407998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4" name="think-cell data - do not delete" hidden="1">
                        <a:extLst>
                          <a:ext uri="{FF2B5EF4-FFF2-40B4-BE49-F238E27FC236}">
                            <a16:creationId xmlns:a16="http://schemas.microsoft.com/office/drawing/2014/main" id="{264894A6-EAB7-4063-E4A0-8EA741684B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ACA3028-7EE0-2A12-A705-076FB785B070}"/>
              </a:ext>
            </a:extLst>
          </p:cNvPr>
          <p:cNvSpPr>
            <a:spLocks noGrp="1"/>
          </p:cNvSpPr>
          <p:nvPr>
            <p:ph type="title"/>
          </p:nvPr>
        </p:nvSpPr>
        <p:spPr>
          <a:xfrm>
            <a:off x="609600" y="176213"/>
            <a:ext cx="10972800" cy="707886"/>
          </a:xfrm>
        </p:spPr>
        <p:txBody>
          <a:bodyPr vert="horz"/>
          <a:lstStyle/>
          <a:p>
            <a:r>
              <a:rPr lang="en-US" dirty="0"/>
              <a:t>Leading the Way in Workplace Excellence: Unveiling America’s Greatest Midsize Workplaces 2025</a:t>
            </a:r>
          </a:p>
        </p:txBody>
      </p:sp>
      <p:pic>
        <p:nvPicPr>
          <p:cNvPr id="4" name="Picture 3">
            <a:extLst>
              <a:ext uri="{FF2B5EF4-FFF2-40B4-BE49-F238E27FC236}">
                <a16:creationId xmlns:a16="http://schemas.microsoft.com/office/drawing/2014/main" id="{34F5DDE3-2C2E-A00E-63A0-D190E58E0DE6}"/>
              </a:ext>
            </a:extLst>
          </p:cNvPr>
          <p:cNvPicPr>
            <a:picLocks noChangeAspect="1"/>
          </p:cNvPicPr>
          <p:nvPr/>
        </p:nvPicPr>
        <p:blipFill>
          <a:blip r:embed="rId6"/>
          <a:stretch>
            <a:fillRect/>
          </a:stretch>
        </p:blipFill>
        <p:spPr>
          <a:xfrm>
            <a:off x="9018901" y="6414419"/>
            <a:ext cx="1361581" cy="425904"/>
          </a:xfrm>
          <a:prstGeom prst="rect">
            <a:avLst/>
          </a:prstGeom>
        </p:spPr>
      </p:pic>
      <p:sp>
        <p:nvSpPr>
          <p:cNvPr id="23" name="Rectangle 22">
            <a:extLst>
              <a:ext uri="{FF2B5EF4-FFF2-40B4-BE49-F238E27FC236}">
                <a16:creationId xmlns:a16="http://schemas.microsoft.com/office/drawing/2014/main" id="{49083E1B-8F7C-FCF9-86C6-0166991DF8C7}"/>
              </a:ext>
            </a:extLst>
          </p:cNvPr>
          <p:cNvSpPr/>
          <p:nvPr/>
        </p:nvSpPr>
        <p:spPr>
          <a:xfrm>
            <a:off x="3957795" y="1057263"/>
            <a:ext cx="140492" cy="5119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ectangle 9">
            <a:extLst>
              <a:ext uri="{FF2B5EF4-FFF2-40B4-BE49-F238E27FC236}">
                <a16:creationId xmlns:a16="http://schemas.microsoft.com/office/drawing/2014/main" id="{62A9DD21-F3C8-69D5-4E93-45ECEA692FD5}"/>
              </a:ext>
            </a:extLst>
          </p:cNvPr>
          <p:cNvSpPr/>
          <p:nvPr/>
        </p:nvSpPr>
        <p:spPr>
          <a:xfrm>
            <a:off x="609600" y="1057263"/>
            <a:ext cx="3358050" cy="5119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Google Shape;302;p42">
            <a:extLst>
              <a:ext uri="{FF2B5EF4-FFF2-40B4-BE49-F238E27FC236}">
                <a16:creationId xmlns:a16="http://schemas.microsoft.com/office/drawing/2014/main" id="{3DFE33EA-0F2B-370D-9B5C-C57D14CC08BB}"/>
              </a:ext>
            </a:extLst>
          </p:cNvPr>
          <p:cNvPicPr preferRelativeResize="0"/>
          <p:nvPr/>
        </p:nvPicPr>
        <p:blipFill rotWithShape="1">
          <a:blip r:embed="rId7">
            <a:alphaModFix/>
          </a:blip>
          <a:srcRect/>
          <a:stretch/>
        </p:blipFill>
        <p:spPr>
          <a:xfrm>
            <a:off x="1424174" y="1221878"/>
            <a:ext cx="1728902" cy="656454"/>
          </a:xfrm>
          <a:prstGeom prst="rect">
            <a:avLst/>
          </a:prstGeom>
          <a:noFill/>
          <a:ln>
            <a:noFill/>
          </a:ln>
        </p:spPr>
      </p:pic>
      <p:pic>
        <p:nvPicPr>
          <p:cNvPr id="13" name="Google Shape;303;p42">
            <a:extLst>
              <a:ext uri="{FF2B5EF4-FFF2-40B4-BE49-F238E27FC236}">
                <a16:creationId xmlns:a16="http://schemas.microsoft.com/office/drawing/2014/main" id="{0BF91B18-BBE2-C440-F19A-9941A093D3CE}"/>
              </a:ext>
            </a:extLst>
          </p:cNvPr>
          <p:cNvPicPr preferRelativeResize="0"/>
          <p:nvPr/>
        </p:nvPicPr>
        <p:blipFill rotWithShape="1">
          <a:blip r:embed="rId8">
            <a:alphaModFix/>
          </a:blip>
          <a:srcRect/>
          <a:stretch/>
        </p:blipFill>
        <p:spPr>
          <a:xfrm>
            <a:off x="1401445" y="3273717"/>
            <a:ext cx="1774361" cy="451655"/>
          </a:xfrm>
          <a:prstGeom prst="rect">
            <a:avLst/>
          </a:prstGeom>
          <a:noFill/>
          <a:ln>
            <a:noFill/>
          </a:ln>
        </p:spPr>
      </p:pic>
      <p:pic>
        <p:nvPicPr>
          <p:cNvPr id="15" name="Google Shape;304;p42">
            <a:extLst>
              <a:ext uri="{FF2B5EF4-FFF2-40B4-BE49-F238E27FC236}">
                <a16:creationId xmlns:a16="http://schemas.microsoft.com/office/drawing/2014/main" id="{32050315-6F7C-9CEA-C4DD-791D1358EF13}"/>
              </a:ext>
            </a:extLst>
          </p:cNvPr>
          <p:cNvPicPr preferRelativeResize="0"/>
          <p:nvPr/>
        </p:nvPicPr>
        <p:blipFill rotWithShape="1">
          <a:blip r:embed="rId9">
            <a:alphaModFix/>
          </a:blip>
          <a:srcRect/>
          <a:stretch/>
        </p:blipFill>
        <p:spPr>
          <a:xfrm>
            <a:off x="1652739" y="2148238"/>
            <a:ext cx="1271772" cy="855574"/>
          </a:xfrm>
          <a:prstGeom prst="rect">
            <a:avLst/>
          </a:prstGeom>
          <a:noFill/>
          <a:ln>
            <a:noFill/>
          </a:ln>
        </p:spPr>
      </p:pic>
      <p:sp>
        <p:nvSpPr>
          <p:cNvPr id="18" name="TextBox 17">
            <a:extLst>
              <a:ext uri="{FF2B5EF4-FFF2-40B4-BE49-F238E27FC236}">
                <a16:creationId xmlns:a16="http://schemas.microsoft.com/office/drawing/2014/main" id="{4C8685D9-DBBA-04DA-8222-47C1316185F4}"/>
              </a:ext>
            </a:extLst>
          </p:cNvPr>
          <p:cNvSpPr txBox="1"/>
          <p:nvPr/>
        </p:nvSpPr>
        <p:spPr>
          <a:xfrm>
            <a:off x="792480" y="4049396"/>
            <a:ext cx="2992290" cy="1938992"/>
          </a:xfrm>
          <a:prstGeom prst="rect">
            <a:avLst/>
          </a:prstGeom>
          <a:noFill/>
        </p:spPr>
        <p:txBody>
          <a:bodyPr wrap="square" lIns="0" tIns="0" rIns="0" bIns="0">
            <a:spAutoFit/>
          </a:bodyPr>
          <a:lstStyle/>
          <a:p>
            <a:pPr algn="ctr">
              <a:spcBef>
                <a:spcPts val="600"/>
              </a:spcBef>
              <a:spcAft>
                <a:spcPts val="1200"/>
              </a:spcAft>
            </a:pPr>
            <a:r>
              <a:rPr lang="en-US" sz="2400" b="1" dirty="0">
                <a:solidFill>
                  <a:schemeClr val="bg2"/>
                </a:solidFill>
                <a:latin typeface="+mn-lt"/>
              </a:rPr>
              <a:t>Newsweek</a:t>
            </a:r>
            <a:r>
              <a:rPr lang="en-US" sz="1800" b="1" dirty="0">
                <a:solidFill>
                  <a:schemeClr val="bg2"/>
                </a:solidFill>
                <a:latin typeface="+mn-lt"/>
              </a:rPr>
              <a:t> and </a:t>
            </a:r>
            <a:r>
              <a:rPr lang="en-US" sz="2400" b="1" dirty="0">
                <a:solidFill>
                  <a:schemeClr val="bg2"/>
                </a:solidFill>
                <a:latin typeface="+mn-lt"/>
              </a:rPr>
              <a:t>Plant-A Insights Group </a:t>
            </a:r>
            <a:r>
              <a:rPr lang="en-US" sz="1800" dirty="0">
                <a:solidFill>
                  <a:schemeClr val="tx1"/>
                </a:solidFill>
                <a:latin typeface="+mn-lt"/>
              </a:rPr>
              <a:t>has partnered to determine </a:t>
            </a:r>
            <a:r>
              <a:rPr lang="en-DE" sz="1800" b="1" noProof="0" dirty="0">
                <a:solidFill>
                  <a:schemeClr val="bg2"/>
                </a:solidFill>
                <a:latin typeface="+mn-lt"/>
                <a:sym typeface="Arial"/>
              </a:rPr>
              <a:t>America</a:t>
            </a:r>
            <a:r>
              <a:rPr lang="en-US" sz="1800" b="1" noProof="0" dirty="0">
                <a:solidFill>
                  <a:schemeClr val="bg2"/>
                </a:solidFill>
                <a:latin typeface="+mn-lt"/>
                <a:sym typeface="Arial"/>
              </a:rPr>
              <a:t>’</a:t>
            </a:r>
            <a:r>
              <a:rPr lang="en-DE" sz="1800" b="1" noProof="0" dirty="0">
                <a:solidFill>
                  <a:schemeClr val="bg2"/>
                </a:solidFill>
                <a:latin typeface="+mn-lt"/>
                <a:sym typeface="Arial"/>
              </a:rPr>
              <a:t>s Greatest </a:t>
            </a:r>
            <a:r>
              <a:rPr lang="en-US" sz="1800" b="1" noProof="0" dirty="0">
                <a:solidFill>
                  <a:schemeClr val="bg2"/>
                </a:solidFill>
                <a:latin typeface="+mn-lt"/>
                <a:sym typeface="Arial"/>
              </a:rPr>
              <a:t>Midsize Workplaces</a:t>
            </a:r>
            <a:r>
              <a:rPr lang="en-DE" sz="1800" b="1" noProof="0" dirty="0">
                <a:solidFill>
                  <a:schemeClr val="bg2"/>
                </a:solidFill>
                <a:latin typeface="+mn-lt"/>
                <a:sym typeface="Arial"/>
              </a:rPr>
              <a:t> 202</a:t>
            </a:r>
            <a:r>
              <a:rPr lang="de-DE" sz="1800" b="1" dirty="0">
                <a:solidFill>
                  <a:schemeClr val="bg2"/>
                </a:solidFill>
                <a:latin typeface="+mn-lt"/>
              </a:rPr>
              <a:t>5</a:t>
            </a:r>
            <a:r>
              <a:rPr lang="en-US" sz="1800" dirty="0">
                <a:solidFill>
                  <a:schemeClr val="bg2"/>
                </a:solidFill>
                <a:latin typeface="+mn-lt"/>
              </a:rPr>
              <a:t>.</a:t>
            </a:r>
          </a:p>
        </p:txBody>
      </p:sp>
      <p:sp>
        <p:nvSpPr>
          <p:cNvPr id="24" name="Rectangle 23">
            <a:extLst>
              <a:ext uri="{FF2B5EF4-FFF2-40B4-BE49-F238E27FC236}">
                <a16:creationId xmlns:a16="http://schemas.microsoft.com/office/drawing/2014/main" id="{00B03600-AB0C-39BC-9D9E-4B3CC915B962}"/>
              </a:ext>
            </a:extLst>
          </p:cNvPr>
          <p:cNvSpPr/>
          <p:nvPr/>
        </p:nvSpPr>
        <p:spPr>
          <a:xfrm>
            <a:off x="4098289" y="1309675"/>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TextBox 26">
            <a:extLst>
              <a:ext uri="{FF2B5EF4-FFF2-40B4-BE49-F238E27FC236}">
                <a16:creationId xmlns:a16="http://schemas.microsoft.com/office/drawing/2014/main" id="{C8DFFCD8-A5B9-B598-7A1E-508612095BA5}"/>
              </a:ext>
            </a:extLst>
          </p:cNvPr>
          <p:cNvSpPr txBox="1"/>
          <p:nvPr/>
        </p:nvSpPr>
        <p:spPr>
          <a:xfrm>
            <a:off x="5217319" y="1057263"/>
            <a:ext cx="6365082" cy="738664"/>
          </a:xfrm>
          <a:prstGeom prst="rect">
            <a:avLst/>
          </a:prstGeom>
          <a:noFill/>
        </p:spPr>
        <p:txBody>
          <a:bodyPr wrap="square" lIns="0" tIns="0" rIns="0" bIns="0" rtlCol="0" anchor="t">
            <a:spAutoFit/>
          </a:bodyPr>
          <a:lstStyle/>
          <a:p>
            <a:pPr>
              <a:spcBef>
                <a:spcPts val="600"/>
              </a:spcBef>
              <a:spcAft>
                <a:spcPts val="600"/>
              </a:spcAft>
              <a:buClr>
                <a:srgbClr val="01466F"/>
              </a:buClr>
            </a:pPr>
            <a:r>
              <a:rPr lang="en-US" sz="1600" b="1" noProof="0" dirty="0">
                <a:solidFill>
                  <a:schemeClr val="bg2"/>
                </a:solidFill>
                <a:latin typeface="+mn-lt"/>
                <a:sym typeface="Arial"/>
              </a:rPr>
              <a:t>"America’s Greatest Midsize Workplaces 2025" </a:t>
            </a:r>
            <a:r>
              <a:rPr lang="en-US" sz="1600" noProof="0" dirty="0">
                <a:latin typeface="+mn-lt"/>
                <a:sym typeface="Arial"/>
              </a:rPr>
              <a:t>honors the top </a:t>
            </a:r>
            <a:r>
              <a:rPr lang="en-US" sz="1600" dirty="0">
                <a:latin typeface="+mn-lt"/>
              </a:rPr>
              <a:t>Midsized</a:t>
            </a:r>
            <a:r>
              <a:rPr lang="en-US" sz="1600" noProof="0" dirty="0">
                <a:latin typeface="+mn-lt"/>
                <a:sym typeface="Arial"/>
              </a:rPr>
              <a:t> companies in the United States based on their performance across key workplace-related categories.</a:t>
            </a:r>
          </a:p>
        </p:txBody>
      </p:sp>
      <p:sp>
        <p:nvSpPr>
          <p:cNvPr id="25" name="Oval 24">
            <a:extLst>
              <a:ext uri="{FF2B5EF4-FFF2-40B4-BE49-F238E27FC236}">
                <a16:creationId xmlns:a16="http://schemas.microsoft.com/office/drawing/2014/main" id="{138EA299-B003-6A20-976C-30046109AD0A}"/>
              </a:ext>
            </a:extLst>
          </p:cNvPr>
          <p:cNvSpPr/>
          <p:nvPr/>
        </p:nvSpPr>
        <p:spPr>
          <a:xfrm>
            <a:off x="4400550" y="1057263"/>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8" name="Graphic 27">
            <a:extLst>
              <a:ext uri="{FF2B5EF4-FFF2-40B4-BE49-F238E27FC236}">
                <a16:creationId xmlns:a16="http://schemas.microsoft.com/office/drawing/2014/main" id="{F619ABAE-3E57-1E8E-692A-F1A66107FA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41043" y="1197756"/>
            <a:ext cx="395288" cy="395288"/>
          </a:xfrm>
          <a:prstGeom prst="rect">
            <a:avLst/>
          </a:prstGeom>
        </p:spPr>
      </p:pic>
      <p:sp>
        <p:nvSpPr>
          <p:cNvPr id="34" name="Rectangle 33">
            <a:extLst>
              <a:ext uri="{FF2B5EF4-FFF2-40B4-BE49-F238E27FC236}">
                <a16:creationId xmlns:a16="http://schemas.microsoft.com/office/drawing/2014/main" id="{46DDF13C-B0EB-4380-9B5A-43D4C3799794}"/>
              </a:ext>
            </a:extLst>
          </p:cNvPr>
          <p:cNvSpPr/>
          <p:nvPr/>
        </p:nvSpPr>
        <p:spPr>
          <a:xfrm>
            <a:off x="4098289" y="2413377"/>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TextBox 35">
            <a:extLst>
              <a:ext uri="{FF2B5EF4-FFF2-40B4-BE49-F238E27FC236}">
                <a16:creationId xmlns:a16="http://schemas.microsoft.com/office/drawing/2014/main" id="{FCE7B15A-3A06-EB3A-F3DA-9B9DCDFE9BD5}"/>
              </a:ext>
            </a:extLst>
          </p:cNvPr>
          <p:cNvSpPr txBox="1"/>
          <p:nvPr/>
        </p:nvSpPr>
        <p:spPr>
          <a:xfrm>
            <a:off x="5217319" y="2160965"/>
            <a:ext cx="6365082" cy="1969770"/>
          </a:xfrm>
          <a:prstGeom prst="rect">
            <a:avLst/>
          </a:prstGeom>
          <a:noFill/>
        </p:spPr>
        <p:txBody>
          <a:bodyPr wrap="square" lIns="0" tIns="0" rIns="0" bIns="0" rtlCol="0">
            <a:spAutoFit/>
          </a:bodyPr>
          <a:lstStyle/>
          <a:p>
            <a:pPr>
              <a:spcBef>
                <a:spcPts val="600"/>
              </a:spcBef>
              <a:spcAft>
                <a:spcPts val="600"/>
              </a:spcAft>
              <a:buClr>
                <a:srgbClr val="01466F"/>
              </a:buClr>
            </a:pPr>
            <a:r>
              <a:rPr lang="en-US" sz="1600" dirty="0">
                <a:latin typeface="+mn-lt"/>
              </a:rPr>
              <a:t>Our study involved a comprehensive analysis of </a:t>
            </a:r>
            <a:r>
              <a:rPr lang="en-US" sz="1600" b="1" dirty="0">
                <a:solidFill>
                  <a:schemeClr val="bg2"/>
                </a:solidFill>
                <a:latin typeface="+mn-lt"/>
              </a:rPr>
              <a:t>over </a:t>
            </a:r>
            <a:r>
              <a:rPr lang="en-US" sz="1600" b="1" dirty="0">
                <a:solidFill>
                  <a:schemeClr val="bg2"/>
                </a:solidFill>
                <a:latin typeface="+mn-lt"/>
                <a:ea typeface="Open Sans Light" panose="020B0606030504020204" pitchFamily="34" charset="0"/>
              </a:rPr>
              <a:t>3.5 million </a:t>
            </a:r>
            <a:r>
              <a:rPr lang="en-US" sz="1600" b="1" dirty="0">
                <a:solidFill>
                  <a:schemeClr val="bg2"/>
                </a:solidFill>
                <a:latin typeface="+mn-lt"/>
              </a:rPr>
              <a:t>online employee reviews</a:t>
            </a:r>
            <a:r>
              <a:rPr lang="en-US" sz="1600" dirty="0">
                <a:solidFill>
                  <a:schemeClr val="bg2"/>
                </a:solidFill>
                <a:latin typeface="+mn-lt"/>
              </a:rPr>
              <a:t>,</a:t>
            </a:r>
            <a:r>
              <a:rPr lang="en-US" sz="1600" dirty="0">
                <a:latin typeface="+mn-lt"/>
              </a:rPr>
              <a:t> along with publicly available data for </a:t>
            </a:r>
            <a:r>
              <a:rPr lang="en-US" sz="1600" b="1" dirty="0">
                <a:solidFill>
                  <a:schemeClr val="bg2"/>
                </a:solidFill>
                <a:latin typeface="+mn-lt"/>
              </a:rPr>
              <a:t>9,000 companies employing between 500 and 1,000 individuals</a:t>
            </a:r>
            <a:r>
              <a:rPr lang="en-US" sz="1600" dirty="0">
                <a:solidFill>
                  <a:schemeClr val="bg2"/>
                </a:solidFill>
                <a:latin typeface="+mn-lt"/>
              </a:rPr>
              <a:t>. </a:t>
            </a:r>
            <a:r>
              <a:rPr lang="en-US" sz="1600" dirty="0">
                <a:latin typeface="+mn-lt"/>
              </a:rPr>
              <a:t>This thorough evaluation aimed to assess key factors contributing to workplace performance and employee satisfaction.</a:t>
            </a:r>
            <a:r>
              <a:rPr lang="en-US" sz="1600" dirty="0">
                <a:latin typeface="+mn-lt"/>
                <a:cs typeface="Segoe UI"/>
              </a:rPr>
              <a:t> We conducted a survey to understand the importance for each key workplace-related category and created a model to factor in industry deviation scores.</a:t>
            </a:r>
            <a:endParaRPr lang="en-US" sz="1600" dirty="0">
              <a:latin typeface="+mn-lt"/>
            </a:endParaRPr>
          </a:p>
        </p:txBody>
      </p:sp>
      <p:sp>
        <p:nvSpPr>
          <p:cNvPr id="39" name="Oval 38">
            <a:extLst>
              <a:ext uri="{FF2B5EF4-FFF2-40B4-BE49-F238E27FC236}">
                <a16:creationId xmlns:a16="http://schemas.microsoft.com/office/drawing/2014/main" id="{0B46C906-B8B6-EA78-AE46-81DD6564D06A}"/>
              </a:ext>
            </a:extLst>
          </p:cNvPr>
          <p:cNvSpPr/>
          <p:nvPr/>
        </p:nvSpPr>
        <p:spPr>
          <a:xfrm>
            <a:off x="4400550" y="2160965"/>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30" name="Graphic 29">
            <a:extLst>
              <a:ext uri="{FF2B5EF4-FFF2-40B4-BE49-F238E27FC236}">
                <a16:creationId xmlns:a16="http://schemas.microsoft.com/office/drawing/2014/main" id="{FE200639-C618-E903-8E2A-0F342077FCB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55530" y="2301458"/>
            <a:ext cx="366315" cy="395288"/>
          </a:xfrm>
          <a:prstGeom prst="rect">
            <a:avLst/>
          </a:prstGeom>
        </p:spPr>
      </p:pic>
      <p:sp>
        <p:nvSpPr>
          <p:cNvPr id="42" name="Rectangle 41">
            <a:extLst>
              <a:ext uri="{FF2B5EF4-FFF2-40B4-BE49-F238E27FC236}">
                <a16:creationId xmlns:a16="http://schemas.microsoft.com/office/drawing/2014/main" id="{B04DD8B4-97F2-FE3F-70E2-BE41271CC0D0}"/>
              </a:ext>
            </a:extLst>
          </p:cNvPr>
          <p:cNvSpPr/>
          <p:nvPr/>
        </p:nvSpPr>
        <p:spPr>
          <a:xfrm>
            <a:off x="4098289" y="4705656"/>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TextBox 43">
            <a:extLst>
              <a:ext uri="{FF2B5EF4-FFF2-40B4-BE49-F238E27FC236}">
                <a16:creationId xmlns:a16="http://schemas.microsoft.com/office/drawing/2014/main" id="{F287528F-C807-EC2A-24D5-62D99CD4AFA1}"/>
              </a:ext>
            </a:extLst>
          </p:cNvPr>
          <p:cNvSpPr txBox="1"/>
          <p:nvPr/>
        </p:nvSpPr>
        <p:spPr>
          <a:xfrm>
            <a:off x="5217319" y="4453244"/>
            <a:ext cx="6365082" cy="1723549"/>
          </a:xfrm>
          <a:prstGeom prst="rect">
            <a:avLst/>
          </a:prstGeom>
          <a:noFill/>
        </p:spPr>
        <p:txBody>
          <a:bodyPr wrap="square" lIns="0" tIns="0" rIns="0" bIns="0" rtlCol="0" anchor="t">
            <a:spAutoFit/>
          </a:bodyPr>
          <a:lstStyle/>
          <a:p>
            <a:pPr>
              <a:spcBef>
                <a:spcPts val="600"/>
              </a:spcBef>
              <a:spcAft>
                <a:spcPts val="600"/>
              </a:spcAft>
              <a:buClr>
                <a:srgbClr val="01466F"/>
              </a:buClr>
            </a:pPr>
            <a:r>
              <a:rPr lang="en-US" sz="1600" dirty="0">
                <a:latin typeface="+mn-lt"/>
              </a:rPr>
              <a:t>We collaborated with a third-party data provider, </a:t>
            </a:r>
            <a:r>
              <a:rPr lang="en-US" sz="1600" b="1" dirty="0">
                <a:solidFill>
                  <a:schemeClr val="bg2"/>
                </a:solidFill>
                <a:latin typeface="+mn-lt"/>
              </a:rPr>
              <a:t>Aniline</a:t>
            </a:r>
            <a:r>
              <a:rPr lang="en-US" sz="1600" dirty="0">
                <a:latin typeface="+mn-lt"/>
              </a:rPr>
              <a:t>, to leverage their extensive database of over 120 key performance indicators (KPIs) for U.S.-based companies. These KPIs cover a wide range of crucial factors, including </a:t>
            </a:r>
            <a:r>
              <a:rPr lang="en-US" sz="1600" b="1" dirty="0">
                <a:solidFill>
                  <a:schemeClr val="bg2"/>
                </a:solidFill>
                <a:latin typeface="+mn-lt"/>
              </a:rPr>
              <a:t>Leadership, Integrity, Compensation, Career Development, Culture &amp; Belonging, and Work-Life Balance</a:t>
            </a:r>
            <a:r>
              <a:rPr lang="en-US" sz="1600" dirty="0">
                <a:solidFill>
                  <a:schemeClr val="bg2"/>
                </a:solidFill>
                <a:latin typeface="+mn-lt"/>
              </a:rPr>
              <a:t>,</a:t>
            </a:r>
            <a:r>
              <a:rPr lang="en-US" sz="1600" dirty="0">
                <a:latin typeface="+mn-lt"/>
              </a:rPr>
              <a:t> offering a comprehensive view of workplace performance and employee satisfaction.</a:t>
            </a:r>
          </a:p>
        </p:txBody>
      </p:sp>
      <p:sp>
        <p:nvSpPr>
          <p:cNvPr id="45" name="Oval 44">
            <a:extLst>
              <a:ext uri="{FF2B5EF4-FFF2-40B4-BE49-F238E27FC236}">
                <a16:creationId xmlns:a16="http://schemas.microsoft.com/office/drawing/2014/main" id="{20D19286-7820-00DD-33FE-FDBD315B4CC0}"/>
              </a:ext>
            </a:extLst>
          </p:cNvPr>
          <p:cNvSpPr/>
          <p:nvPr/>
        </p:nvSpPr>
        <p:spPr>
          <a:xfrm>
            <a:off x="4400550" y="4453244"/>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32" name="Graphic 31">
            <a:extLst>
              <a:ext uri="{FF2B5EF4-FFF2-40B4-BE49-F238E27FC236}">
                <a16:creationId xmlns:a16="http://schemas.microsoft.com/office/drawing/2014/main" id="{BB7CC33C-234D-8073-20BF-EACB4B4CE45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5087" y="4677806"/>
            <a:ext cx="367200" cy="227151"/>
          </a:xfrm>
          <a:prstGeom prst="rect">
            <a:avLst/>
          </a:prstGeom>
        </p:spPr>
      </p:pic>
      <p:cxnSp>
        <p:nvCxnSpPr>
          <p:cNvPr id="3" name="Straight Connector 2">
            <a:extLst>
              <a:ext uri="{FF2B5EF4-FFF2-40B4-BE49-F238E27FC236}">
                <a16:creationId xmlns:a16="http://schemas.microsoft.com/office/drawing/2014/main" id="{3698FD11-B3B0-C7CD-1085-475051D50EAE}"/>
              </a:ext>
            </a:extLst>
          </p:cNvPr>
          <p:cNvCxnSpPr>
            <a:cxnSpLocks/>
          </p:cNvCxnSpPr>
          <p:nvPr/>
        </p:nvCxnSpPr>
        <p:spPr>
          <a:xfrm>
            <a:off x="4400550" y="1906258"/>
            <a:ext cx="71818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4E47D24-B1C2-018E-F05F-5DA907EAE522}"/>
              </a:ext>
            </a:extLst>
          </p:cNvPr>
          <p:cNvCxnSpPr>
            <a:cxnSpLocks/>
          </p:cNvCxnSpPr>
          <p:nvPr/>
        </p:nvCxnSpPr>
        <p:spPr>
          <a:xfrm>
            <a:off x="4400550" y="4342912"/>
            <a:ext cx="71818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99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B9538BC-A1EE-2E62-7E1A-A291189A96FA}"/>
              </a:ext>
            </a:extLst>
          </p:cNvPr>
          <p:cNvGraphicFramePr>
            <a:graphicFrameLocks noChangeAspect="1"/>
          </p:cNvGraphicFramePr>
          <p:nvPr>
            <p:custDataLst>
              <p:tags r:id="rId1"/>
            </p:custDataLst>
            <p:extLst>
              <p:ext uri="{D42A27DB-BD31-4B8C-83A1-F6EECF244321}">
                <p14:modId xmlns:p14="http://schemas.microsoft.com/office/powerpoint/2010/main" val="943485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FB9538BC-A1EE-2E62-7E1A-A291189A96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Titel 29">
            <a:extLst>
              <a:ext uri="{FF2B5EF4-FFF2-40B4-BE49-F238E27FC236}">
                <a16:creationId xmlns:a16="http://schemas.microsoft.com/office/drawing/2014/main" id="{E84498F4-C327-BFA9-EFF4-11BA43CE23FB}"/>
              </a:ext>
            </a:extLst>
          </p:cNvPr>
          <p:cNvSpPr>
            <a:spLocks noGrp="1"/>
          </p:cNvSpPr>
          <p:nvPr>
            <p:ph type="title"/>
          </p:nvPr>
        </p:nvSpPr>
        <p:spPr>
          <a:xfrm>
            <a:off x="609600" y="176459"/>
            <a:ext cx="10972800" cy="353943"/>
          </a:xfrm>
        </p:spPr>
        <p:txBody>
          <a:bodyPr vert="horz" lIns="0" tIns="0" rIns="0" bIns="0"/>
          <a:lstStyle/>
          <a:p>
            <a:r>
              <a:rPr lang="en-US" dirty="0"/>
              <a:t>Methodology: America’s Greatest Midsize Workplaces 2025 step by step</a:t>
            </a:r>
          </a:p>
        </p:txBody>
      </p:sp>
      <p:sp>
        <p:nvSpPr>
          <p:cNvPr id="14" name="TextBox 13">
            <a:extLst>
              <a:ext uri="{FF2B5EF4-FFF2-40B4-BE49-F238E27FC236}">
                <a16:creationId xmlns:a16="http://schemas.microsoft.com/office/drawing/2014/main" id="{579EFB3B-903F-58E7-F93E-738A7AFF4421}"/>
              </a:ext>
            </a:extLst>
          </p:cNvPr>
          <p:cNvSpPr txBox="1"/>
          <p:nvPr/>
        </p:nvSpPr>
        <p:spPr>
          <a:xfrm>
            <a:off x="609600" y="753225"/>
            <a:ext cx="10972800" cy="169277"/>
          </a:xfrm>
          <a:prstGeom prst="rect">
            <a:avLst/>
          </a:prstGeom>
          <a:solidFill>
            <a:schemeClr val="bg1"/>
          </a:solidFill>
        </p:spPr>
        <p:txBody>
          <a:bodyPr wrap="square" lIns="0" tIns="0" rIns="0" bIns="0" rtlCol="0" anchor="t" anchorCtr="0">
            <a:spAutoFit/>
          </a:bodyPr>
          <a:lstStyle/>
          <a:p>
            <a:pPr>
              <a:spcBef>
                <a:spcPts val="600"/>
              </a:spcBef>
            </a:pPr>
            <a:r>
              <a:rPr lang="en-US" sz="1100" b="1" dirty="0">
                <a:solidFill>
                  <a:schemeClr val="bg2"/>
                </a:solidFill>
                <a:latin typeface="+mn-lt"/>
              </a:rPr>
              <a:t>The Study consists of 5 parts</a:t>
            </a:r>
            <a:endParaRPr lang="en-DE" sz="1100" b="1" dirty="0">
              <a:solidFill>
                <a:schemeClr val="bg2"/>
              </a:solidFill>
              <a:latin typeface="+mn-lt"/>
            </a:endParaRPr>
          </a:p>
        </p:txBody>
      </p:sp>
      <p:sp>
        <p:nvSpPr>
          <p:cNvPr id="62" name="Rectangle 61">
            <a:extLst>
              <a:ext uri="{FF2B5EF4-FFF2-40B4-BE49-F238E27FC236}">
                <a16:creationId xmlns:a16="http://schemas.microsoft.com/office/drawing/2014/main" id="{5DAB511F-03C0-1469-0E0E-2EE38E785A43}"/>
              </a:ext>
            </a:extLst>
          </p:cNvPr>
          <p:cNvSpPr/>
          <p:nvPr/>
        </p:nvSpPr>
        <p:spPr>
          <a:xfrm>
            <a:off x="609600" y="1057263"/>
            <a:ext cx="140492" cy="5119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6" name="Rectangle 65">
            <a:extLst>
              <a:ext uri="{FF2B5EF4-FFF2-40B4-BE49-F238E27FC236}">
                <a16:creationId xmlns:a16="http://schemas.microsoft.com/office/drawing/2014/main" id="{C019C9A3-C592-BA82-D4A5-7C738E178FD8}"/>
              </a:ext>
            </a:extLst>
          </p:cNvPr>
          <p:cNvSpPr/>
          <p:nvPr/>
        </p:nvSpPr>
        <p:spPr>
          <a:xfrm>
            <a:off x="714229" y="1310092"/>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8" name="TextBox 67">
            <a:extLst>
              <a:ext uri="{FF2B5EF4-FFF2-40B4-BE49-F238E27FC236}">
                <a16:creationId xmlns:a16="http://schemas.microsoft.com/office/drawing/2014/main" id="{66213919-9F6C-9224-1463-45A1621335D9}"/>
              </a:ext>
            </a:extLst>
          </p:cNvPr>
          <p:cNvSpPr txBox="1"/>
          <p:nvPr/>
        </p:nvSpPr>
        <p:spPr>
          <a:xfrm>
            <a:off x="3966826" y="1057263"/>
            <a:ext cx="7615573" cy="677108"/>
          </a:xfrm>
          <a:prstGeom prst="rect">
            <a:avLst/>
          </a:prstGeom>
          <a:noFill/>
        </p:spPr>
        <p:txBody>
          <a:bodyPr wrap="square" lIns="0" tIns="0" rIns="0" bIns="0" anchor="t">
            <a:spAutoFit/>
          </a:bodyPr>
          <a:lstStyle/>
          <a:p>
            <a:pPr>
              <a:spcBef>
                <a:spcPts val="600"/>
              </a:spcBef>
            </a:pPr>
            <a:r>
              <a:rPr lang="en-US" sz="1100" dirty="0">
                <a:latin typeface="+mn-lt"/>
              </a:rPr>
              <a:t>We partnered with Aniline, a platform that provides real-time workforce insights, to utilize their extensive database of over 120 KPIs across more than 70,000 companies. These KPIs cover essential areas such as Leadership, Integrity, Compensation, Work-Life Balance, Culture &amp; Belonging, Career Development, and Work Environment.</a:t>
            </a:r>
          </a:p>
        </p:txBody>
      </p:sp>
      <p:sp>
        <p:nvSpPr>
          <p:cNvPr id="40" name="TextBox 39">
            <a:extLst>
              <a:ext uri="{FF2B5EF4-FFF2-40B4-BE49-F238E27FC236}">
                <a16:creationId xmlns:a16="http://schemas.microsoft.com/office/drawing/2014/main" id="{59F9F5C8-EDCB-80B4-113B-43EFEA5F1614}"/>
              </a:ext>
            </a:extLst>
          </p:cNvPr>
          <p:cNvSpPr txBox="1"/>
          <p:nvPr/>
        </p:nvSpPr>
        <p:spPr>
          <a:xfrm>
            <a:off x="2126370" y="1057263"/>
            <a:ext cx="1689427" cy="677108"/>
          </a:xfrm>
          <a:prstGeom prst="rect">
            <a:avLst/>
          </a:prstGeom>
          <a:solidFill>
            <a:schemeClr val="accent1"/>
          </a:solidFill>
        </p:spPr>
        <p:txBody>
          <a:bodyPr wrap="square" lIns="72000" tIns="72000" rIns="72000" bIns="72000" anchor="ctr">
            <a:noAutofit/>
          </a:bodyPr>
          <a:lstStyle/>
          <a:p>
            <a:pPr>
              <a:spcBef>
                <a:spcPts val="600"/>
              </a:spcBef>
            </a:pPr>
            <a:r>
              <a:rPr lang="en-US" sz="1100" b="1" dirty="0">
                <a:solidFill>
                  <a:schemeClr val="bg2"/>
                </a:solidFill>
                <a:latin typeface="+mn-lt"/>
              </a:rPr>
              <a:t>Category Score</a:t>
            </a:r>
            <a:endParaRPr lang="en-US" sz="1100" dirty="0">
              <a:solidFill>
                <a:schemeClr val="bg2"/>
              </a:solidFill>
              <a:latin typeface="+mn-lt"/>
            </a:endParaRPr>
          </a:p>
        </p:txBody>
      </p:sp>
      <p:sp>
        <p:nvSpPr>
          <p:cNvPr id="42" name="TextBox 41">
            <a:extLst>
              <a:ext uri="{FF2B5EF4-FFF2-40B4-BE49-F238E27FC236}">
                <a16:creationId xmlns:a16="http://schemas.microsoft.com/office/drawing/2014/main" id="{251EB7BA-38B2-A459-2E30-177C027B3B55}"/>
              </a:ext>
            </a:extLst>
          </p:cNvPr>
          <p:cNvSpPr txBox="1"/>
          <p:nvPr/>
        </p:nvSpPr>
        <p:spPr>
          <a:xfrm>
            <a:off x="1859280" y="1057263"/>
            <a:ext cx="267093" cy="677108"/>
          </a:xfrm>
          <a:prstGeom prst="rect">
            <a:avLst/>
          </a:prstGeom>
          <a:solidFill>
            <a:schemeClr val="bg2"/>
          </a:solidFill>
        </p:spPr>
        <p:txBody>
          <a:bodyPr wrap="square" lIns="0" tIns="0" rIns="0" bIns="0" rtlCol="0" anchor="ctr">
            <a:noAutofit/>
          </a:bodyPr>
          <a:lstStyle/>
          <a:p>
            <a:pPr algn="ctr"/>
            <a:r>
              <a:rPr lang="en-US" sz="1100" b="1">
                <a:solidFill>
                  <a:schemeClr val="bg1"/>
                </a:solidFill>
                <a:latin typeface="+mn-lt"/>
              </a:rPr>
              <a:t>1</a:t>
            </a:r>
          </a:p>
        </p:txBody>
      </p:sp>
      <p:sp>
        <p:nvSpPr>
          <p:cNvPr id="63" name="Oval 62">
            <a:extLst>
              <a:ext uri="{FF2B5EF4-FFF2-40B4-BE49-F238E27FC236}">
                <a16:creationId xmlns:a16="http://schemas.microsoft.com/office/drawing/2014/main" id="{BADE8767-7F9B-DB81-2D5C-5F942FEFA107}"/>
              </a:ext>
            </a:extLst>
          </p:cNvPr>
          <p:cNvSpPr/>
          <p:nvPr/>
        </p:nvSpPr>
        <p:spPr>
          <a:xfrm>
            <a:off x="937717" y="1057680"/>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1" name="Rectangle 70">
            <a:extLst>
              <a:ext uri="{FF2B5EF4-FFF2-40B4-BE49-F238E27FC236}">
                <a16:creationId xmlns:a16="http://schemas.microsoft.com/office/drawing/2014/main" id="{5725B44C-9AA0-889C-6EE0-D845F6F4CAA1}"/>
              </a:ext>
            </a:extLst>
          </p:cNvPr>
          <p:cNvSpPr/>
          <p:nvPr/>
        </p:nvSpPr>
        <p:spPr>
          <a:xfrm>
            <a:off x="714229" y="2189864"/>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2" name="TextBox 71">
            <a:extLst>
              <a:ext uri="{FF2B5EF4-FFF2-40B4-BE49-F238E27FC236}">
                <a16:creationId xmlns:a16="http://schemas.microsoft.com/office/drawing/2014/main" id="{73C81C4D-3425-2D4D-B317-40CBF9A5A6B0}"/>
              </a:ext>
            </a:extLst>
          </p:cNvPr>
          <p:cNvSpPr txBox="1"/>
          <p:nvPr/>
        </p:nvSpPr>
        <p:spPr>
          <a:xfrm>
            <a:off x="2126370" y="1937035"/>
            <a:ext cx="1689427" cy="677108"/>
          </a:xfrm>
          <a:prstGeom prst="rect">
            <a:avLst/>
          </a:prstGeom>
          <a:solidFill>
            <a:schemeClr val="accent1"/>
          </a:solidFill>
        </p:spPr>
        <p:txBody>
          <a:bodyPr wrap="square" lIns="72000" tIns="72000" rIns="72000" bIns="72000" anchor="ctr">
            <a:noAutofit/>
          </a:bodyPr>
          <a:lstStyle/>
          <a:p>
            <a:pPr>
              <a:spcBef>
                <a:spcPts val="600"/>
              </a:spcBef>
            </a:pPr>
            <a:r>
              <a:rPr lang="en-US" sz="1100" b="1" dirty="0">
                <a:solidFill>
                  <a:schemeClr val="bg2"/>
                </a:solidFill>
                <a:latin typeface="+mn-lt"/>
              </a:rPr>
              <a:t>Survey</a:t>
            </a:r>
            <a:endParaRPr lang="en-US" sz="1100" dirty="0">
              <a:solidFill>
                <a:schemeClr val="bg2"/>
              </a:solidFill>
              <a:latin typeface="+mn-lt"/>
            </a:endParaRPr>
          </a:p>
        </p:txBody>
      </p:sp>
      <p:sp>
        <p:nvSpPr>
          <p:cNvPr id="73" name="TextBox 72">
            <a:extLst>
              <a:ext uri="{FF2B5EF4-FFF2-40B4-BE49-F238E27FC236}">
                <a16:creationId xmlns:a16="http://schemas.microsoft.com/office/drawing/2014/main" id="{BB444FC5-B82D-077D-32A5-C52C1DBC245B}"/>
              </a:ext>
            </a:extLst>
          </p:cNvPr>
          <p:cNvSpPr txBox="1"/>
          <p:nvPr/>
        </p:nvSpPr>
        <p:spPr>
          <a:xfrm>
            <a:off x="1859280" y="1937035"/>
            <a:ext cx="267093" cy="677108"/>
          </a:xfrm>
          <a:prstGeom prst="rect">
            <a:avLst/>
          </a:prstGeom>
          <a:solidFill>
            <a:schemeClr val="bg2"/>
          </a:solidFill>
        </p:spPr>
        <p:txBody>
          <a:bodyPr wrap="square" lIns="0" tIns="0" rIns="0" bIns="0" rtlCol="0" anchor="ctr">
            <a:noAutofit/>
          </a:bodyPr>
          <a:lstStyle/>
          <a:p>
            <a:pPr algn="ctr"/>
            <a:r>
              <a:rPr lang="en-US" sz="1100" b="1">
                <a:solidFill>
                  <a:schemeClr val="bg1"/>
                </a:solidFill>
                <a:latin typeface="+mn-lt"/>
              </a:rPr>
              <a:t>2</a:t>
            </a:r>
          </a:p>
        </p:txBody>
      </p:sp>
      <p:sp>
        <p:nvSpPr>
          <p:cNvPr id="74" name="Oval 73">
            <a:extLst>
              <a:ext uri="{FF2B5EF4-FFF2-40B4-BE49-F238E27FC236}">
                <a16:creationId xmlns:a16="http://schemas.microsoft.com/office/drawing/2014/main" id="{0C307BA1-A26A-2A50-3345-989D351A390C}"/>
              </a:ext>
            </a:extLst>
          </p:cNvPr>
          <p:cNvSpPr/>
          <p:nvPr/>
        </p:nvSpPr>
        <p:spPr>
          <a:xfrm>
            <a:off x="937717" y="1937452"/>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6" name="TextBox 75">
            <a:extLst>
              <a:ext uri="{FF2B5EF4-FFF2-40B4-BE49-F238E27FC236}">
                <a16:creationId xmlns:a16="http://schemas.microsoft.com/office/drawing/2014/main" id="{D0AD9C35-A72F-4FC4-C7A2-3FF8EA1A9CB2}"/>
              </a:ext>
            </a:extLst>
          </p:cNvPr>
          <p:cNvSpPr txBox="1"/>
          <p:nvPr/>
        </p:nvSpPr>
        <p:spPr>
          <a:xfrm>
            <a:off x="3966826" y="1937036"/>
            <a:ext cx="7615573" cy="677108"/>
          </a:xfrm>
          <a:prstGeom prst="rect">
            <a:avLst/>
          </a:prstGeom>
          <a:noFill/>
        </p:spPr>
        <p:txBody>
          <a:bodyPr wrap="square" lIns="0" tIns="0" rIns="0" bIns="0">
            <a:spAutoFit/>
          </a:bodyPr>
          <a:lstStyle/>
          <a:p>
            <a:pPr>
              <a:spcBef>
                <a:spcPts val="600"/>
              </a:spcBef>
            </a:pPr>
            <a:r>
              <a:rPr lang="en-US" sz="1100" dirty="0">
                <a:latin typeface="+mn-lt"/>
              </a:rPr>
              <a:t>We conducted a survey and collected ove</a:t>
            </a:r>
            <a:r>
              <a:rPr lang="en-US" sz="1100" dirty="0">
                <a:solidFill>
                  <a:schemeClr val="bg2"/>
                </a:solidFill>
                <a:latin typeface="+mn-lt"/>
              </a:rPr>
              <a:t>r </a:t>
            </a:r>
            <a:r>
              <a:rPr lang="en-US" sz="1100" b="1" dirty="0">
                <a:solidFill>
                  <a:schemeClr val="bg2"/>
                </a:solidFill>
                <a:latin typeface="+mn-lt"/>
              </a:rPr>
              <a:t>3.5 million employee reviews</a:t>
            </a:r>
            <a:r>
              <a:rPr lang="en-US" sz="1100" dirty="0">
                <a:solidFill>
                  <a:schemeClr val="bg2"/>
                </a:solidFill>
                <a:latin typeface="+mn-lt"/>
              </a:rPr>
              <a:t> </a:t>
            </a:r>
            <a:r>
              <a:rPr lang="en-US" sz="1100" dirty="0">
                <a:latin typeface="+mn-lt"/>
              </a:rPr>
              <a:t>to identify the importance of key workforce-related categories. Based on these insights, we assigned weights to each category, which were then combined with the category scores to calculate a final weighted score, reflecting the relative importance of each category.</a:t>
            </a:r>
          </a:p>
        </p:txBody>
      </p:sp>
      <p:sp>
        <p:nvSpPr>
          <p:cNvPr id="78" name="Rectangle 77">
            <a:extLst>
              <a:ext uri="{FF2B5EF4-FFF2-40B4-BE49-F238E27FC236}">
                <a16:creationId xmlns:a16="http://schemas.microsoft.com/office/drawing/2014/main" id="{40B33BAB-C0D3-30BF-444A-4725EA131628}"/>
              </a:ext>
            </a:extLst>
          </p:cNvPr>
          <p:cNvSpPr/>
          <p:nvPr/>
        </p:nvSpPr>
        <p:spPr>
          <a:xfrm>
            <a:off x="714229" y="3069637"/>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9" name="TextBox 78">
            <a:extLst>
              <a:ext uri="{FF2B5EF4-FFF2-40B4-BE49-F238E27FC236}">
                <a16:creationId xmlns:a16="http://schemas.microsoft.com/office/drawing/2014/main" id="{97833280-EC6A-9879-A2A2-E993E1196329}"/>
              </a:ext>
            </a:extLst>
          </p:cNvPr>
          <p:cNvSpPr txBox="1"/>
          <p:nvPr/>
        </p:nvSpPr>
        <p:spPr>
          <a:xfrm>
            <a:off x="2126370" y="2816808"/>
            <a:ext cx="1689427" cy="677108"/>
          </a:xfrm>
          <a:prstGeom prst="rect">
            <a:avLst/>
          </a:prstGeom>
          <a:solidFill>
            <a:schemeClr val="accent1"/>
          </a:solidFill>
        </p:spPr>
        <p:txBody>
          <a:bodyPr wrap="square" lIns="72000" tIns="72000" rIns="72000" bIns="72000" anchor="ctr">
            <a:noAutofit/>
          </a:bodyPr>
          <a:lstStyle/>
          <a:p>
            <a:pPr>
              <a:spcBef>
                <a:spcPts val="600"/>
              </a:spcBef>
            </a:pPr>
            <a:r>
              <a:rPr lang="en-US" sz="1100" b="1" dirty="0">
                <a:solidFill>
                  <a:schemeClr val="bg2"/>
                </a:solidFill>
                <a:latin typeface="+mn-lt"/>
              </a:rPr>
              <a:t>Industry deviations</a:t>
            </a:r>
            <a:endParaRPr lang="en-US" sz="1100" dirty="0">
              <a:solidFill>
                <a:schemeClr val="bg2"/>
              </a:solidFill>
              <a:latin typeface="+mn-lt"/>
            </a:endParaRPr>
          </a:p>
        </p:txBody>
      </p:sp>
      <p:sp>
        <p:nvSpPr>
          <p:cNvPr id="80" name="TextBox 79">
            <a:extLst>
              <a:ext uri="{FF2B5EF4-FFF2-40B4-BE49-F238E27FC236}">
                <a16:creationId xmlns:a16="http://schemas.microsoft.com/office/drawing/2014/main" id="{FD175969-F80A-958E-A220-FC0B130BFAB0}"/>
              </a:ext>
            </a:extLst>
          </p:cNvPr>
          <p:cNvSpPr txBox="1"/>
          <p:nvPr/>
        </p:nvSpPr>
        <p:spPr>
          <a:xfrm>
            <a:off x="1859280" y="2816808"/>
            <a:ext cx="267093" cy="677108"/>
          </a:xfrm>
          <a:prstGeom prst="rect">
            <a:avLst/>
          </a:prstGeom>
          <a:solidFill>
            <a:schemeClr val="bg2"/>
          </a:solidFill>
        </p:spPr>
        <p:txBody>
          <a:bodyPr wrap="square" lIns="0" tIns="0" rIns="0" bIns="0" rtlCol="0" anchor="ctr">
            <a:noAutofit/>
          </a:bodyPr>
          <a:lstStyle/>
          <a:p>
            <a:pPr algn="ctr"/>
            <a:r>
              <a:rPr lang="en-US" sz="1100" b="1">
                <a:solidFill>
                  <a:schemeClr val="bg1"/>
                </a:solidFill>
                <a:latin typeface="+mn-lt"/>
              </a:rPr>
              <a:t>3</a:t>
            </a:r>
          </a:p>
        </p:txBody>
      </p:sp>
      <p:sp>
        <p:nvSpPr>
          <p:cNvPr id="81" name="Oval 80">
            <a:extLst>
              <a:ext uri="{FF2B5EF4-FFF2-40B4-BE49-F238E27FC236}">
                <a16:creationId xmlns:a16="http://schemas.microsoft.com/office/drawing/2014/main" id="{B0AB1AE8-EB5A-5B47-09E2-3BA3E9E51FC0}"/>
              </a:ext>
            </a:extLst>
          </p:cNvPr>
          <p:cNvSpPr/>
          <p:nvPr/>
        </p:nvSpPr>
        <p:spPr>
          <a:xfrm>
            <a:off x="937717" y="2817225"/>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3" name="TextBox 82">
            <a:extLst>
              <a:ext uri="{FF2B5EF4-FFF2-40B4-BE49-F238E27FC236}">
                <a16:creationId xmlns:a16="http://schemas.microsoft.com/office/drawing/2014/main" id="{CE07B8A0-8EBE-0F7F-AFDC-6E679786127E}"/>
              </a:ext>
            </a:extLst>
          </p:cNvPr>
          <p:cNvSpPr txBox="1"/>
          <p:nvPr/>
        </p:nvSpPr>
        <p:spPr>
          <a:xfrm>
            <a:off x="3966826" y="2816809"/>
            <a:ext cx="7615573" cy="677108"/>
          </a:xfrm>
          <a:prstGeom prst="rect">
            <a:avLst/>
          </a:prstGeom>
          <a:noFill/>
        </p:spPr>
        <p:txBody>
          <a:bodyPr wrap="square" lIns="0" tIns="0" rIns="0" bIns="0">
            <a:spAutoFit/>
          </a:bodyPr>
          <a:lstStyle/>
          <a:p>
            <a:pPr>
              <a:spcBef>
                <a:spcPts val="600"/>
              </a:spcBef>
            </a:pPr>
            <a:r>
              <a:rPr lang="en-US" sz="1100" dirty="0">
                <a:latin typeface="+mn-lt"/>
              </a:rPr>
              <a:t>For each industry, we computed an average category score using an industry deviation model. We then applied industry deviation scores to develop an additional metric that highlights a company’s performance compared to the industry average in each workforce-related category. A score is assigned based on these relative deviations.</a:t>
            </a:r>
          </a:p>
        </p:txBody>
      </p:sp>
      <p:sp>
        <p:nvSpPr>
          <p:cNvPr id="85" name="Rectangle 84">
            <a:extLst>
              <a:ext uri="{FF2B5EF4-FFF2-40B4-BE49-F238E27FC236}">
                <a16:creationId xmlns:a16="http://schemas.microsoft.com/office/drawing/2014/main" id="{EAE5158D-E142-F0BA-BABD-7F74C5B36DF8}"/>
              </a:ext>
            </a:extLst>
          </p:cNvPr>
          <p:cNvSpPr/>
          <p:nvPr/>
        </p:nvSpPr>
        <p:spPr>
          <a:xfrm>
            <a:off x="714229" y="4034049"/>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6" name="TextBox 85">
            <a:extLst>
              <a:ext uri="{FF2B5EF4-FFF2-40B4-BE49-F238E27FC236}">
                <a16:creationId xmlns:a16="http://schemas.microsoft.com/office/drawing/2014/main" id="{43AEA871-C2DC-F372-3A26-609DF47FFF92}"/>
              </a:ext>
            </a:extLst>
          </p:cNvPr>
          <p:cNvSpPr txBox="1"/>
          <p:nvPr/>
        </p:nvSpPr>
        <p:spPr>
          <a:xfrm>
            <a:off x="2126370" y="3696581"/>
            <a:ext cx="1689427" cy="846386"/>
          </a:xfrm>
          <a:prstGeom prst="rect">
            <a:avLst/>
          </a:prstGeom>
          <a:solidFill>
            <a:schemeClr val="accent1"/>
          </a:solidFill>
        </p:spPr>
        <p:txBody>
          <a:bodyPr wrap="square" lIns="72000" tIns="72000" rIns="72000" bIns="72000" anchor="ctr">
            <a:noAutofit/>
          </a:bodyPr>
          <a:lstStyle/>
          <a:p>
            <a:pPr>
              <a:spcBef>
                <a:spcPts val="600"/>
              </a:spcBef>
            </a:pPr>
            <a:r>
              <a:rPr lang="en-US" sz="1100" b="1" dirty="0">
                <a:solidFill>
                  <a:schemeClr val="bg2"/>
                </a:solidFill>
                <a:latin typeface="+mn-lt"/>
              </a:rPr>
              <a:t>Media Monitoring</a:t>
            </a:r>
            <a:endParaRPr lang="en-US" sz="1100" dirty="0">
              <a:solidFill>
                <a:schemeClr val="bg2"/>
              </a:solidFill>
              <a:latin typeface="+mn-lt"/>
            </a:endParaRPr>
          </a:p>
        </p:txBody>
      </p:sp>
      <p:sp>
        <p:nvSpPr>
          <p:cNvPr id="87" name="TextBox 86">
            <a:extLst>
              <a:ext uri="{FF2B5EF4-FFF2-40B4-BE49-F238E27FC236}">
                <a16:creationId xmlns:a16="http://schemas.microsoft.com/office/drawing/2014/main" id="{AF0FA846-0A92-87D9-3E7D-0A7A62E9042C}"/>
              </a:ext>
            </a:extLst>
          </p:cNvPr>
          <p:cNvSpPr txBox="1"/>
          <p:nvPr/>
        </p:nvSpPr>
        <p:spPr>
          <a:xfrm>
            <a:off x="1859280" y="3696581"/>
            <a:ext cx="267093" cy="846386"/>
          </a:xfrm>
          <a:prstGeom prst="rect">
            <a:avLst/>
          </a:prstGeom>
          <a:solidFill>
            <a:schemeClr val="bg2"/>
          </a:solidFill>
        </p:spPr>
        <p:txBody>
          <a:bodyPr wrap="square" lIns="0" tIns="0" rIns="0" bIns="0" rtlCol="0" anchor="ctr">
            <a:noAutofit/>
          </a:bodyPr>
          <a:lstStyle/>
          <a:p>
            <a:pPr algn="ctr"/>
            <a:r>
              <a:rPr lang="en-US" sz="1100" b="1">
                <a:solidFill>
                  <a:schemeClr val="bg1"/>
                </a:solidFill>
                <a:latin typeface="+mn-lt"/>
              </a:rPr>
              <a:t>4</a:t>
            </a:r>
          </a:p>
        </p:txBody>
      </p:sp>
      <p:sp>
        <p:nvSpPr>
          <p:cNvPr id="88" name="Oval 87">
            <a:extLst>
              <a:ext uri="{FF2B5EF4-FFF2-40B4-BE49-F238E27FC236}">
                <a16:creationId xmlns:a16="http://schemas.microsoft.com/office/drawing/2014/main" id="{0DFE04A3-6A21-6C13-4B9A-03F889AACD5D}"/>
              </a:ext>
            </a:extLst>
          </p:cNvPr>
          <p:cNvSpPr/>
          <p:nvPr/>
        </p:nvSpPr>
        <p:spPr>
          <a:xfrm>
            <a:off x="937717" y="3781637"/>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0" name="TextBox 89">
            <a:extLst>
              <a:ext uri="{FF2B5EF4-FFF2-40B4-BE49-F238E27FC236}">
                <a16:creationId xmlns:a16="http://schemas.microsoft.com/office/drawing/2014/main" id="{522123B8-5763-388C-E705-AA4B5746AA0B}"/>
              </a:ext>
            </a:extLst>
          </p:cNvPr>
          <p:cNvSpPr txBox="1"/>
          <p:nvPr/>
        </p:nvSpPr>
        <p:spPr>
          <a:xfrm>
            <a:off x="3966826" y="3696582"/>
            <a:ext cx="7615573" cy="846386"/>
          </a:xfrm>
          <a:prstGeom prst="rect">
            <a:avLst/>
          </a:prstGeom>
          <a:noFill/>
        </p:spPr>
        <p:txBody>
          <a:bodyPr wrap="square" lIns="0" tIns="0" rIns="0" bIns="0">
            <a:spAutoFit/>
          </a:bodyPr>
          <a:lstStyle/>
          <a:p>
            <a:pPr>
              <a:spcBef>
                <a:spcPts val="600"/>
              </a:spcBef>
            </a:pPr>
            <a:r>
              <a:rPr lang="en-US" sz="1100" b="1" dirty="0">
                <a:solidFill>
                  <a:schemeClr val="bg2"/>
                </a:solidFill>
                <a:latin typeface="+mn-lt"/>
              </a:rPr>
              <a:t>The Critical Mention media </a:t>
            </a:r>
            <a:r>
              <a:rPr lang="en-US" sz="1100" dirty="0">
                <a:latin typeface="+mn-lt"/>
              </a:rPr>
              <a:t>monitoring platform from </a:t>
            </a:r>
            <a:r>
              <a:rPr lang="en-US" sz="1100" b="1" dirty="0">
                <a:solidFill>
                  <a:schemeClr val="bg2"/>
                </a:solidFill>
                <a:latin typeface="+mn-lt"/>
              </a:rPr>
              <a:t>Onclusive</a:t>
            </a:r>
            <a:r>
              <a:rPr lang="en-US" sz="1100" dirty="0">
                <a:latin typeface="+mn-lt"/>
              </a:rPr>
              <a:t> was </a:t>
            </a:r>
            <a:r>
              <a:rPr lang="en-US" sz="1100" b="1" dirty="0">
                <a:solidFill>
                  <a:schemeClr val="bg2"/>
                </a:solidFill>
                <a:latin typeface="+mn-lt"/>
              </a:rPr>
              <a:t>utilized</a:t>
            </a:r>
            <a:r>
              <a:rPr lang="en-US" sz="1100" dirty="0">
                <a:latin typeface="+mn-lt"/>
              </a:rPr>
              <a:t> to investigate whether employers were implicated in unfair workplace practices and/or reported for workplace harassment within the last two years </a:t>
            </a:r>
            <a:r>
              <a:rPr lang="en-US" sz="1100" b="1" dirty="0">
                <a:solidFill>
                  <a:schemeClr val="bg2"/>
                </a:solidFill>
                <a:latin typeface="+mn-lt"/>
              </a:rPr>
              <a:t>(February, 11 2023 – February 11, 2025)</a:t>
            </a:r>
            <a:r>
              <a:rPr lang="en-US" sz="1100" dirty="0">
                <a:solidFill>
                  <a:schemeClr val="bg2"/>
                </a:solidFill>
                <a:latin typeface="+mn-lt"/>
              </a:rPr>
              <a:t>. </a:t>
            </a:r>
            <a:r>
              <a:rPr lang="en-US" sz="1100" dirty="0">
                <a:latin typeface="+mn-lt"/>
              </a:rPr>
              <a:t>Any employers found engaging in such practices were subsequently excluded from the final ranking list. Newsweek and Plant-A Insights conducted multiple iterations of the </a:t>
            </a:r>
            <a:r>
              <a:rPr lang="en-US" sz="1100" b="1" dirty="0">
                <a:solidFill>
                  <a:schemeClr val="bg2"/>
                </a:solidFill>
                <a:latin typeface="+mn-lt"/>
              </a:rPr>
              <a:t>media monitoring process </a:t>
            </a:r>
            <a:r>
              <a:rPr lang="en-US" sz="1100" dirty="0">
                <a:latin typeface="+mn-lt"/>
              </a:rPr>
              <a:t>to validate the exclusions and ensure the accuracy of the results.</a:t>
            </a:r>
          </a:p>
        </p:txBody>
      </p:sp>
      <p:sp>
        <p:nvSpPr>
          <p:cNvPr id="92" name="Rectangle 91">
            <a:extLst>
              <a:ext uri="{FF2B5EF4-FFF2-40B4-BE49-F238E27FC236}">
                <a16:creationId xmlns:a16="http://schemas.microsoft.com/office/drawing/2014/main" id="{ABF6C295-AFDA-809F-F77B-F6241199A4D1}"/>
              </a:ext>
            </a:extLst>
          </p:cNvPr>
          <p:cNvSpPr/>
          <p:nvPr/>
        </p:nvSpPr>
        <p:spPr>
          <a:xfrm>
            <a:off x="714229" y="5375486"/>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3" name="TextBox 92">
            <a:extLst>
              <a:ext uri="{FF2B5EF4-FFF2-40B4-BE49-F238E27FC236}">
                <a16:creationId xmlns:a16="http://schemas.microsoft.com/office/drawing/2014/main" id="{338CA3D8-D6AB-4F4B-CC87-659C20F71D70}"/>
              </a:ext>
            </a:extLst>
          </p:cNvPr>
          <p:cNvSpPr txBox="1"/>
          <p:nvPr/>
        </p:nvSpPr>
        <p:spPr>
          <a:xfrm>
            <a:off x="2126370" y="4745631"/>
            <a:ext cx="1689427" cy="1431161"/>
          </a:xfrm>
          <a:prstGeom prst="rect">
            <a:avLst/>
          </a:prstGeom>
          <a:solidFill>
            <a:schemeClr val="accent1"/>
          </a:solidFill>
        </p:spPr>
        <p:txBody>
          <a:bodyPr wrap="square" lIns="72000" tIns="72000" rIns="72000" bIns="72000" anchor="ctr">
            <a:noAutofit/>
          </a:bodyPr>
          <a:lstStyle/>
          <a:p>
            <a:pPr>
              <a:spcBef>
                <a:spcPts val="600"/>
              </a:spcBef>
            </a:pPr>
            <a:r>
              <a:rPr lang="en-US" sz="1100" b="1" dirty="0">
                <a:solidFill>
                  <a:schemeClr val="bg2"/>
                </a:solidFill>
                <a:latin typeface="+mn-lt"/>
              </a:rPr>
              <a:t>Data Validation </a:t>
            </a:r>
            <a:br>
              <a:rPr lang="en-US" sz="1100" b="1" dirty="0">
                <a:solidFill>
                  <a:schemeClr val="bg2"/>
                </a:solidFill>
                <a:latin typeface="+mn-lt"/>
              </a:rPr>
            </a:br>
            <a:r>
              <a:rPr lang="en-US" sz="1100" b="1" dirty="0">
                <a:solidFill>
                  <a:schemeClr val="bg2"/>
                </a:solidFill>
                <a:latin typeface="+mn-lt"/>
              </a:rPr>
              <a:t>&amp; Final Ranking</a:t>
            </a:r>
            <a:endParaRPr lang="en-US" sz="1100" dirty="0">
              <a:solidFill>
                <a:schemeClr val="bg2"/>
              </a:solidFill>
              <a:latin typeface="+mn-lt"/>
            </a:endParaRPr>
          </a:p>
        </p:txBody>
      </p:sp>
      <p:sp>
        <p:nvSpPr>
          <p:cNvPr id="94" name="TextBox 93">
            <a:extLst>
              <a:ext uri="{FF2B5EF4-FFF2-40B4-BE49-F238E27FC236}">
                <a16:creationId xmlns:a16="http://schemas.microsoft.com/office/drawing/2014/main" id="{DB14D0E2-3E65-C8D7-2589-4D0DDA494E84}"/>
              </a:ext>
            </a:extLst>
          </p:cNvPr>
          <p:cNvSpPr txBox="1"/>
          <p:nvPr/>
        </p:nvSpPr>
        <p:spPr>
          <a:xfrm>
            <a:off x="1859280" y="4745631"/>
            <a:ext cx="267093" cy="1431161"/>
          </a:xfrm>
          <a:prstGeom prst="rect">
            <a:avLst/>
          </a:prstGeom>
          <a:solidFill>
            <a:schemeClr val="bg2"/>
          </a:solidFill>
        </p:spPr>
        <p:txBody>
          <a:bodyPr wrap="square" lIns="0" tIns="0" rIns="0" bIns="0" rtlCol="0" anchor="ctr">
            <a:noAutofit/>
          </a:bodyPr>
          <a:lstStyle/>
          <a:p>
            <a:pPr algn="ctr"/>
            <a:r>
              <a:rPr lang="en-US" sz="1100" b="1">
                <a:solidFill>
                  <a:schemeClr val="bg1"/>
                </a:solidFill>
                <a:latin typeface="+mn-lt"/>
              </a:rPr>
              <a:t>5</a:t>
            </a:r>
          </a:p>
        </p:txBody>
      </p:sp>
      <p:sp>
        <p:nvSpPr>
          <p:cNvPr id="95" name="Oval 94">
            <a:extLst>
              <a:ext uri="{FF2B5EF4-FFF2-40B4-BE49-F238E27FC236}">
                <a16:creationId xmlns:a16="http://schemas.microsoft.com/office/drawing/2014/main" id="{BCB92D94-F810-8ECF-1E41-313ACCA3E9B6}"/>
              </a:ext>
            </a:extLst>
          </p:cNvPr>
          <p:cNvSpPr/>
          <p:nvPr/>
        </p:nvSpPr>
        <p:spPr>
          <a:xfrm>
            <a:off x="937717" y="5123074"/>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7" name="TextBox 96">
            <a:extLst>
              <a:ext uri="{FF2B5EF4-FFF2-40B4-BE49-F238E27FC236}">
                <a16:creationId xmlns:a16="http://schemas.microsoft.com/office/drawing/2014/main" id="{118566FA-D860-C878-96DF-F6CCCBAD06CE}"/>
              </a:ext>
            </a:extLst>
          </p:cNvPr>
          <p:cNvSpPr txBox="1"/>
          <p:nvPr/>
        </p:nvSpPr>
        <p:spPr>
          <a:xfrm>
            <a:off x="3966826" y="4745631"/>
            <a:ext cx="7615573" cy="1431161"/>
          </a:xfrm>
          <a:prstGeom prst="rect">
            <a:avLst/>
          </a:prstGeom>
          <a:noFill/>
        </p:spPr>
        <p:txBody>
          <a:bodyPr wrap="square" lIns="0" tIns="0" rIns="0" bIns="0">
            <a:spAutoFit/>
          </a:bodyPr>
          <a:lstStyle/>
          <a:p>
            <a:pPr>
              <a:spcBef>
                <a:spcPts val="600"/>
              </a:spcBef>
            </a:pPr>
            <a:r>
              <a:rPr lang="en-US" sz="1100" dirty="0">
                <a:solidFill>
                  <a:schemeClr val="tx1"/>
                </a:solidFill>
                <a:latin typeface="+mn-lt"/>
              </a:rPr>
              <a:t>The validation process introduces an additional layer of scrutiny to the results. A </a:t>
            </a:r>
            <a:r>
              <a:rPr lang="en-US" sz="1100" b="1" dirty="0">
                <a:solidFill>
                  <a:schemeClr val="bg2"/>
                </a:solidFill>
                <a:latin typeface="+mn-lt"/>
              </a:rPr>
              <a:t>collaborative effort involving the Plant-A research and Newsweek editorial teams</a:t>
            </a:r>
            <a:r>
              <a:rPr lang="en-US" sz="1100" dirty="0">
                <a:solidFill>
                  <a:schemeClr val="bg2"/>
                </a:solidFill>
                <a:latin typeface="+mn-lt"/>
              </a:rPr>
              <a:t> </a:t>
            </a:r>
            <a:r>
              <a:rPr lang="en-US" sz="1100" dirty="0">
                <a:solidFill>
                  <a:schemeClr val="tx1"/>
                </a:solidFill>
                <a:latin typeface="+mn-lt"/>
              </a:rPr>
              <a:t>meticulously reviewed all outcomes for plausibility. Adjustments to the study results were exclusively made in cases where a discrepancy existed between the experts' assessment and the ranking, provided that their reasoning could be verified.</a:t>
            </a:r>
          </a:p>
          <a:p>
            <a:pPr>
              <a:spcBef>
                <a:spcPts val="600"/>
              </a:spcBef>
            </a:pPr>
            <a:r>
              <a:rPr lang="en-US" sz="1100" dirty="0">
                <a:solidFill>
                  <a:schemeClr val="tx1"/>
                </a:solidFill>
                <a:latin typeface="+mn-lt"/>
              </a:rPr>
              <a:t>Utilizing our </a:t>
            </a:r>
            <a:r>
              <a:rPr lang="en-US" sz="1100" b="1" dirty="0">
                <a:solidFill>
                  <a:schemeClr val="bg2"/>
                </a:solidFill>
                <a:latin typeface="+mn-lt"/>
              </a:rPr>
              <a:t>proprietary scoring model</a:t>
            </a:r>
            <a:r>
              <a:rPr lang="en-US" sz="1100" b="1" dirty="0">
                <a:latin typeface="+mn-lt"/>
              </a:rPr>
              <a:t> </a:t>
            </a:r>
            <a:r>
              <a:rPr lang="en-US" sz="1100" dirty="0">
                <a:solidFill>
                  <a:schemeClr val="tx1"/>
                </a:solidFill>
                <a:latin typeface="+mn-lt"/>
              </a:rPr>
              <a:t>(refer to the scoring model slide), we calculated a project score for each company, considering all relevant weights on various categories. We calculated a total score for each company based on the scoring model. </a:t>
            </a:r>
            <a:r>
              <a:rPr lang="en-US" sz="1100" b="1" dirty="0">
                <a:solidFill>
                  <a:schemeClr val="bg2"/>
                </a:solidFill>
                <a:latin typeface="+mn-lt"/>
              </a:rPr>
              <a:t>The quality of companies that are not included in the ranking is not disputed</a:t>
            </a:r>
            <a:r>
              <a:rPr lang="en-US" sz="1100" b="1" dirty="0">
                <a:latin typeface="+mn-lt"/>
              </a:rPr>
              <a:t>.</a:t>
            </a:r>
          </a:p>
        </p:txBody>
      </p:sp>
      <p:cxnSp>
        <p:nvCxnSpPr>
          <p:cNvPr id="103" name="Straight Connector 102">
            <a:extLst>
              <a:ext uri="{FF2B5EF4-FFF2-40B4-BE49-F238E27FC236}">
                <a16:creationId xmlns:a16="http://schemas.microsoft.com/office/drawing/2014/main" id="{84AC1EC3-7B80-7ABB-2AA8-C0F60CD07B87}"/>
              </a:ext>
            </a:extLst>
          </p:cNvPr>
          <p:cNvCxnSpPr>
            <a:cxnSpLocks/>
          </p:cNvCxnSpPr>
          <p:nvPr/>
        </p:nvCxnSpPr>
        <p:spPr>
          <a:xfrm>
            <a:off x="937717" y="1835703"/>
            <a:ext cx="106446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2DAC72B-4633-5939-2E61-F73EFC1959C9}"/>
              </a:ext>
            </a:extLst>
          </p:cNvPr>
          <p:cNvCxnSpPr>
            <a:cxnSpLocks/>
          </p:cNvCxnSpPr>
          <p:nvPr/>
        </p:nvCxnSpPr>
        <p:spPr>
          <a:xfrm>
            <a:off x="937717" y="2715476"/>
            <a:ext cx="106446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175DC6-63D7-6771-9F6F-FAC8B8504FE7}"/>
              </a:ext>
            </a:extLst>
          </p:cNvPr>
          <p:cNvCxnSpPr>
            <a:cxnSpLocks/>
          </p:cNvCxnSpPr>
          <p:nvPr/>
        </p:nvCxnSpPr>
        <p:spPr>
          <a:xfrm>
            <a:off x="937717" y="3595249"/>
            <a:ext cx="106446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977DEB2-84B1-5B35-4F1F-587694EE5C40}"/>
              </a:ext>
            </a:extLst>
          </p:cNvPr>
          <p:cNvCxnSpPr>
            <a:cxnSpLocks/>
          </p:cNvCxnSpPr>
          <p:nvPr/>
        </p:nvCxnSpPr>
        <p:spPr>
          <a:xfrm>
            <a:off x="937717" y="4644300"/>
            <a:ext cx="106446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0" name="Graphic 129">
            <a:extLst>
              <a:ext uri="{FF2B5EF4-FFF2-40B4-BE49-F238E27FC236}">
                <a16:creationId xmlns:a16="http://schemas.microsoft.com/office/drawing/2014/main" id="{900E7879-9A5B-8516-B9CB-20759E4882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1658" y="1215817"/>
            <a:ext cx="268393" cy="360000"/>
          </a:xfrm>
          <a:prstGeom prst="rect">
            <a:avLst/>
          </a:prstGeom>
        </p:spPr>
      </p:pic>
      <p:pic>
        <p:nvPicPr>
          <p:cNvPr id="132" name="Graphic 131">
            <a:extLst>
              <a:ext uri="{FF2B5EF4-FFF2-40B4-BE49-F238E27FC236}">
                <a16:creationId xmlns:a16="http://schemas.microsoft.com/office/drawing/2014/main" id="{C221BA92-A5D7-FC14-624E-5F2BFF1F29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9883" y="2095589"/>
            <a:ext cx="271942" cy="360000"/>
          </a:xfrm>
          <a:prstGeom prst="rect">
            <a:avLst/>
          </a:prstGeom>
        </p:spPr>
      </p:pic>
      <p:pic>
        <p:nvPicPr>
          <p:cNvPr id="134" name="Graphic 133">
            <a:extLst>
              <a:ext uri="{FF2B5EF4-FFF2-40B4-BE49-F238E27FC236}">
                <a16:creationId xmlns:a16="http://schemas.microsoft.com/office/drawing/2014/main" id="{F49DE4C5-6822-F2D2-DD9C-75A7666E5F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5854" y="2975362"/>
            <a:ext cx="360000" cy="360000"/>
          </a:xfrm>
          <a:prstGeom prst="rect">
            <a:avLst/>
          </a:prstGeom>
        </p:spPr>
      </p:pic>
      <p:pic>
        <p:nvPicPr>
          <p:cNvPr id="136" name="Graphic 135">
            <a:extLst>
              <a:ext uri="{FF2B5EF4-FFF2-40B4-BE49-F238E27FC236}">
                <a16:creationId xmlns:a16="http://schemas.microsoft.com/office/drawing/2014/main" id="{776FD739-FC36-05CE-090D-3ECF9D64C4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8369" y="3939774"/>
            <a:ext cx="394971" cy="360000"/>
          </a:xfrm>
          <a:prstGeom prst="rect">
            <a:avLst/>
          </a:prstGeom>
        </p:spPr>
      </p:pic>
      <p:pic>
        <p:nvPicPr>
          <p:cNvPr id="138" name="Graphic 137">
            <a:extLst>
              <a:ext uri="{FF2B5EF4-FFF2-40B4-BE49-F238E27FC236}">
                <a16:creationId xmlns:a16="http://schemas.microsoft.com/office/drawing/2014/main" id="{386EF9C3-821E-A2A8-4CF4-8F6E3CB397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6590" y="5281211"/>
            <a:ext cx="378529" cy="360000"/>
          </a:xfrm>
          <a:prstGeom prst="rect">
            <a:avLst/>
          </a:prstGeom>
        </p:spPr>
      </p:pic>
    </p:spTree>
    <p:extLst>
      <p:ext uri="{BB962C8B-B14F-4D97-AF65-F5344CB8AC3E}">
        <p14:creationId xmlns:p14="http://schemas.microsoft.com/office/powerpoint/2010/main" val="371822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FC5BD-3236-0D54-B398-2B3E94467CD2}"/>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241E26D-7872-95F4-24F8-5774AAC590FF}"/>
              </a:ext>
            </a:extLst>
          </p:cNvPr>
          <p:cNvGraphicFramePr>
            <a:graphicFrameLocks noChangeAspect="1"/>
          </p:cNvGraphicFramePr>
          <p:nvPr>
            <p:custDataLst>
              <p:tags r:id="rId1"/>
            </p:custDataLst>
            <p:extLst>
              <p:ext uri="{D42A27DB-BD31-4B8C-83A1-F6EECF244321}">
                <p14:modId xmlns:p14="http://schemas.microsoft.com/office/powerpoint/2010/main" val="2861312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A241E26D-7872-95F4-24F8-5774AAC590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AA8378-40CA-5EE9-19E8-90D6F4D87FEC}"/>
              </a:ext>
            </a:extLst>
          </p:cNvPr>
          <p:cNvSpPr>
            <a:spLocks noGrp="1"/>
          </p:cNvSpPr>
          <p:nvPr>
            <p:ph type="title"/>
          </p:nvPr>
        </p:nvSpPr>
        <p:spPr>
          <a:xfrm>
            <a:off x="528320" y="308293"/>
            <a:ext cx="10972800" cy="738664"/>
          </a:xfrm>
        </p:spPr>
        <p:txBody>
          <a:bodyPr vert="horz" wrap="square">
            <a:spAutoFit/>
          </a:bodyPr>
          <a:lstStyle/>
          <a:p>
            <a:r>
              <a:rPr lang="en-US" sz="2400" dirty="0"/>
              <a:t>America’s Greatest Midsize Workplaces 2025 is based on &gt;3.5 million opinions for more than 5,400 qualified companies</a:t>
            </a:r>
            <a:endParaRPr lang="en-US" sz="2400" dirty="0">
              <a:highlight>
                <a:srgbClr val="FFFF00"/>
              </a:highlight>
            </a:endParaRPr>
          </a:p>
        </p:txBody>
      </p:sp>
      <p:sp>
        <p:nvSpPr>
          <p:cNvPr id="339" name="Rectangle: Rounded Corners 338">
            <a:extLst>
              <a:ext uri="{FF2B5EF4-FFF2-40B4-BE49-F238E27FC236}">
                <a16:creationId xmlns:a16="http://schemas.microsoft.com/office/drawing/2014/main" id="{B3FCE1FD-6CEF-8B34-7818-C49F5D18A183}"/>
              </a:ext>
            </a:extLst>
          </p:cNvPr>
          <p:cNvSpPr/>
          <p:nvPr/>
        </p:nvSpPr>
        <p:spPr>
          <a:xfrm>
            <a:off x="609600" y="4806689"/>
            <a:ext cx="11160373" cy="46166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chemeClr val="bg1"/>
              </a:solidFill>
              <a:effectLst/>
              <a:uLnTx/>
              <a:uFillTx/>
              <a:ea typeface="+mn-ea"/>
              <a:sym typeface="Arial"/>
            </a:endParaRPr>
          </a:p>
        </p:txBody>
      </p:sp>
      <p:sp>
        <p:nvSpPr>
          <p:cNvPr id="340" name="Oval 339">
            <a:extLst>
              <a:ext uri="{FF2B5EF4-FFF2-40B4-BE49-F238E27FC236}">
                <a16:creationId xmlns:a16="http://schemas.microsoft.com/office/drawing/2014/main" id="{C747B233-D546-6924-3028-0209E062DB8F}"/>
              </a:ext>
            </a:extLst>
          </p:cNvPr>
          <p:cNvSpPr/>
          <p:nvPr/>
        </p:nvSpPr>
        <p:spPr>
          <a:xfrm>
            <a:off x="5823340" y="4945188"/>
            <a:ext cx="184666" cy="184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a:ln>
                  <a:noFill/>
                </a:ln>
                <a:solidFill>
                  <a:schemeClr val="accent5"/>
                </a:solidFill>
                <a:effectLst/>
                <a:uLnTx/>
                <a:uFillTx/>
                <a:ea typeface="+mn-ea"/>
                <a:sym typeface="Arial"/>
              </a:rPr>
              <a:t>X</a:t>
            </a:r>
          </a:p>
        </p:txBody>
      </p:sp>
      <p:sp>
        <p:nvSpPr>
          <p:cNvPr id="341" name="Oval 340">
            <a:extLst>
              <a:ext uri="{FF2B5EF4-FFF2-40B4-BE49-F238E27FC236}">
                <a16:creationId xmlns:a16="http://schemas.microsoft.com/office/drawing/2014/main" id="{3990D30A-89E0-69FB-B784-64F5AE5D8FD3}"/>
              </a:ext>
            </a:extLst>
          </p:cNvPr>
          <p:cNvSpPr/>
          <p:nvPr/>
        </p:nvSpPr>
        <p:spPr>
          <a:xfrm>
            <a:off x="3324889" y="4945188"/>
            <a:ext cx="184666" cy="184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a:ln>
                  <a:noFill/>
                </a:ln>
                <a:solidFill>
                  <a:schemeClr val="accent5"/>
                </a:solidFill>
                <a:effectLst/>
                <a:uLnTx/>
                <a:uFillTx/>
                <a:ea typeface="+mn-ea"/>
                <a:sym typeface="Arial"/>
              </a:rPr>
              <a:t>=</a:t>
            </a:r>
          </a:p>
        </p:txBody>
      </p:sp>
      <p:sp>
        <p:nvSpPr>
          <p:cNvPr id="342" name="TextBox 341">
            <a:extLst>
              <a:ext uri="{FF2B5EF4-FFF2-40B4-BE49-F238E27FC236}">
                <a16:creationId xmlns:a16="http://schemas.microsoft.com/office/drawing/2014/main" id="{A6E6E45C-AEC1-2662-5301-AAC65F6C7DA4}"/>
              </a:ext>
            </a:extLst>
          </p:cNvPr>
          <p:cNvSpPr txBox="1"/>
          <p:nvPr/>
        </p:nvSpPr>
        <p:spPr>
          <a:xfrm>
            <a:off x="6411487" y="4952883"/>
            <a:ext cx="1154162" cy="169277"/>
          </a:xfrm>
          <a:prstGeom prst="rect">
            <a:avLst/>
          </a:prstGeom>
          <a:noFill/>
          <a:ln>
            <a:noFill/>
          </a:ln>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mn-lt"/>
                <a:sym typeface="Arial"/>
              </a:rPr>
              <a:t>Category Weight</a:t>
            </a:r>
            <a:endParaRPr kumimoji="0" lang="en-DE" sz="1100" b="1" i="0" u="none" strike="noStrike" kern="0" cap="none" spc="0" normalizeH="0" baseline="0" noProof="0" dirty="0">
              <a:ln>
                <a:noFill/>
              </a:ln>
              <a:solidFill>
                <a:schemeClr val="bg1"/>
              </a:solidFill>
              <a:effectLst/>
              <a:uLnTx/>
              <a:uFillTx/>
              <a:latin typeface="+mn-lt"/>
              <a:sym typeface="Arial"/>
            </a:endParaRPr>
          </a:p>
        </p:txBody>
      </p:sp>
      <p:sp>
        <p:nvSpPr>
          <p:cNvPr id="343" name="TextBox 342">
            <a:extLst>
              <a:ext uri="{FF2B5EF4-FFF2-40B4-BE49-F238E27FC236}">
                <a16:creationId xmlns:a16="http://schemas.microsoft.com/office/drawing/2014/main" id="{9AA9D02D-5F07-D858-C3B2-2F4CBADCAC2F}"/>
              </a:ext>
            </a:extLst>
          </p:cNvPr>
          <p:cNvSpPr txBox="1"/>
          <p:nvPr/>
        </p:nvSpPr>
        <p:spPr>
          <a:xfrm>
            <a:off x="2176011" y="4952883"/>
            <a:ext cx="745397" cy="169277"/>
          </a:xfrm>
          <a:prstGeom prst="rect">
            <a:avLst/>
          </a:prstGeom>
          <a:noFill/>
          <a:ln>
            <a:noFill/>
          </a:ln>
        </p:spPr>
        <p:txBody>
          <a:bodyPr wrap="none" lIns="0" tIns="0" rIns="0" bIns="0"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en-DE" sz="1100" b="1" i="0" u="none" strike="noStrike" kern="0" cap="none" spc="0" normalizeH="0" baseline="0" noProof="0" dirty="0">
                <a:ln>
                  <a:noFill/>
                </a:ln>
                <a:solidFill>
                  <a:schemeClr val="bg1"/>
                </a:solidFill>
                <a:effectLst/>
                <a:uLnTx/>
                <a:uFillTx/>
                <a:latin typeface="+mn-lt"/>
                <a:sym typeface="Arial"/>
              </a:rPr>
              <a:t>Total Score</a:t>
            </a:r>
            <a:endParaRPr kumimoji="0" lang="en-US" sz="1100" b="1" i="0" u="none" strike="noStrike" kern="0" cap="none" spc="0" normalizeH="0" baseline="0" noProof="0" dirty="0">
              <a:ln>
                <a:noFill/>
              </a:ln>
              <a:solidFill>
                <a:schemeClr val="bg1"/>
              </a:solidFill>
              <a:effectLst/>
              <a:uLnTx/>
              <a:uFillTx/>
              <a:latin typeface="+mn-lt"/>
              <a:sym typeface="Arial"/>
            </a:endParaRPr>
          </a:p>
        </p:txBody>
      </p:sp>
      <p:sp>
        <p:nvSpPr>
          <p:cNvPr id="344" name="TextBox 343">
            <a:extLst>
              <a:ext uri="{FF2B5EF4-FFF2-40B4-BE49-F238E27FC236}">
                <a16:creationId xmlns:a16="http://schemas.microsoft.com/office/drawing/2014/main" id="{677A07B3-DDC5-60FF-649A-8174F812BC0A}"/>
              </a:ext>
            </a:extLst>
          </p:cNvPr>
          <p:cNvSpPr txBox="1"/>
          <p:nvPr/>
        </p:nvSpPr>
        <p:spPr>
          <a:xfrm>
            <a:off x="8557277" y="4952883"/>
            <a:ext cx="1646285" cy="169277"/>
          </a:xfrm>
          <a:prstGeom prst="rect">
            <a:avLst/>
          </a:prstGeom>
          <a:noFill/>
          <a:ln>
            <a:noFill/>
          </a:ln>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mn-lt"/>
                <a:sym typeface="Arial"/>
              </a:rPr>
              <a:t>Industry Deviation Score</a:t>
            </a:r>
            <a:endParaRPr kumimoji="0" lang="en-US" sz="1100" b="0" i="0" u="none" strike="noStrike" kern="0" cap="none" spc="0" normalizeH="0" baseline="0" noProof="0" dirty="0">
              <a:ln>
                <a:noFill/>
              </a:ln>
              <a:solidFill>
                <a:schemeClr val="bg1"/>
              </a:solidFill>
              <a:effectLst/>
              <a:uLnTx/>
              <a:uFillTx/>
              <a:latin typeface="+mn-lt"/>
              <a:sym typeface="Arial"/>
            </a:endParaRPr>
          </a:p>
        </p:txBody>
      </p:sp>
      <p:sp>
        <p:nvSpPr>
          <p:cNvPr id="345" name="TextBox 344">
            <a:extLst>
              <a:ext uri="{FF2B5EF4-FFF2-40B4-BE49-F238E27FC236}">
                <a16:creationId xmlns:a16="http://schemas.microsoft.com/office/drawing/2014/main" id="{DC681561-7FC5-5BF3-6D72-EBC03F144ACF}"/>
              </a:ext>
            </a:extLst>
          </p:cNvPr>
          <p:cNvSpPr txBox="1"/>
          <p:nvPr/>
        </p:nvSpPr>
        <p:spPr>
          <a:xfrm>
            <a:off x="3913036" y="4952883"/>
            <a:ext cx="1506823" cy="169277"/>
          </a:xfrm>
          <a:prstGeom prst="rect">
            <a:avLst/>
          </a:prstGeom>
          <a:noFill/>
          <a:ln>
            <a:noFill/>
          </a:ln>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N" sz="1100" b="1">
                <a:solidFill>
                  <a:schemeClr val="bg1"/>
                </a:solidFill>
                <a:latin typeface="+mn-lt"/>
              </a:rPr>
              <a:t>C</a:t>
            </a:r>
            <a:r>
              <a:rPr kumimoji="0" lang="en-DE" sz="1100" b="1" i="0" u="none" strike="noStrike" kern="0" cap="none" spc="0" normalizeH="0" baseline="0" noProof="0">
                <a:ln>
                  <a:noFill/>
                </a:ln>
                <a:solidFill>
                  <a:schemeClr val="bg1"/>
                </a:solidFill>
                <a:effectLst/>
                <a:uLnTx/>
                <a:uFillTx/>
                <a:latin typeface="+mn-lt"/>
                <a:sym typeface="Arial"/>
              </a:rPr>
              <a:t>ategory score</a:t>
            </a:r>
            <a:r>
              <a:rPr kumimoji="0" lang="en-US" sz="1100" b="1" i="0" u="none" strike="noStrike" kern="0" cap="none" spc="0" normalizeH="0" baseline="0" noProof="0">
                <a:ln>
                  <a:noFill/>
                </a:ln>
                <a:solidFill>
                  <a:schemeClr val="bg1"/>
                </a:solidFill>
                <a:effectLst/>
                <a:uLnTx/>
                <a:uFillTx/>
                <a:latin typeface="+mn-lt"/>
                <a:sym typeface="Arial"/>
              </a:rPr>
              <a:t> points</a:t>
            </a:r>
            <a:endParaRPr kumimoji="0" lang="en-DE" sz="1100" b="1" i="0" u="none" strike="noStrike" kern="0" cap="none" spc="0" normalizeH="0" baseline="0" noProof="0">
              <a:ln>
                <a:noFill/>
              </a:ln>
              <a:solidFill>
                <a:schemeClr val="bg1"/>
              </a:solidFill>
              <a:effectLst/>
              <a:uLnTx/>
              <a:uFillTx/>
              <a:latin typeface="+mn-lt"/>
              <a:sym typeface="Arial"/>
            </a:endParaRPr>
          </a:p>
        </p:txBody>
      </p:sp>
      <p:sp>
        <p:nvSpPr>
          <p:cNvPr id="346" name="Oval 345">
            <a:extLst>
              <a:ext uri="{FF2B5EF4-FFF2-40B4-BE49-F238E27FC236}">
                <a16:creationId xmlns:a16="http://schemas.microsoft.com/office/drawing/2014/main" id="{CE2DD5AD-39B4-0B8E-1BD2-87FEF485B725}"/>
              </a:ext>
            </a:extLst>
          </p:cNvPr>
          <p:cNvSpPr/>
          <p:nvPr/>
        </p:nvSpPr>
        <p:spPr>
          <a:xfrm>
            <a:off x="7969130" y="4945188"/>
            <a:ext cx="184666" cy="184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a:ln>
                  <a:noFill/>
                </a:ln>
                <a:solidFill>
                  <a:schemeClr val="accent5"/>
                </a:solidFill>
                <a:effectLst/>
                <a:uLnTx/>
                <a:uFillTx/>
                <a:ea typeface="+mn-ea"/>
                <a:sym typeface="Arial"/>
              </a:rPr>
              <a:t>+</a:t>
            </a:r>
          </a:p>
        </p:txBody>
      </p:sp>
      <p:sp>
        <p:nvSpPr>
          <p:cNvPr id="348" name="TextBox 347">
            <a:extLst>
              <a:ext uri="{FF2B5EF4-FFF2-40B4-BE49-F238E27FC236}">
                <a16:creationId xmlns:a16="http://schemas.microsoft.com/office/drawing/2014/main" id="{5B2034FB-82BA-9676-AC3D-D600836333BE}"/>
              </a:ext>
            </a:extLst>
          </p:cNvPr>
          <p:cNvSpPr txBox="1"/>
          <p:nvPr/>
        </p:nvSpPr>
        <p:spPr>
          <a:xfrm>
            <a:off x="1599292" y="5964633"/>
            <a:ext cx="8809843"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prstClr val="black"/>
                </a:solidFill>
                <a:effectLst/>
                <a:uLnTx/>
                <a:uFillTx/>
                <a:latin typeface="+mn-lt"/>
                <a:sym typeface="Arial"/>
              </a:rPr>
              <a:t>Note: </a:t>
            </a:r>
            <a:r>
              <a:rPr kumimoji="0" lang="en-US" sz="1100" b="0" i="0" u="none" strike="noStrike" kern="0" cap="none" spc="0" normalizeH="0" baseline="0" noProof="0" dirty="0">
                <a:ln>
                  <a:noFill/>
                </a:ln>
                <a:solidFill>
                  <a:prstClr val="black"/>
                </a:solidFill>
                <a:effectLst/>
                <a:uLnTx/>
                <a:uFillTx/>
                <a:latin typeface="+mn-lt"/>
                <a:sym typeface="Arial"/>
              </a:rPr>
              <a:t>w = Weight of category </a:t>
            </a:r>
            <a:r>
              <a:rPr kumimoji="0" lang="en-US" sz="1100" b="0" i="0" u="none" strike="noStrike" kern="0" cap="none" spc="0" normalizeH="0" baseline="0" noProof="0" dirty="0" err="1">
                <a:ln>
                  <a:noFill/>
                </a:ln>
                <a:solidFill>
                  <a:prstClr val="black"/>
                </a:solidFill>
                <a:effectLst/>
                <a:uLnTx/>
                <a:uFillTx/>
                <a:latin typeface="+mn-lt"/>
                <a:sym typeface="Arial"/>
              </a:rPr>
              <a:t>i</a:t>
            </a:r>
            <a:r>
              <a:rPr kumimoji="0" lang="en-US" sz="1100" b="0" i="0" u="none" strike="noStrike" kern="0" cap="none" spc="0" normalizeH="0" baseline="0" noProof="0" dirty="0">
                <a:ln>
                  <a:noFill/>
                </a:ln>
                <a:solidFill>
                  <a:prstClr val="black"/>
                </a:solidFill>
                <a:effectLst/>
                <a:uLnTx/>
                <a:uFillTx/>
                <a:latin typeface="+mn-lt"/>
                <a:sym typeface="Arial"/>
              </a:rPr>
              <a:t>, S = Category score for category </a:t>
            </a:r>
            <a:r>
              <a:rPr kumimoji="0" lang="en-US" sz="1100" b="0" i="0" u="none" strike="noStrike" kern="0" cap="none" spc="0" normalizeH="0" baseline="0" noProof="0" dirty="0" err="1">
                <a:ln>
                  <a:noFill/>
                </a:ln>
                <a:solidFill>
                  <a:prstClr val="black"/>
                </a:solidFill>
                <a:effectLst/>
                <a:uLnTx/>
                <a:uFillTx/>
                <a:latin typeface="+mn-lt"/>
                <a:sym typeface="Arial"/>
              </a:rPr>
              <a:t>i</a:t>
            </a:r>
            <a:r>
              <a:rPr lang="en-US" sz="1100" dirty="0">
                <a:solidFill>
                  <a:prstClr val="black"/>
                </a:solidFill>
                <a:latin typeface="+mn-lt"/>
              </a:rPr>
              <a:t>, </a:t>
            </a:r>
            <a:r>
              <a:rPr kumimoji="0" lang="en-US" sz="1100" b="0" i="0" u="none" strike="noStrike" kern="0" cap="none" spc="0" normalizeH="0" baseline="0" noProof="0" dirty="0">
                <a:ln>
                  <a:noFill/>
                </a:ln>
                <a:solidFill>
                  <a:prstClr val="black"/>
                </a:solidFill>
                <a:effectLst/>
                <a:uLnTx/>
                <a:uFillTx/>
                <a:latin typeface="+mn-lt"/>
                <a:sym typeface="Arial"/>
              </a:rPr>
              <a:t>D = Industry deviation category score for category </a:t>
            </a:r>
            <a:r>
              <a:rPr kumimoji="0" lang="en-US" sz="1100" b="0" i="0" u="none" strike="noStrike" kern="0" cap="none" spc="0" normalizeH="0" baseline="0" noProof="0" dirty="0" err="1">
                <a:ln>
                  <a:noFill/>
                </a:ln>
                <a:solidFill>
                  <a:prstClr val="black"/>
                </a:solidFill>
                <a:effectLst/>
                <a:uLnTx/>
                <a:uFillTx/>
                <a:latin typeface="+mn-lt"/>
                <a:sym typeface="Arial"/>
              </a:rPr>
              <a:t>i</a:t>
            </a:r>
            <a:endParaRPr kumimoji="0" lang="en-GB" sz="1100" b="0" i="0" u="none" strike="noStrike" kern="0" cap="none" spc="0" normalizeH="0" baseline="0" noProof="0" dirty="0">
              <a:ln>
                <a:noFill/>
              </a:ln>
              <a:solidFill>
                <a:prstClr val="black"/>
              </a:solidFill>
              <a:effectLst/>
              <a:uLnTx/>
              <a:uFillTx/>
              <a:latin typeface="+mn-lt"/>
              <a:sym typeface="Arial"/>
            </a:endParaRPr>
          </a:p>
        </p:txBody>
      </p:sp>
      <p:sp>
        <p:nvSpPr>
          <p:cNvPr id="16" name="Rectangle: Rounded Corners 15">
            <a:extLst>
              <a:ext uri="{FF2B5EF4-FFF2-40B4-BE49-F238E27FC236}">
                <a16:creationId xmlns:a16="http://schemas.microsoft.com/office/drawing/2014/main" id="{7936CF31-1D73-7524-E2E0-42C06B4E50F3}"/>
              </a:ext>
            </a:extLst>
          </p:cNvPr>
          <p:cNvSpPr/>
          <p:nvPr/>
        </p:nvSpPr>
        <p:spPr>
          <a:xfrm>
            <a:off x="4056322" y="5363010"/>
            <a:ext cx="3889147" cy="45543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80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bg1"/>
                </a:solidFill>
                <a:effectLst/>
                <a:uLnTx/>
                <a:uFillTx/>
                <a:ea typeface="+mn-ea"/>
                <a:sym typeface="Arial"/>
              </a:rPr>
              <a:t>Final Score = 0.5 x ∑w</a:t>
            </a:r>
            <a:r>
              <a:rPr lang="en-US" sz="1100" baseline="0" dirty="0">
                <a:solidFill>
                  <a:schemeClr val="bg1"/>
                </a:solidFill>
              </a:rPr>
              <a:t> . S +</a:t>
            </a:r>
            <a:r>
              <a:rPr kumimoji="0" lang="en-US" sz="1100" b="0" i="0" u="none" strike="noStrike" kern="0" cap="none" spc="0" normalizeH="0" baseline="0" noProof="0" dirty="0">
                <a:ln>
                  <a:noFill/>
                </a:ln>
                <a:solidFill>
                  <a:schemeClr val="bg1"/>
                </a:solidFill>
                <a:effectLst/>
                <a:uLnTx/>
                <a:uFillTx/>
                <a:ea typeface="+mn-ea"/>
                <a:sym typeface="Arial"/>
              </a:rPr>
              <a:t> 0.5 x ∑w</a:t>
            </a:r>
            <a:r>
              <a:rPr lang="en-US" sz="1100" baseline="0" dirty="0">
                <a:solidFill>
                  <a:schemeClr val="bg1"/>
                </a:solidFill>
              </a:rPr>
              <a:t> . D </a:t>
            </a:r>
            <a:endParaRPr kumimoji="0" lang="en-US" sz="1100" b="0" i="0" u="none" strike="noStrike" kern="0" cap="none" spc="0" normalizeH="0" noProof="0" dirty="0">
              <a:ln>
                <a:noFill/>
              </a:ln>
              <a:solidFill>
                <a:schemeClr val="bg1"/>
              </a:solidFill>
              <a:effectLst/>
              <a:uLnTx/>
              <a:uFillTx/>
              <a:ea typeface="+mn-ea"/>
              <a:sym typeface="Arial"/>
            </a:endParaRPr>
          </a:p>
        </p:txBody>
      </p:sp>
      <p:sp>
        <p:nvSpPr>
          <p:cNvPr id="17" name="TextBox 16">
            <a:extLst>
              <a:ext uri="{FF2B5EF4-FFF2-40B4-BE49-F238E27FC236}">
                <a16:creationId xmlns:a16="http://schemas.microsoft.com/office/drawing/2014/main" id="{CFA045A4-350E-3AC1-469E-028D35999C7E}"/>
              </a:ext>
            </a:extLst>
          </p:cNvPr>
          <p:cNvSpPr txBox="1"/>
          <p:nvPr/>
        </p:nvSpPr>
        <p:spPr>
          <a:xfrm>
            <a:off x="6007394" y="5529765"/>
            <a:ext cx="137159" cy="261610"/>
          </a:xfrm>
          <a:prstGeom prst="rect">
            <a:avLst/>
          </a:prstGeom>
          <a:noFill/>
        </p:spPr>
        <p:txBody>
          <a:bodyPr wrap="square" rtlCol="0">
            <a:spAutoFit/>
          </a:bodyPr>
          <a:lstStyle/>
          <a:p>
            <a:r>
              <a:rPr lang="en-IN" sz="1100" i="1" dirty="0" err="1">
                <a:solidFill>
                  <a:schemeClr val="bg1"/>
                </a:solidFill>
                <a:latin typeface="+mn-lt"/>
              </a:rPr>
              <a:t>i</a:t>
            </a:r>
            <a:endParaRPr lang="en-IN" sz="1100" i="1" dirty="0">
              <a:solidFill>
                <a:schemeClr val="bg1"/>
              </a:solidFill>
              <a:latin typeface="+mn-lt"/>
            </a:endParaRPr>
          </a:p>
        </p:txBody>
      </p:sp>
      <p:sp>
        <p:nvSpPr>
          <p:cNvPr id="18" name="TextBox 17">
            <a:extLst>
              <a:ext uri="{FF2B5EF4-FFF2-40B4-BE49-F238E27FC236}">
                <a16:creationId xmlns:a16="http://schemas.microsoft.com/office/drawing/2014/main" id="{6BA7F5EE-B74C-B2D6-149D-E22C0BF04A57}"/>
              </a:ext>
            </a:extLst>
          </p:cNvPr>
          <p:cNvSpPr txBox="1"/>
          <p:nvPr/>
        </p:nvSpPr>
        <p:spPr>
          <a:xfrm>
            <a:off x="6207512" y="5529765"/>
            <a:ext cx="137159" cy="261610"/>
          </a:xfrm>
          <a:prstGeom prst="rect">
            <a:avLst/>
          </a:prstGeom>
          <a:noFill/>
        </p:spPr>
        <p:txBody>
          <a:bodyPr wrap="square" rtlCol="0">
            <a:spAutoFit/>
          </a:bodyPr>
          <a:lstStyle/>
          <a:p>
            <a:r>
              <a:rPr lang="en-IN" sz="1100" i="1" err="1">
                <a:solidFill>
                  <a:schemeClr val="bg1"/>
                </a:solidFill>
                <a:latin typeface="+mn-lt"/>
              </a:rPr>
              <a:t>i</a:t>
            </a:r>
            <a:endParaRPr lang="en-IN" sz="1100" i="1">
              <a:solidFill>
                <a:schemeClr val="bg1"/>
              </a:solidFill>
              <a:latin typeface="+mn-lt"/>
            </a:endParaRPr>
          </a:p>
        </p:txBody>
      </p:sp>
      <p:sp>
        <p:nvSpPr>
          <p:cNvPr id="19" name="TextBox 18">
            <a:extLst>
              <a:ext uri="{FF2B5EF4-FFF2-40B4-BE49-F238E27FC236}">
                <a16:creationId xmlns:a16="http://schemas.microsoft.com/office/drawing/2014/main" id="{1C9E7FD7-8098-3327-9C23-C7F5C74D3A9D}"/>
              </a:ext>
            </a:extLst>
          </p:cNvPr>
          <p:cNvSpPr txBox="1"/>
          <p:nvPr/>
        </p:nvSpPr>
        <p:spPr>
          <a:xfrm>
            <a:off x="6922962" y="5555334"/>
            <a:ext cx="137159" cy="261610"/>
          </a:xfrm>
          <a:prstGeom prst="rect">
            <a:avLst/>
          </a:prstGeom>
          <a:noFill/>
        </p:spPr>
        <p:txBody>
          <a:bodyPr wrap="square" rtlCol="0">
            <a:spAutoFit/>
          </a:bodyPr>
          <a:lstStyle/>
          <a:p>
            <a:r>
              <a:rPr lang="en-IN" sz="1100" i="1" dirty="0" err="1">
                <a:solidFill>
                  <a:schemeClr val="bg1"/>
                </a:solidFill>
                <a:latin typeface="+mn-lt"/>
              </a:rPr>
              <a:t>i</a:t>
            </a:r>
            <a:endParaRPr lang="en-IN" sz="1100" i="1" dirty="0">
              <a:solidFill>
                <a:schemeClr val="bg1"/>
              </a:solidFill>
              <a:latin typeface="+mn-lt"/>
            </a:endParaRPr>
          </a:p>
        </p:txBody>
      </p:sp>
      <p:sp>
        <p:nvSpPr>
          <p:cNvPr id="20" name="TextBox 19">
            <a:extLst>
              <a:ext uri="{FF2B5EF4-FFF2-40B4-BE49-F238E27FC236}">
                <a16:creationId xmlns:a16="http://schemas.microsoft.com/office/drawing/2014/main" id="{6552E89B-7F5B-8EEC-DC11-2E7E98AA336A}"/>
              </a:ext>
            </a:extLst>
          </p:cNvPr>
          <p:cNvSpPr txBox="1"/>
          <p:nvPr/>
        </p:nvSpPr>
        <p:spPr>
          <a:xfrm>
            <a:off x="7113092" y="5555334"/>
            <a:ext cx="137159" cy="261610"/>
          </a:xfrm>
          <a:prstGeom prst="rect">
            <a:avLst/>
          </a:prstGeom>
          <a:noFill/>
        </p:spPr>
        <p:txBody>
          <a:bodyPr wrap="square" rtlCol="0">
            <a:spAutoFit/>
          </a:bodyPr>
          <a:lstStyle/>
          <a:p>
            <a:r>
              <a:rPr lang="en-IN" sz="1100" i="1" err="1">
                <a:solidFill>
                  <a:schemeClr val="bg1"/>
                </a:solidFill>
                <a:latin typeface="+mn-lt"/>
              </a:rPr>
              <a:t>i</a:t>
            </a:r>
            <a:endParaRPr lang="en-IN" sz="1100" i="1">
              <a:solidFill>
                <a:schemeClr val="bg1"/>
              </a:solidFill>
              <a:latin typeface="+mn-lt"/>
            </a:endParaRPr>
          </a:p>
        </p:txBody>
      </p:sp>
      <p:sp>
        <p:nvSpPr>
          <p:cNvPr id="21" name="TextBox 20">
            <a:extLst>
              <a:ext uri="{FF2B5EF4-FFF2-40B4-BE49-F238E27FC236}">
                <a16:creationId xmlns:a16="http://schemas.microsoft.com/office/drawing/2014/main" id="{DB38577B-308F-2C52-681C-BBEF8C057F82}"/>
              </a:ext>
            </a:extLst>
          </p:cNvPr>
          <p:cNvSpPr txBox="1"/>
          <p:nvPr/>
        </p:nvSpPr>
        <p:spPr>
          <a:xfrm>
            <a:off x="6793130" y="5555334"/>
            <a:ext cx="137159" cy="261610"/>
          </a:xfrm>
          <a:prstGeom prst="rect">
            <a:avLst/>
          </a:prstGeom>
          <a:noFill/>
        </p:spPr>
        <p:txBody>
          <a:bodyPr wrap="square" rtlCol="0">
            <a:spAutoFit/>
          </a:bodyPr>
          <a:lstStyle/>
          <a:p>
            <a:r>
              <a:rPr lang="en-IN" sz="1100" i="1" dirty="0" err="1">
                <a:solidFill>
                  <a:schemeClr val="bg1"/>
                </a:solidFill>
                <a:latin typeface="+mn-lt"/>
              </a:rPr>
              <a:t>i</a:t>
            </a:r>
            <a:endParaRPr lang="en-IN" sz="1100" i="1" dirty="0">
              <a:solidFill>
                <a:schemeClr val="bg1"/>
              </a:solidFill>
              <a:latin typeface="+mn-lt"/>
            </a:endParaRPr>
          </a:p>
        </p:txBody>
      </p:sp>
      <p:sp>
        <p:nvSpPr>
          <p:cNvPr id="22" name="TextBox 21">
            <a:extLst>
              <a:ext uri="{FF2B5EF4-FFF2-40B4-BE49-F238E27FC236}">
                <a16:creationId xmlns:a16="http://schemas.microsoft.com/office/drawing/2014/main" id="{EFA62AD7-9A0A-467E-7F4D-F7ABBA96BE35}"/>
              </a:ext>
            </a:extLst>
          </p:cNvPr>
          <p:cNvSpPr txBox="1"/>
          <p:nvPr/>
        </p:nvSpPr>
        <p:spPr>
          <a:xfrm>
            <a:off x="5880395" y="5535014"/>
            <a:ext cx="137159" cy="261610"/>
          </a:xfrm>
          <a:prstGeom prst="rect">
            <a:avLst/>
          </a:prstGeom>
          <a:noFill/>
        </p:spPr>
        <p:txBody>
          <a:bodyPr wrap="square" rtlCol="0">
            <a:spAutoFit/>
          </a:bodyPr>
          <a:lstStyle/>
          <a:p>
            <a:r>
              <a:rPr lang="en-IN" sz="1100" i="1" dirty="0" err="1">
                <a:solidFill>
                  <a:schemeClr val="bg1"/>
                </a:solidFill>
                <a:latin typeface="+mn-lt"/>
              </a:rPr>
              <a:t>i</a:t>
            </a:r>
            <a:endParaRPr lang="en-IN" sz="1100" i="1" dirty="0">
              <a:solidFill>
                <a:schemeClr val="bg1"/>
              </a:solidFill>
              <a:latin typeface="+mn-lt"/>
            </a:endParaRPr>
          </a:p>
        </p:txBody>
      </p:sp>
      <p:sp>
        <p:nvSpPr>
          <p:cNvPr id="23" name="TextBox 22">
            <a:extLst>
              <a:ext uri="{FF2B5EF4-FFF2-40B4-BE49-F238E27FC236}">
                <a16:creationId xmlns:a16="http://schemas.microsoft.com/office/drawing/2014/main" id="{C8C8BB47-4682-DEBC-FD67-CE2E80B3F5D0}"/>
              </a:ext>
            </a:extLst>
          </p:cNvPr>
          <p:cNvSpPr txBox="1"/>
          <p:nvPr/>
        </p:nvSpPr>
        <p:spPr>
          <a:xfrm>
            <a:off x="2421689" y="6028856"/>
            <a:ext cx="137159" cy="261610"/>
          </a:xfrm>
          <a:prstGeom prst="rect">
            <a:avLst/>
          </a:prstGeom>
          <a:noFill/>
        </p:spPr>
        <p:txBody>
          <a:bodyPr wrap="square" rtlCol="0">
            <a:spAutoFit/>
          </a:bodyPr>
          <a:lstStyle/>
          <a:p>
            <a:r>
              <a:rPr lang="en-IN" sz="1100" i="1" err="1">
                <a:solidFill>
                  <a:schemeClr val="tx1"/>
                </a:solidFill>
                <a:latin typeface="+mn-lt"/>
              </a:rPr>
              <a:t>i</a:t>
            </a:r>
            <a:endParaRPr lang="en-IN" sz="1100" i="1">
              <a:solidFill>
                <a:schemeClr val="tx1"/>
              </a:solidFill>
              <a:latin typeface="+mn-lt"/>
            </a:endParaRPr>
          </a:p>
        </p:txBody>
      </p:sp>
      <p:sp>
        <p:nvSpPr>
          <p:cNvPr id="24" name="TextBox 23">
            <a:extLst>
              <a:ext uri="{FF2B5EF4-FFF2-40B4-BE49-F238E27FC236}">
                <a16:creationId xmlns:a16="http://schemas.microsoft.com/office/drawing/2014/main" id="{CE0C5686-710B-739E-3548-0871C4A96EF1}"/>
              </a:ext>
            </a:extLst>
          </p:cNvPr>
          <p:cNvSpPr txBox="1"/>
          <p:nvPr/>
        </p:nvSpPr>
        <p:spPr>
          <a:xfrm>
            <a:off x="4134279" y="6030736"/>
            <a:ext cx="137159" cy="261610"/>
          </a:xfrm>
          <a:prstGeom prst="rect">
            <a:avLst/>
          </a:prstGeom>
          <a:noFill/>
        </p:spPr>
        <p:txBody>
          <a:bodyPr wrap="square" rtlCol="0">
            <a:spAutoFit/>
          </a:bodyPr>
          <a:lstStyle/>
          <a:p>
            <a:r>
              <a:rPr lang="en-IN" sz="1100" i="1" dirty="0" err="1">
                <a:solidFill>
                  <a:schemeClr val="tx1"/>
                </a:solidFill>
                <a:latin typeface="+mn-lt"/>
              </a:rPr>
              <a:t>i</a:t>
            </a:r>
            <a:endParaRPr lang="en-IN" sz="1100" i="1" dirty="0">
              <a:solidFill>
                <a:schemeClr val="tx1"/>
              </a:solidFill>
              <a:latin typeface="+mn-lt"/>
            </a:endParaRPr>
          </a:p>
        </p:txBody>
      </p:sp>
      <p:sp>
        <p:nvSpPr>
          <p:cNvPr id="25" name="TextBox 24">
            <a:extLst>
              <a:ext uri="{FF2B5EF4-FFF2-40B4-BE49-F238E27FC236}">
                <a16:creationId xmlns:a16="http://schemas.microsoft.com/office/drawing/2014/main" id="{5A4EA02B-3CD7-65FF-B845-CA0DA1B053A8}"/>
              </a:ext>
            </a:extLst>
          </p:cNvPr>
          <p:cNvSpPr txBox="1"/>
          <p:nvPr/>
        </p:nvSpPr>
        <p:spPr>
          <a:xfrm>
            <a:off x="6441312" y="6063963"/>
            <a:ext cx="137159" cy="261610"/>
          </a:xfrm>
          <a:prstGeom prst="rect">
            <a:avLst/>
          </a:prstGeom>
          <a:noFill/>
        </p:spPr>
        <p:txBody>
          <a:bodyPr wrap="square" rtlCol="0">
            <a:spAutoFit/>
          </a:bodyPr>
          <a:lstStyle/>
          <a:p>
            <a:r>
              <a:rPr lang="en-IN" sz="1100" i="1" dirty="0" err="1">
                <a:solidFill>
                  <a:schemeClr val="tx1"/>
                </a:solidFill>
                <a:latin typeface="+mn-lt"/>
              </a:rPr>
              <a:t>i</a:t>
            </a:r>
            <a:endParaRPr lang="en-IN" sz="1100" i="1" dirty="0">
              <a:solidFill>
                <a:schemeClr val="tx1"/>
              </a:solidFill>
              <a:latin typeface="+mn-lt"/>
            </a:endParaRPr>
          </a:p>
        </p:txBody>
      </p:sp>
      <p:sp>
        <p:nvSpPr>
          <p:cNvPr id="4" name="Rectangle 3">
            <a:extLst>
              <a:ext uri="{FF2B5EF4-FFF2-40B4-BE49-F238E27FC236}">
                <a16:creationId xmlns:a16="http://schemas.microsoft.com/office/drawing/2014/main" id="{66D5107E-503C-09E0-CDC7-C3CA8D9CAF37}"/>
              </a:ext>
            </a:extLst>
          </p:cNvPr>
          <p:cNvSpPr/>
          <p:nvPr/>
        </p:nvSpPr>
        <p:spPr>
          <a:xfrm>
            <a:off x="0" y="1358866"/>
            <a:ext cx="12192000" cy="545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53" name="Rectangle 252">
            <a:extLst>
              <a:ext uri="{FF2B5EF4-FFF2-40B4-BE49-F238E27FC236}">
                <a16:creationId xmlns:a16="http://schemas.microsoft.com/office/drawing/2014/main" id="{30B40480-86F6-D99E-2F23-33411AA708CE}"/>
              </a:ext>
            </a:extLst>
          </p:cNvPr>
          <p:cNvSpPr/>
          <p:nvPr/>
        </p:nvSpPr>
        <p:spPr>
          <a:xfrm>
            <a:off x="9737544" y="1970351"/>
            <a:ext cx="1844855" cy="1184940"/>
          </a:xfrm>
          <a:prstGeom prst="rect">
            <a:avLst/>
          </a:prstGeom>
        </p:spPr>
        <p:txBody>
          <a:bodyPr wrap="square" lIns="0" tIns="0" rIns="0" bIns="0" anchor="t">
            <a:spAutoFit/>
          </a:bodyPr>
          <a:lstStyle/>
          <a:p>
            <a:r>
              <a:rPr lang="en-US" sz="1100" dirty="0">
                <a:solidFill>
                  <a:schemeClr val="tx1">
                    <a:lumMod val="75000"/>
                    <a:lumOff val="25000"/>
                  </a:schemeClr>
                </a:solidFill>
                <a:latin typeface="+mn-lt"/>
              </a:rPr>
              <a:t>Employers implicated in </a:t>
            </a:r>
            <a:r>
              <a:rPr lang="en-US" sz="1100" b="1" dirty="0">
                <a:solidFill>
                  <a:schemeClr val="bg2"/>
                </a:solidFill>
                <a:latin typeface="+mn-lt"/>
              </a:rPr>
              <a:t>unfair practices </a:t>
            </a:r>
            <a:r>
              <a:rPr lang="en-US" sz="1100" dirty="0">
                <a:solidFill>
                  <a:schemeClr val="tx1">
                    <a:lumMod val="75000"/>
                    <a:lumOff val="25000"/>
                  </a:schemeClr>
                </a:solidFill>
                <a:latin typeface="+mn-lt"/>
              </a:rPr>
              <a:t>or harassment within the last two years were excluded from the final ranking, with multiple validation steps ensuring reliability.</a:t>
            </a:r>
          </a:p>
        </p:txBody>
      </p:sp>
      <p:sp>
        <p:nvSpPr>
          <p:cNvPr id="301" name="Rectangle 300">
            <a:extLst>
              <a:ext uri="{FF2B5EF4-FFF2-40B4-BE49-F238E27FC236}">
                <a16:creationId xmlns:a16="http://schemas.microsoft.com/office/drawing/2014/main" id="{35C0023E-3E85-3DED-5EC2-916B94CB7DBF}"/>
              </a:ext>
            </a:extLst>
          </p:cNvPr>
          <p:cNvSpPr/>
          <p:nvPr/>
        </p:nvSpPr>
        <p:spPr>
          <a:xfrm>
            <a:off x="609599" y="1970351"/>
            <a:ext cx="1948994" cy="2031325"/>
          </a:xfrm>
          <a:prstGeom prst="rect">
            <a:avLst/>
          </a:prstGeom>
        </p:spPr>
        <p:txBody>
          <a:bodyPr wrap="square" lIns="0" tIns="0" rIns="0" bIns="0" anchor="t">
            <a:spAutoFit/>
          </a:bodyPr>
          <a:lstStyle/>
          <a:p>
            <a:r>
              <a:rPr lang="en-US" sz="1100" dirty="0">
                <a:solidFill>
                  <a:schemeClr val="tx1">
                    <a:lumMod val="75000"/>
                    <a:lumOff val="25000"/>
                  </a:schemeClr>
                </a:solidFill>
                <a:latin typeface="+mn-lt"/>
              </a:rPr>
              <a:t>Analyzed </a:t>
            </a:r>
            <a:r>
              <a:rPr lang="en-US" sz="1100" b="1" dirty="0">
                <a:solidFill>
                  <a:schemeClr val="bg2"/>
                </a:solidFill>
                <a:latin typeface="+mn-lt"/>
              </a:rPr>
              <a:t>3.5 million data points recorded in the last 24 months</a:t>
            </a:r>
            <a:r>
              <a:rPr lang="en-US" sz="1100" dirty="0">
                <a:solidFill>
                  <a:schemeClr val="tx1">
                    <a:lumMod val="75000"/>
                    <a:lumOff val="25000"/>
                  </a:schemeClr>
                </a:solidFill>
                <a:latin typeface="+mn-lt"/>
              </a:rPr>
              <a:t>, categorized workplace elements into broader categories, and shortlisted 5,400 companies </a:t>
            </a:r>
          </a:p>
          <a:p>
            <a:endParaRPr lang="en-US" sz="1100" b="1" dirty="0">
              <a:solidFill>
                <a:schemeClr val="bg2"/>
              </a:solidFill>
              <a:latin typeface="+mn-lt"/>
            </a:endParaRPr>
          </a:p>
          <a:p>
            <a:r>
              <a:rPr lang="en-US" sz="1100" b="1" dirty="0">
                <a:solidFill>
                  <a:schemeClr val="bg2"/>
                </a:solidFill>
                <a:latin typeface="+mn-lt"/>
              </a:rPr>
              <a:t>Qualifying Criteria</a:t>
            </a:r>
            <a:r>
              <a:rPr lang="en-US" sz="1100" dirty="0">
                <a:solidFill>
                  <a:schemeClr val="bg2"/>
                </a:solidFill>
                <a:latin typeface="+mn-lt"/>
              </a:rPr>
              <a:t>: </a:t>
            </a:r>
          </a:p>
          <a:p>
            <a:pPr marL="171450" indent="-171450">
              <a:buFont typeface="Arial" panose="020B0604020202020204" pitchFamily="34" charset="0"/>
              <a:buChar char="•"/>
            </a:pPr>
            <a:r>
              <a:rPr lang="en-US" sz="1100" dirty="0">
                <a:solidFill>
                  <a:schemeClr val="tx1">
                    <a:lumMod val="75000"/>
                    <a:lumOff val="25000"/>
                  </a:schemeClr>
                </a:solidFill>
                <a:latin typeface="+mn-lt"/>
              </a:rPr>
              <a:t>500-1000 employees</a:t>
            </a:r>
          </a:p>
          <a:p>
            <a:pPr marL="171450" indent="-171450">
              <a:buFont typeface="Arial" panose="020B0604020202020204" pitchFamily="34" charset="0"/>
              <a:buChar char="•"/>
            </a:pPr>
            <a:r>
              <a:rPr lang="en-US" sz="1100" dirty="0">
                <a:solidFill>
                  <a:schemeClr val="tx1">
                    <a:lumMod val="75000"/>
                    <a:lumOff val="25000"/>
                  </a:schemeClr>
                </a:solidFill>
                <a:latin typeface="+mn-lt"/>
              </a:rPr>
              <a:t>US Headquartered with a minimum of 100 employee opinions</a:t>
            </a:r>
          </a:p>
        </p:txBody>
      </p:sp>
      <p:sp>
        <p:nvSpPr>
          <p:cNvPr id="325" name="TextBox 324">
            <a:extLst>
              <a:ext uri="{FF2B5EF4-FFF2-40B4-BE49-F238E27FC236}">
                <a16:creationId xmlns:a16="http://schemas.microsoft.com/office/drawing/2014/main" id="{5492C6DA-81CB-A34E-D9EA-F045578C3D64}"/>
              </a:ext>
            </a:extLst>
          </p:cNvPr>
          <p:cNvSpPr txBox="1"/>
          <p:nvPr/>
        </p:nvSpPr>
        <p:spPr>
          <a:xfrm>
            <a:off x="871713" y="1547142"/>
            <a:ext cx="1582741" cy="1692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bg2"/>
                </a:solidFill>
                <a:latin typeface="+mn-lt"/>
              </a:rPr>
              <a:t>Scoping</a:t>
            </a:r>
            <a:endParaRPr kumimoji="0" lang="en-DE" sz="1100" b="1" i="0" u="none" strike="noStrike" kern="0" cap="none" spc="0" normalizeH="0" baseline="0" noProof="0" dirty="0">
              <a:ln>
                <a:noFill/>
              </a:ln>
              <a:solidFill>
                <a:schemeClr val="bg2"/>
              </a:solidFill>
              <a:effectLst/>
              <a:uLnTx/>
              <a:uFillTx/>
              <a:latin typeface="+mn-lt"/>
              <a:sym typeface="Arial"/>
            </a:endParaRPr>
          </a:p>
        </p:txBody>
      </p:sp>
      <p:sp>
        <p:nvSpPr>
          <p:cNvPr id="326" name="Oval 325">
            <a:extLst>
              <a:ext uri="{FF2B5EF4-FFF2-40B4-BE49-F238E27FC236}">
                <a16:creationId xmlns:a16="http://schemas.microsoft.com/office/drawing/2014/main" id="{D28FFC17-AA39-C8B9-2805-60B7518B4854}"/>
              </a:ext>
            </a:extLst>
          </p:cNvPr>
          <p:cNvSpPr/>
          <p:nvPr/>
        </p:nvSpPr>
        <p:spPr>
          <a:xfrm>
            <a:off x="609598" y="1522991"/>
            <a:ext cx="217579" cy="217579"/>
          </a:xfrm>
          <a:prstGeom prst="ellipse">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ea typeface="+mn-ea"/>
                <a:sym typeface="Arial"/>
              </a:rPr>
              <a:t>1</a:t>
            </a:r>
          </a:p>
        </p:txBody>
      </p:sp>
      <p:sp>
        <p:nvSpPr>
          <p:cNvPr id="330" name="TextBox 329">
            <a:extLst>
              <a:ext uri="{FF2B5EF4-FFF2-40B4-BE49-F238E27FC236}">
                <a16:creationId xmlns:a16="http://schemas.microsoft.com/office/drawing/2014/main" id="{1C6662D2-CB7E-641F-DEFA-73BF69C467BD}"/>
              </a:ext>
            </a:extLst>
          </p:cNvPr>
          <p:cNvSpPr txBox="1"/>
          <p:nvPr/>
        </p:nvSpPr>
        <p:spPr>
          <a:xfrm>
            <a:off x="3153699" y="1547142"/>
            <a:ext cx="1582741" cy="1692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2"/>
                </a:solidFill>
                <a:effectLst/>
                <a:uLnTx/>
                <a:uFillTx/>
                <a:latin typeface="+mn-lt"/>
                <a:sym typeface="Arial"/>
              </a:rPr>
              <a:t>Category scoring</a:t>
            </a:r>
          </a:p>
        </p:txBody>
      </p:sp>
      <p:sp>
        <p:nvSpPr>
          <p:cNvPr id="331" name="Oval 330">
            <a:extLst>
              <a:ext uri="{FF2B5EF4-FFF2-40B4-BE49-F238E27FC236}">
                <a16:creationId xmlns:a16="http://schemas.microsoft.com/office/drawing/2014/main" id="{94FF7723-28A5-0C07-A7A3-112D8ADFDE10}"/>
              </a:ext>
            </a:extLst>
          </p:cNvPr>
          <p:cNvSpPr/>
          <p:nvPr/>
        </p:nvSpPr>
        <p:spPr>
          <a:xfrm>
            <a:off x="2891584" y="1522991"/>
            <a:ext cx="217579" cy="217579"/>
          </a:xfrm>
          <a:prstGeom prst="ellipse">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ea typeface="+mn-ea"/>
                <a:sym typeface="Arial"/>
              </a:rPr>
              <a:t>2</a:t>
            </a:r>
          </a:p>
        </p:txBody>
      </p:sp>
      <p:sp>
        <p:nvSpPr>
          <p:cNvPr id="332" name="Oval 331">
            <a:extLst>
              <a:ext uri="{FF2B5EF4-FFF2-40B4-BE49-F238E27FC236}">
                <a16:creationId xmlns:a16="http://schemas.microsoft.com/office/drawing/2014/main" id="{1B0986E3-EAD7-125A-419D-0058C05BECB0}"/>
              </a:ext>
            </a:extLst>
          </p:cNvPr>
          <p:cNvSpPr/>
          <p:nvPr/>
        </p:nvSpPr>
        <p:spPr>
          <a:xfrm>
            <a:off x="7455556" y="1522991"/>
            <a:ext cx="217579" cy="217579"/>
          </a:xfrm>
          <a:prstGeom prst="ellipse">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bg1"/>
                </a:solidFill>
              </a:rPr>
              <a:t>4</a:t>
            </a:r>
            <a:endParaRPr kumimoji="0" lang="en-US" sz="1100" b="1" i="0" u="none" strike="noStrike" kern="0" cap="none" spc="0" normalizeH="0" baseline="0" noProof="0" dirty="0">
              <a:ln>
                <a:noFill/>
              </a:ln>
              <a:solidFill>
                <a:schemeClr val="bg1"/>
              </a:solidFill>
              <a:effectLst/>
              <a:uLnTx/>
              <a:uFillTx/>
              <a:ea typeface="+mn-ea"/>
              <a:sym typeface="Arial"/>
            </a:endParaRPr>
          </a:p>
        </p:txBody>
      </p:sp>
      <p:sp>
        <p:nvSpPr>
          <p:cNvPr id="333" name="TextBox 332">
            <a:extLst>
              <a:ext uri="{FF2B5EF4-FFF2-40B4-BE49-F238E27FC236}">
                <a16:creationId xmlns:a16="http://schemas.microsoft.com/office/drawing/2014/main" id="{B6B9BCC3-E36E-DC6A-7E95-5F16009A7F49}"/>
              </a:ext>
            </a:extLst>
          </p:cNvPr>
          <p:cNvSpPr txBox="1"/>
          <p:nvPr/>
        </p:nvSpPr>
        <p:spPr>
          <a:xfrm>
            <a:off x="7717671" y="1462503"/>
            <a:ext cx="1582741" cy="338554"/>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2"/>
                </a:solidFill>
                <a:effectLst/>
                <a:uLnTx/>
                <a:uFillTx/>
                <a:latin typeface="+mn-lt"/>
                <a:sym typeface="Arial"/>
              </a:rPr>
              <a:t>Industry </a:t>
            </a:r>
            <a:br>
              <a:rPr kumimoji="0" lang="en-US" sz="1100" b="1" i="0" u="none" strike="noStrike" kern="0" cap="none" spc="0" normalizeH="0" baseline="0" noProof="0" dirty="0">
                <a:ln>
                  <a:noFill/>
                </a:ln>
                <a:solidFill>
                  <a:schemeClr val="bg2"/>
                </a:solidFill>
                <a:effectLst/>
                <a:uLnTx/>
                <a:uFillTx/>
                <a:latin typeface="+mn-lt"/>
                <a:sym typeface="Arial"/>
              </a:rPr>
            </a:br>
            <a:r>
              <a:rPr kumimoji="0" lang="en-US" sz="1100" b="1" i="0" u="none" strike="noStrike" kern="0" cap="none" spc="0" normalizeH="0" baseline="0" noProof="0" dirty="0">
                <a:ln>
                  <a:noFill/>
                </a:ln>
                <a:solidFill>
                  <a:schemeClr val="bg2"/>
                </a:solidFill>
                <a:effectLst/>
                <a:uLnTx/>
                <a:uFillTx/>
                <a:latin typeface="+mn-lt"/>
                <a:sym typeface="Arial"/>
              </a:rPr>
              <a:t>Deviation</a:t>
            </a:r>
            <a:endParaRPr kumimoji="0" lang="en-DE" sz="1100" b="1" i="0" u="none" strike="noStrike" kern="0" cap="none" spc="0" normalizeH="0" baseline="0" noProof="0" dirty="0">
              <a:ln>
                <a:noFill/>
              </a:ln>
              <a:solidFill>
                <a:schemeClr val="bg2"/>
              </a:solidFill>
              <a:effectLst/>
              <a:uLnTx/>
              <a:uFillTx/>
              <a:latin typeface="+mn-lt"/>
              <a:sym typeface="Arial"/>
            </a:endParaRPr>
          </a:p>
        </p:txBody>
      </p:sp>
      <p:sp>
        <p:nvSpPr>
          <p:cNvPr id="334" name="Oval 333">
            <a:extLst>
              <a:ext uri="{FF2B5EF4-FFF2-40B4-BE49-F238E27FC236}">
                <a16:creationId xmlns:a16="http://schemas.microsoft.com/office/drawing/2014/main" id="{96CECC79-54C7-46E6-F539-A9F96CFB4770}"/>
              </a:ext>
            </a:extLst>
          </p:cNvPr>
          <p:cNvSpPr/>
          <p:nvPr/>
        </p:nvSpPr>
        <p:spPr>
          <a:xfrm>
            <a:off x="9737543" y="1522991"/>
            <a:ext cx="217579" cy="217579"/>
          </a:xfrm>
          <a:prstGeom prst="ellipse">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bg1"/>
                </a:solidFill>
              </a:rPr>
              <a:t>5</a:t>
            </a:r>
            <a:endParaRPr kumimoji="0" lang="en-US" sz="1100" b="1" i="0" u="none" strike="noStrike" kern="0" cap="none" spc="0" normalizeH="0" baseline="0" noProof="0" dirty="0">
              <a:ln>
                <a:noFill/>
              </a:ln>
              <a:solidFill>
                <a:schemeClr val="bg1"/>
              </a:solidFill>
              <a:effectLst/>
              <a:uLnTx/>
              <a:uFillTx/>
              <a:ea typeface="+mn-ea"/>
              <a:sym typeface="Arial"/>
            </a:endParaRPr>
          </a:p>
        </p:txBody>
      </p:sp>
      <p:sp>
        <p:nvSpPr>
          <p:cNvPr id="335" name="TextBox 334">
            <a:extLst>
              <a:ext uri="{FF2B5EF4-FFF2-40B4-BE49-F238E27FC236}">
                <a16:creationId xmlns:a16="http://schemas.microsoft.com/office/drawing/2014/main" id="{3BE63232-C4D7-FB3C-228B-2894AD160A8C}"/>
              </a:ext>
            </a:extLst>
          </p:cNvPr>
          <p:cNvSpPr txBox="1"/>
          <p:nvPr/>
        </p:nvSpPr>
        <p:spPr>
          <a:xfrm>
            <a:off x="9999658" y="1462503"/>
            <a:ext cx="1582741" cy="338554"/>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2"/>
                </a:solidFill>
                <a:effectLst/>
                <a:uLnTx/>
                <a:uFillTx/>
                <a:latin typeface="+mn-lt"/>
                <a:sym typeface="Arial"/>
              </a:rPr>
              <a:t>Media Monitoring </a:t>
            </a:r>
            <a:br>
              <a:rPr kumimoji="0" lang="en-US" sz="1100" b="1" i="0" u="none" strike="noStrike" kern="0" cap="none" spc="0" normalizeH="0" baseline="0" noProof="0" dirty="0">
                <a:ln>
                  <a:noFill/>
                </a:ln>
                <a:solidFill>
                  <a:schemeClr val="bg2"/>
                </a:solidFill>
                <a:effectLst/>
                <a:uLnTx/>
                <a:uFillTx/>
                <a:latin typeface="+mn-lt"/>
                <a:sym typeface="Arial"/>
              </a:rPr>
            </a:br>
            <a:r>
              <a:rPr kumimoji="0" lang="en-US" sz="1100" b="1" i="0" u="none" strike="noStrike" kern="0" cap="none" spc="0" normalizeH="0" baseline="0" noProof="0" dirty="0">
                <a:ln>
                  <a:noFill/>
                </a:ln>
                <a:solidFill>
                  <a:schemeClr val="bg2"/>
                </a:solidFill>
                <a:effectLst/>
                <a:uLnTx/>
                <a:uFillTx/>
                <a:latin typeface="+mn-lt"/>
                <a:sym typeface="Arial"/>
              </a:rPr>
              <a:t>&amp; Validation</a:t>
            </a:r>
          </a:p>
        </p:txBody>
      </p:sp>
      <p:sp>
        <p:nvSpPr>
          <p:cNvPr id="264" name="Rectangle 263">
            <a:extLst>
              <a:ext uri="{FF2B5EF4-FFF2-40B4-BE49-F238E27FC236}">
                <a16:creationId xmlns:a16="http://schemas.microsoft.com/office/drawing/2014/main" id="{F0665656-632D-8123-E642-FB4F3B976A95}"/>
              </a:ext>
            </a:extLst>
          </p:cNvPr>
          <p:cNvSpPr/>
          <p:nvPr/>
        </p:nvSpPr>
        <p:spPr>
          <a:xfrm>
            <a:off x="2891585" y="1970351"/>
            <a:ext cx="1844855" cy="2369880"/>
          </a:xfrm>
          <a:prstGeom prst="rect">
            <a:avLst/>
          </a:prstGeom>
        </p:spPr>
        <p:txBody>
          <a:bodyPr wrap="square" lIns="0" tIns="0" rIns="0" bIns="0" anchor="t">
            <a:spAutoFit/>
          </a:bodyPr>
          <a:lstStyle/>
          <a:p>
            <a:r>
              <a:rPr lang="en-US" sz="1100" b="1" spc="-30" dirty="0">
                <a:solidFill>
                  <a:schemeClr val="bg2"/>
                </a:solidFill>
                <a:latin typeface="+mn-lt"/>
              </a:rPr>
              <a:t>Secondary Data: </a:t>
            </a:r>
            <a:r>
              <a:rPr lang="en-US" sz="1100" spc="-30" dirty="0">
                <a:solidFill>
                  <a:schemeClr val="tx1">
                    <a:lumMod val="75000"/>
                    <a:lumOff val="25000"/>
                  </a:schemeClr>
                </a:solidFill>
                <a:latin typeface="+mn-lt"/>
              </a:rPr>
              <a:t>Leverage Aniline database of 120+ KPIs from over 70,000 companies, covering key workforce-related categories</a:t>
            </a:r>
          </a:p>
          <a:p>
            <a:pPr marL="171450" lvl="8" indent="-171450">
              <a:buFont typeface="Arial" panose="020B0604020202020204" pitchFamily="34" charset="0"/>
              <a:buChar char="•"/>
            </a:pPr>
            <a:r>
              <a:rPr lang="en-US" sz="1100" b="0" i="0" u="none" strike="noStrike" baseline="0" dirty="0">
                <a:solidFill>
                  <a:schemeClr val="tx1">
                    <a:lumMod val="75000"/>
                    <a:lumOff val="25000"/>
                  </a:schemeClr>
                </a:solidFill>
                <a:latin typeface="+mn-lt"/>
              </a:rPr>
              <a:t>Working Environment</a:t>
            </a:r>
          </a:p>
          <a:p>
            <a:pPr marL="171450" lvl="8" indent="-171450">
              <a:buFont typeface="Arial" panose="020B0604020202020204" pitchFamily="34" charset="0"/>
              <a:buChar char="•"/>
            </a:pPr>
            <a:r>
              <a:rPr lang="en-US" sz="1100" b="0" i="0" u="none" strike="noStrike" baseline="0" dirty="0">
                <a:solidFill>
                  <a:schemeClr val="tx1">
                    <a:lumMod val="75000"/>
                    <a:lumOff val="25000"/>
                  </a:schemeClr>
                </a:solidFill>
                <a:latin typeface="+mn-lt"/>
              </a:rPr>
              <a:t>Work-Life Balance</a:t>
            </a:r>
          </a:p>
          <a:p>
            <a:pPr marL="171450" lvl="8" indent="-171450">
              <a:buFont typeface="Arial" panose="020B0604020202020204" pitchFamily="34" charset="0"/>
              <a:buChar char="•"/>
            </a:pPr>
            <a:r>
              <a:rPr lang="en-US" sz="1100" b="0" i="0" u="none" strike="noStrike" baseline="0" dirty="0">
                <a:solidFill>
                  <a:schemeClr val="tx1">
                    <a:lumMod val="75000"/>
                    <a:lumOff val="25000"/>
                  </a:schemeClr>
                </a:solidFill>
                <a:latin typeface="+mn-lt"/>
              </a:rPr>
              <a:t>Career Progression &amp; Training</a:t>
            </a:r>
          </a:p>
          <a:p>
            <a:pPr marL="171450" lvl="8" indent="-171450">
              <a:buFont typeface="Arial" panose="020B0604020202020204" pitchFamily="34" charset="0"/>
              <a:buChar char="•"/>
            </a:pPr>
            <a:r>
              <a:rPr lang="en-US" sz="1100" b="0" i="0" u="none" strike="noStrike" baseline="0" dirty="0">
                <a:solidFill>
                  <a:schemeClr val="tx1">
                    <a:lumMod val="75000"/>
                    <a:lumOff val="25000"/>
                  </a:schemeClr>
                </a:solidFill>
                <a:latin typeface="+mn-lt"/>
              </a:rPr>
              <a:t>Company Culture</a:t>
            </a:r>
          </a:p>
          <a:p>
            <a:pPr marL="171450" lvl="8" indent="-171450">
              <a:buFont typeface="Arial" panose="020B0604020202020204" pitchFamily="34" charset="0"/>
              <a:buChar char="•"/>
            </a:pPr>
            <a:r>
              <a:rPr lang="en-US" sz="1100" b="0" i="0" u="none" strike="noStrike" baseline="0" dirty="0">
                <a:solidFill>
                  <a:schemeClr val="tx1">
                    <a:lumMod val="75000"/>
                    <a:lumOff val="25000"/>
                  </a:schemeClr>
                </a:solidFill>
                <a:latin typeface="+mn-lt"/>
              </a:rPr>
              <a:t>Compensation &amp; Benefits</a:t>
            </a:r>
          </a:p>
          <a:p>
            <a:pPr marL="171450" lvl="8" indent="-171450">
              <a:buFont typeface="Arial" panose="020B0604020202020204" pitchFamily="34" charset="0"/>
              <a:buChar char="•"/>
            </a:pPr>
            <a:r>
              <a:rPr lang="en-US" sz="1100" spc="-30" dirty="0">
                <a:solidFill>
                  <a:schemeClr val="tx1">
                    <a:lumMod val="75000"/>
                    <a:lumOff val="25000"/>
                  </a:schemeClr>
                </a:solidFill>
                <a:latin typeface="+mn-lt"/>
              </a:rPr>
              <a:t>Culture &amp; Belonging</a:t>
            </a:r>
          </a:p>
        </p:txBody>
      </p:sp>
      <p:sp>
        <p:nvSpPr>
          <p:cNvPr id="5" name="TextBox 4">
            <a:extLst>
              <a:ext uri="{FF2B5EF4-FFF2-40B4-BE49-F238E27FC236}">
                <a16:creationId xmlns:a16="http://schemas.microsoft.com/office/drawing/2014/main" id="{4F841369-163C-0863-A0D0-A4BEA0D2A6D2}"/>
              </a:ext>
            </a:extLst>
          </p:cNvPr>
          <p:cNvSpPr txBox="1"/>
          <p:nvPr/>
        </p:nvSpPr>
        <p:spPr>
          <a:xfrm>
            <a:off x="5375725" y="1491271"/>
            <a:ext cx="1582741" cy="338554"/>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2"/>
                </a:solidFill>
                <a:effectLst/>
                <a:uLnTx/>
                <a:uFillTx/>
                <a:latin typeface="+mn-lt"/>
                <a:sym typeface="Arial"/>
              </a:rPr>
              <a:t>Weight assessment Survey</a:t>
            </a:r>
          </a:p>
        </p:txBody>
      </p:sp>
      <p:sp>
        <p:nvSpPr>
          <p:cNvPr id="6" name="Oval 5">
            <a:extLst>
              <a:ext uri="{FF2B5EF4-FFF2-40B4-BE49-F238E27FC236}">
                <a16:creationId xmlns:a16="http://schemas.microsoft.com/office/drawing/2014/main" id="{BB57E9CB-5A2D-CB22-96B6-841E92E6CF85}"/>
              </a:ext>
            </a:extLst>
          </p:cNvPr>
          <p:cNvSpPr/>
          <p:nvPr/>
        </p:nvSpPr>
        <p:spPr>
          <a:xfrm>
            <a:off x="5113610" y="1515496"/>
            <a:ext cx="217579" cy="217579"/>
          </a:xfrm>
          <a:prstGeom prst="ellipse">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bg1"/>
                </a:solidFill>
              </a:rPr>
              <a:t>3</a:t>
            </a:r>
            <a:endParaRPr kumimoji="0" lang="en-US" sz="1100" b="1" i="0" u="none" strike="noStrike" kern="0" cap="none" spc="0" normalizeH="0" baseline="0" noProof="0" dirty="0">
              <a:ln>
                <a:noFill/>
              </a:ln>
              <a:solidFill>
                <a:schemeClr val="bg1"/>
              </a:solidFill>
              <a:effectLst/>
              <a:uLnTx/>
              <a:uFillTx/>
              <a:ea typeface="+mn-ea"/>
              <a:sym typeface="Arial"/>
            </a:endParaRPr>
          </a:p>
        </p:txBody>
      </p:sp>
      <p:grpSp>
        <p:nvGrpSpPr>
          <p:cNvPr id="48" name="Group 47">
            <a:extLst>
              <a:ext uri="{FF2B5EF4-FFF2-40B4-BE49-F238E27FC236}">
                <a16:creationId xmlns:a16="http://schemas.microsoft.com/office/drawing/2014/main" id="{6D86AD6A-B91C-F44D-E501-6C343AF0FA71}"/>
              </a:ext>
            </a:extLst>
          </p:cNvPr>
          <p:cNvGrpSpPr/>
          <p:nvPr/>
        </p:nvGrpSpPr>
        <p:grpSpPr>
          <a:xfrm>
            <a:off x="2102158" y="1455633"/>
            <a:ext cx="352296" cy="352294"/>
            <a:chOff x="1989524" y="1021628"/>
            <a:chExt cx="464930" cy="464928"/>
          </a:xfrm>
        </p:grpSpPr>
        <p:sp>
          <p:nvSpPr>
            <p:cNvPr id="277" name="Oval 276">
              <a:extLst>
                <a:ext uri="{FF2B5EF4-FFF2-40B4-BE49-F238E27FC236}">
                  <a16:creationId xmlns:a16="http://schemas.microsoft.com/office/drawing/2014/main" id="{C9560F5E-AA72-1F78-4CB6-34A8DE8EA692}"/>
                </a:ext>
              </a:extLst>
            </p:cNvPr>
            <p:cNvSpPr/>
            <p:nvPr/>
          </p:nvSpPr>
          <p:spPr bwMode="auto">
            <a:xfrm>
              <a:off x="1989524" y="1021628"/>
              <a:ext cx="464930" cy="464928"/>
            </a:xfrm>
            <a:prstGeom prst="ellipse">
              <a:avLst/>
            </a:prstGeom>
            <a:solidFill>
              <a:schemeClr val="bg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100">
                <a:solidFill>
                  <a:schemeClr val="bg1"/>
                </a:solidFill>
                <a:latin typeface="+mn-lt"/>
              </a:endParaRPr>
            </a:p>
          </p:txBody>
        </p:sp>
        <p:pic>
          <p:nvPicPr>
            <p:cNvPr id="316" name="Graphic 315">
              <a:extLst>
                <a:ext uri="{FF2B5EF4-FFF2-40B4-BE49-F238E27FC236}">
                  <a16:creationId xmlns:a16="http://schemas.microsoft.com/office/drawing/2014/main" id="{F1531285-4DDB-6A3D-6D5A-F44FDA391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3657" y="1104203"/>
              <a:ext cx="256663" cy="274738"/>
            </a:xfrm>
            <a:prstGeom prst="rect">
              <a:avLst/>
            </a:prstGeom>
          </p:spPr>
        </p:pic>
      </p:grpSp>
      <p:grpSp>
        <p:nvGrpSpPr>
          <p:cNvPr id="45" name="Group 44">
            <a:extLst>
              <a:ext uri="{FF2B5EF4-FFF2-40B4-BE49-F238E27FC236}">
                <a16:creationId xmlns:a16="http://schemas.microsoft.com/office/drawing/2014/main" id="{2ECBF7D0-E208-945B-571C-0C2B1D669D2F}"/>
              </a:ext>
            </a:extLst>
          </p:cNvPr>
          <p:cNvGrpSpPr/>
          <p:nvPr/>
        </p:nvGrpSpPr>
        <p:grpSpPr>
          <a:xfrm>
            <a:off x="8948116" y="1455633"/>
            <a:ext cx="352296" cy="352294"/>
            <a:chOff x="8835482" y="1021628"/>
            <a:chExt cx="464930" cy="464928"/>
          </a:xfrm>
        </p:grpSpPr>
        <p:sp>
          <p:nvSpPr>
            <p:cNvPr id="257" name="Oval 256">
              <a:extLst>
                <a:ext uri="{FF2B5EF4-FFF2-40B4-BE49-F238E27FC236}">
                  <a16:creationId xmlns:a16="http://schemas.microsoft.com/office/drawing/2014/main" id="{659B9812-3E97-20E5-4B1D-1D32673F0B2B}"/>
                </a:ext>
              </a:extLst>
            </p:cNvPr>
            <p:cNvSpPr/>
            <p:nvPr/>
          </p:nvSpPr>
          <p:spPr bwMode="auto">
            <a:xfrm>
              <a:off x="8835482" y="1021628"/>
              <a:ext cx="464930" cy="464928"/>
            </a:xfrm>
            <a:prstGeom prst="ellipse">
              <a:avLst/>
            </a:prstGeom>
            <a:solidFill>
              <a:schemeClr val="bg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100">
                <a:solidFill>
                  <a:schemeClr val="bg1"/>
                </a:solidFill>
                <a:latin typeface="+mn-lt"/>
              </a:endParaRPr>
            </a:p>
          </p:txBody>
        </p:sp>
        <p:pic>
          <p:nvPicPr>
            <p:cNvPr id="320" name="Graphic 319">
              <a:extLst>
                <a:ext uri="{FF2B5EF4-FFF2-40B4-BE49-F238E27FC236}">
                  <a16:creationId xmlns:a16="http://schemas.microsoft.com/office/drawing/2014/main" id="{4EA770F0-74C9-CB4A-C9AD-D4D5FEFDA4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39615" y="1125760"/>
              <a:ext cx="256663" cy="256663"/>
            </a:xfrm>
            <a:prstGeom prst="rect">
              <a:avLst/>
            </a:prstGeom>
          </p:spPr>
        </p:pic>
      </p:grpSp>
      <p:grpSp>
        <p:nvGrpSpPr>
          <p:cNvPr id="44" name="Group 43">
            <a:extLst>
              <a:ext uri="{FF2B5EF4-FFF2-40B4-BE49-F238E27FC236}">
                <a16:creationId xmlns:a16="http://schemas.microsoft.com/office/drawing/2014/main" id="{977084ED-2E07-A763-78F4-6938B1A14D14}"/>
              </a:ext>
            </a:extLst>
          </p:cNvPr>
          <p:cNvGrpSpPr/>
          <p:nvPr/>
        </p:nvGrpSpPr>
        <p:grpSpPr>
          <a:xfrm>
            <a:off x="11230103" y="1455633"/>
            <a:ext cx="352296" cy="352294"/>
            <a:chOff x="11117469" y="1021628"/>
            <a:chExt cx="464930" cy="464928"/>
          </a:xfrm>
        </p:grpSpPr>
        <p:sp>
          <p:nvSpPr>
            <p:cNvPr id="254" name="Oval 253">
              <a:extLst>
                <a:ext uri="{FF2B5EF4-FFF2-40B4-BE49-F238E27FC236}">
                  <a16:creationId xmlns:a16="http://schemas.microsoft.com/office/drawing/2014/main" id="{44F67255-CD05-6E3B-888C-4414C1901607}"/>
                </a:ext>
              </a:extLst>
            </p:cNvPr>
            <p:cNvSpPr/>
            <p:nvPr/>
          </p:nvSpPr>
          <p:spPr bwMode="auto">
            <a:xfrm>
              <a:off x="11117469" y="1021628"/>
              <a:ext cx="464930" cy="464928"/>
            </a:xfrm>
            <a:prstGeom prst="ellipse">
              <a:avLst/>
            </a:prstGeom>
            <a:solidFill>
              <a:schemeClr val="bg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100">
                <a:solidFill>
                  <a:schemeClr val="bg1"/>
                </a:solidFill>
                <a:latin typeface="+mn-lt"/>
              </a:endParaRPr>
            </a:p>
          </p:txBody>
        </p:sp>
        <p:pic>
          <p:nvPicPr>
            <p:cNvPr id="319" name="Graphic 318">
              <a:extLst>
                <a:ext uri="{FF2B5EF4-FFF2-40B4-BE49-F238E27FC236}">
                  <a16:creationId xmlns:a16="http://schemas.microsoft.com/office/drawing/2014/main" id="{E84EEDFC-F8DC-AF66-37D0-CD2A73C626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21597" y="1161516"/>
              <a:ext cx="256663" cy="185156"/>
            </a:xfrm>
            <a:prstGeom prst="rect">
              <a:avLst/>
            </a:prstGeom>
          </p:spPr>
        </p:pic>
      </p:grpSp>
      <p:grpSp>
        <p:nvGrpSpPr>
          <p:cNvPr id="46" name="Group 45">
            <a:extLst>
              <a:ext uri="{FF2B5EF4-FFF2-40B4-BE49-F238E27FC236}">
                <a16:creationId xmlns:a16="http://schemas.microsoft.com/office/drawing/2014/main" id="{F13850AE-8B13-89A9-739C-A0735468CF41}"/>
              </a:ext>
            </a:extLst>
          </p:cNvPr>
          <p:cNvGrpSpPr/>
          <p:nvPr/>
        </p:nvGrpSpPr>
        <p:grpSpPr>
          <a:xfrm>
            <a:off x="6726090" y="1455633"/>
            <a:ext cx="352296" cy="352294"/>
            <a:chOff x="6553496" y="1021628"/>
            <a:chExt cx="464930" cy="464928"/>
          </a:xfrm>
        </p:grpSpPr>
        <p:sp>
          <p:nvSpPr>
            <p:cNvPr id="267" name="Oval 266">
              <a:extLst>
                <a:ext uri="{FF2B5EF4-FFF2-40B4-BE49-F238E27FC236}">
                  <a16:creationId xmlns:a16="http://schemas.microsoft.com/office/drawing/2014/main" id="{A1ADA45C-8D99-B464-E411-94341CCC854E}"/>
                </a:ext>
              </a:extLst>
            </p:cNvPr>
            <p:cNvSpPr/>
            <p:nvPr/>
          </p:nvSpPr>
          <p:spPr bwMode="auto">
            <a:xfrm>
              <a:off x="6553496" y="1021628"/>
              <a:ext cx="464930" cy="464928"/>
            </a:xfrm>
            <a:prstGeom prst="ellipse">
              <a:avLst/>
            </a:prstGeom>
            <a:solidFill>
              <a:schemeClr val="bg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100">
                <a:solidFill>
                  <a:schemeClr val="bg1"/>
                </a:solidFill>
                <a:latin typeface="+mn-lt"/>
              </a:endParaRPr>
            </a:p>
          </p:txBody>
        </p:sp>
        <p:pic>
          <p:nvPicPr>
            <p:cNvPr id="321" name="Graphic 320">
              <a:extLst>
                <a:ext uri="{FF2B5EF4-FFF2-40B4-BE49-F238E27FC236}">
                  <a16:creationId xmlns:a16="http://schemas.microsoft.com/office/drawing/2014/main" id="{D87B9654-10B1-8AD3-C1B2-9B5EFC3968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57629" y="1135500"/>
              <a:ext cx="256663" cy="237185"/>
            </a:xfrm>
            <a:prstGeom prst="rect">
              <a:avLst/>
            </a:prstGeom>
          </p:spPr>
        </p:pic>
      </p:grpSp>
      <p:grpSp>
        <p:nvGrpSpPr>
          <p:cNvPr id="47" name="Group 46">
            <a:extLst>
              <a:ext uri="{FF2B5EF4-FFF2-40B4-BE49-F238E27FC236}">
                <a16:creationId xmlns:a16="http://schemas.microsoft.com/office/drawing/2014/main" id="{CA70F9EC-B219-53A1-73CA-130094C19356}"/>
              </a:ext>
            </a:extLst>
          </p:cNvPr>
          <p:cNvGrpSpPr/>
          <p:nvPr/>
        </p:nvGrpSpPr>
        <p:grpSpPr>
          <a:xfrm>
            <a:off x="4384144" y="1455633"/>
            <a:ext cx="352296" cy="352294"/>
            <a:chOff x="4271510" y="1021628"/>
            <a:chExt cx="464930" cy="464928"/>
          </a:xfrm>
        </p:grpSpPr>
        <p:sp>
          <p:nvSpPr>
            <p:cNvPr id="8" name="Oval 7">
              <a:extLst>
                <a:ext uri="{FF2B5EF4-FFF2-40B4-BE49-F238E27FC236}">
                  <a16:creationId xmlns:a16="http://schemas.microsoft.com/office/drawing/2014/main" id="{809E9CE0-DFE1-18F1-17E5-9DF2FDF833CA}"/>
                </a:ext>
              </a:extLst>
            </p:cNvPr>
            <p:cNvSpPr/>
            <p:nvPr/>
          </p:nvSpPr>
          <p:spPr bwMode="auto">
            <a:xfrm>
              <a:off x="4271510" y="1021628"/>
              <a:ext cx="464930" cy="464928"/>
            </a:xfrm>
            <a:prstGeom prst="ellipse">
              <a:avLst/>
            </a:prstGeom>
            <a:solidFill>
              <a:schemeClr val="bg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100">
                <a:solidFill>
                  <a:schemeClr val="bg1"/>
                </a:solidFill>
                <a:latin typeface="+mn-lt"/>
              </a:endParaRPr>
            </a:p>
          </p:txBody>
        </p:sp>
        <p:pic>
          <p:nvPicPr>
            <p:cNvPr id="10" name="Graphic 9">
              <a:extLst>
                <a:ext uri="{FF2B5EF4-FFF2-40B4-BE49-F238E27FC236}">
                  <a16:creationId xmlns:a16="http://schemas.microsoft.com/office/drawing/2014/main" id="{8D5D91CF-DF88-730F-16A2-D392FA4513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5643" y="1125760"/>
              <a:ext cx="256663" cy="256663"/>
            </a:xfrm>
            <a:prstGeom prst="rect">
              <a:avLst/>
            </a:prstGeom>
          </p:spPr>
        </p:pic>
      </p:grpSp>
      <p:sp>
        <p:nvSpPr>
          <p:cNvPr id="26" name="TextBox 25">
            <a:extLst>
              <a:ext uri="{FF2B5EF4-FFF2-40B4-BE49-F238E27FC236}">
                <a16:creationId xmlns:a16="http://schemas.microsoft.com/office/drawing/2014/main" id="{6DD45675-1AF5-FD9D-4F14-E619BE4D378A}"/>
              </a:ext>
            </a:extLst>
          </p:cNvPr>
          <p:cNvSpPr txBox="1"/>
          <p:nvPr/>
        </p:nvSpPr>
        <p:spPr>
          <a:xfrm>
            <a:off x="5254825" y="4454388"/>
            <a:ext cx="1682347" cy="169277"/>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N" sz="1100" b="1" dirty="0">
                <a:solidFill>
                  <a:schemeClr val="bg2"/>
                </a:solidFill>
                <a:latin typeface="+mn-lt"/>
              </a:rPr>
              <a:t>50%</a:t>
            </a:r>
            <a:endParaRPr kumimoji="0" lang="en-DE" sz="1100" b="1" i="0" u="none" strike="noStrike" kern="0" cap="none" spc="0" normalizeH="0" baseline="0" noProof="0" dirty="0">
              <a:ln>
                <a:noFill/>
              </a:ln>
              <a:solidFill>
                <a:schemeClr val="bg2"/>
              </a:solidFill>
              <a:effectLst/>
              <a:uLnTx/>
              <a:uFillTx/>
              <a:latin typeface="+mn-lt"/>
              <a:sym typeface="Arial"/>
            </a:endParaRPr>
          </a:p>
        </p:txBody>
      </p:sp>
      <p:sp>
        <p:nvSpPr>
          <p:cNvPr id="27" name="TextBox 26">
            <a:extLst>
              <a:ext uri="{FF2B5EF4-FFF2-40B4-BE49-F238E27FC236}">
                <a16:creationId xmlns:a16="http://schemas.microsoft.com/office/drawing/2014/main" id="{D257BEA3-DFDC-9BDD-6646-5FB6544748C4}"/>
              </a:ext>
            </a:extLst>
          </p:cNvPr>
          <p:cNvSpPr txBox="1"/>
          <p:nvPr/>
        </p:nvSpPr>
        <p:spPr>
          <a:xfrm>
            <a:off x="7536811" y="4454388"/>
            <a:ext cx="1682347" cy="169277"/>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N" sz="1100" b="1">
                <a:solidFill>
                  <a:schemeClr val="bg2"/>
                </a:solidFill>
                <a:latin typeface="+mn-lt"/>
              </a:rPr>
              <a:t>50%</a:t>
            </a:r>
            <a:endParaRPr kumimoji="0" lang="en-DE" sz="1100" b="1" i="0" u="none" strike="noStrike" kern="0" cap="none" spc="0" normalizeH="0" baseline="0" noProof="0">
              <a:ln>
                <a:noFill/>
              </a:ln>
              <a:solidFill>
                <a:schemeClr val="bg2"/>
              </a:solidFill>
              <a:effectLst/>
              <a:uLnTx/>
              <a:uFillTx/>
              <a:latin typeface="+mn-lt"/>
              <a:sym typeface="Arial"/>
            </a:endParaRPr>
          </a:p>
        </p:txBody>
      </p:sp>
      <p:sp>
        <p:nvSpPr>
          <p:cNvPr id="33" name="Rectangle 32">
            <a:extLst>
              <a:ext uri="{FF2B5EF4-FFF2-40B4-BE49-F238E27FC236}">
                <a16:creationId xmlns:a16="http://schemas.microsoft.com/office/drawing/2014/main" id="{2FED8493-B6F8-1B75-AA63-FC9A310A6075}"/>
              </a:ext>
            </a:extLst>
          </p:cNvPr>
          <p:cNvSpPr/>
          <p:nvPr/>
        </p:nvSpPr>
        <p:spPr>
          <a:xfrm>
            <a:off x="5173571" y="1970351"/>
            <a:ext cx="1844855" cy="1523494"/>
          </a:xfrm>
          <a:prstGeom prst="rect">
            <a:avLst/>
          </a:prstGeom>
        </p:spPr>
        <p:txBody>
          <a:bodyPr wrap="square" lIns="0" tIns="0" rIns="0" bIns="0" anchor="t">
            <a:spAutoFit/>
          </a:bodyPr>
          <a:lstStyle/>
          <a:p>
            <a:r>
              <a:rPr lang="en-US" sz="1100" b="1" spc="-30" dirty="0">
                <a:solidFill>
                  <a:schemeClr val="bg2"/>
                </a:solidFill>
                <a:latin typeface="+mn-lt"/>
              </a:rPr>
              <a:t>Survey: </a:t>
            </a:r>
            <a:r>
              <a:rPr lang="en-US" sz="1100" spc="-30" dirty="0">
                <a:solidFill>
                  <a:schemeClr val="tx1">
                    <a:lumMod val="75000"/>
                    <a:lumOff val="25000"/>
                  </a:schemeClr>
                </a:solidFill>
                <a:latin typeface="+mn-lt"/>
              </a:rPr>
              <a:t>Analyzed over 400K</a:t>
            </a:r>
            <a:r>
              <a:rPr lang="en-US" sz="1100" b="1" dirty="0">
                <a:latin typeface="+mn-lt"/>
              </a:rPr>
              <a:t> </a:t>
            </a:r>
            <a:r>
              <a:rPr lang="en-US" sz="1100" b="1" dirty="0">
                <a:solidFill>
                  <a:schemeClr val="bg2"/>
                </a:solidFill>
                <a:latin typeface="+mn-lt"/>
              </a:rPr>
              <a:t>employee</a:t>
            </a:r>
            <a:r>
              <a:rPr lang="en-US" sz="1100" b="1" dirty="0">
                <a:latin typeface="+mn-lt"/>
              </a:rPr>
              <a:t> </a:t>
            </a:r>
            <a:r>
              <a:rPr lang="en-US" sz="1100" spc="-30" dirty="0">
                <a:solidFill>
                  <a:schemeClr val="tx1">
                    <a:lumMod val="75000"/>
                    <a:lumOff val="25000"/>
                  </a:schemeClr>
                </a:solidFill>
                <a:latin typeface="+mn-lt"/>
              </a:rPr>
              <a:t>reviews </a:t>
            </a:r>
            <a:r>
              <a:rPr lang="en-US" sz="1100" b="1" dirty="0">
                <a:solidFill>
                  <a:schemeClr val="bg2"/>
                </a:solidFill>
                <a:latin typeface="+mn-lt"/>
              </a:rPr>
              <a:t>collected over 3 years </a:t>
            </a:r>
            <a:r>
              <a:rPr lang="en-US" sz="1100" spc="-30" dirty="0">
                <a:solidFill>
                  <a:schemeClr val="tx1">
                    <a:lumMod val="75000"/>
                    <a:lumOff val="25000"/>
                  </a:schemeClr>
                </a:solidFill>
                <a:latin typeface="+mn-lt"/>
              </a:rPr>
              <a:t>to identify the importance of key workforce-related categories and assigned weights to each based on their influence on employee sentiment</a:t>
            </a:r>
          </a:p>
        </p:txBody>
      </p:sp>
      <p:sp>
        <p:nvSpPr>
          <p:cNvPr id="34" name="Rectangle 33">
            <a:extLst>
              <a:ext uri="{FF2B5EF4-FFF2-40B4-BE49-F238E27FC236}">
                <a16:creationId xmlns:a16="http://schemas.microsoft.com/office/drawing/2014/main" id="{E04435D2-CCDA-CF8E-0605-7EC359951F26}"/>
              </a:ext>
            </a:extLst>
          </p:cNvPr>
          <p:cNvSpPr/>
          <p:nvPr/>
        </p:nvSpPr>
        <p:spPr>
          <a:xfrm>
            <a:off x="7455557" y="1970351"/>
            <a:ext cx="1844855" cy="1015663"/>
          </a:xfrm>
          <a:prstGeom prst="rect">
            <a:avLst/>
          </a:prstGeom>
        </p:spPr>
        <p:txBody>
          <a:bodyPr wrap="square" lIns="0" tIns="0" rIns="0" bIns="0" anchor="t">
            <a:spAutoFit/>
          </a:bodyPr>
          <a:lstStyle/>
          <a:p>
            <a:r>
              <a:rPr lang="en-US" sz="1100" spc="-30" dirty="0">
                <a:solidFill>
                  <a:schemeClr val="tx1">
                    <a:lumMod val="75000"/>
                    <a:lumOff val="25000"/>
                  </a:schemeClr>
                </a:solidFill>
                <a:latin typeface="+mn-lt"/>
              </a:rPr>
              <a:t>Created an industry deviation model reflecting individual performance relative to the industry average in each workforce category.</a:t>
            </a:r>
          </a:p>
        </p:txBody>
      </p:sp>
      <p:sp>
        <p:nvSpPr>
          <p:cNvPr id="14" name="Arrow: Chevron 13">
            <a:extLst>
              <a:ext uri="{FF2B5EF4-FFF2-40B4-BE49-F238E27FC236}">
                <a16:creationId xmlns:a16="http://schemas.microsoft.com/office/drawing/2014/main" id="{089CA1E9-7185-DF07-CA7B-7812CC73A3DE}"/>
              </a:ext>
            </a:extLst>
          </p:cNvPr>
          <p:cNvSpPr/>
          <p:nvPr/>
        </p:nvSpPr>
        <p:spPr>
          <a:xfrm>
            <a:off x="2558594" y="1503449"/>
            <a:ext cx="228852" cy="256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8" name="Arrow: Chevron 37">
            <a:extLst>
              <a:ext uri="{FF2B5EF4-FFF2-40B4-BE49-F238E27FC236}">
                <a16:creationId xmlns:a16="http://schemas.microsoft.com/office/drawing/2014/main" id="{DCF9E2C0-4D98-DA94-76AE-8336F5EF77D5}"/>
              </a:ext>
            </a:extLst>
          </p:cNvPr>
          <p:cNvSpPr/>
          <p:nvPr/>
        </p:nvSpPr>
        <p:spPr>
          <a:xfrm>
            <a:off x="4825590" y="1503449"/>
            <a:ext cx="228852" cy="256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9" name="Arrow: Chevron 38">
            <a:extLst>
              <a:ext uri="{FF2B5EF4-FFF2-40B4-BE49-F238E27FC236}">
                <a16:creationId xmlns:a16="http://schemas.microsoft.com/office/drawing/2014/main" id="{050E77DE-1C37-10F9-29F1-179DFFE4DF70}"/>
              </a:ext>
            </a:extLst>
          </p:cNvPr>
          <p:cNvSpPr/>
          <p:nvPr/>
        </p:nvSpPr>
        <p:spPr>
          <a:xfrm>
            <a:off x="7122566" y="1503449"/>
            <a:ext cx="228852" cy="256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0" name="Arrow: Chevron 39">
            <a:extLst>
              <a:ext uri="{FF2B5EF4-FFF2-40B4-BE49-F238E27FC236}">
                <a16:creationId xmlns:a16="http://schemas.microsoft.com/office/drawing/2014/main" id="{6B70D82D-0167-1535-098B-CF3ECF631BEB}"/>
              </a:ext>
            </a:extLst>
          </p:cNvPr>
          <p:cNvSpPr/>
          <p:nvPr/>
        </p:nvSpPr>
        <p:spPr>
          <a:xfrm>
            <a:off x="9404552" y="1503449"/>
            <a:ext cx="228852" cy="25666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50" name="Straight Connector 49">
            <a:extLst>
              <a:ext uri="{FF2B5EF4-FFF2-40B4-BE49-F238E27FC236}">
                <a16:creationId xmlns:a16="http://schemas.microsoft.com/office/drawing/2014/main" id="{42B04B7E-8C8C-0944-0440-AE8F98C23BB5}"/>
              </a:ext>
            </a:extLst>
          </p:cNvPr>
          <p:cNvCxnSpPr>
            <a:cxnSpLocks/>
          </p:cNvCxnSpPr>
          <p:nvPr/>
        </p:nvCxnSpPr>
        <p:spPr>
          <a:xfrm>
            <a:off x="2673020" y="1970351"/>
            <a:ext cx="0" cy="24840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9D18ECE-EC7C-D341-B310-EF79E7C5E281}"/>
              </a:ext>
            </a:extLst>
          </p:cNvPr>
          <p:cNvCxnSpPr>
            <a:cxnSpLocks/>
          </p:cNvCxnSpPr>
          <p:nvPr/>
        </p:nvCxnSpPr>
        <p:spPr>
          <a:xfrm>
            <a:off x="4955006" y="1970351"/>
            <a:ext cx="0" cy="24840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3AE404-68B0-36E2-F669-D97665B41057}"/>
              </a:ext>
            </a:extLst>
          </p:cNvPr>
          <p:cNvCxnSpPr>
            <a:cxnSpLocks/>
          </p:cNvCxnSpPr>
          <p:nvPr/>
        </p:nvCxnSpPr>
        <p:spPr>
          <a:xfrm>
            <a:off x="7236992" y="1970351"/>
            <a:ext cx="0" cy="24840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FF7C49-5CB6-7BB0-57A1-B5CC748FD966}"/>
              </a:ext>
            </a:extLst>
          </p:cNvPr>
          <p:cNvCxnSpPr>
            <a:cxnSpLocks/>
          </p:cNvCxnSpPr>
          <p:nvPr/>
        </p:nvCxnSpPr>
        <p:spPr>
          <a:xfrm>
            <a:off x="9518978" y="1970351"/>
            <a:ext cx="0" cy="24840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5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36F69D7-E443-917F-333F-52C10E7DE3AC}"/>
              </a:ext>
            </a:extLst>
          </p:cNvPr>
          <p:cNvGraphicFramePr>
            <a:graphicFrameLocks noChangeAspect="1"/>
          </p:cNvGraphicFramePr>
          <p:nvPr>
            <p:custDataLst>
              <p:tags r:id="rId1"/>
            </p:custDataLst>
            <p:extLst>
              <p:ext uri="{D42A27DB-BD31-4B8C-83A1-F6EECF244321}">
                <p14:modId xmlns:p14="http://schemas.microsoft.com/office/powerpoint/2010/main" val="1215237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4" name="think-cell data - do not delete" hidden="1">
                        <a:extLst>
                          <a:ext uri="{FF2B5EF4-FFF2-40B4-BE49-F238E27FC236}">
                            <a16:creationId xmlns:a16="http://schemas.microsoft.com/office/drawing/2014/main" id="{836F69D7-E443-917F-333F-52C10E7DE3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821D31-C01A-7334-6ED8-A29033D10215}"/>
              </a:ext>
            </a:extLst>
          </p:cNvPr>
          <p:cNvSpPr>
            <a:spLocks noGrp="1"/>
          </p:cNvSpPr>
          <p:nvPr>
            <p:ph type="title"/>
          </p:nvPr>
        </p:nvSpPr>
        <p:spPr/>
        <p:txBody>
          <a:bodyPr vert="horz"/>
          <a:lstStyle/>
          <a:p>
            <a:r>
              <a:rPr lang="en-US"/>
              <a:t>Core Workplace Factors Shaping Employee Sentiment</a:t>
            </a:r>
            <a:endParaRPr lang="en-IN"/>
          </a:p>
        </p:txBody>
      </p:sp>
      <p:sp>
        <p:nvSpPr>
          <p:cNvPr id="64" name="TextBox 63">
            <a:extLst>
              <a:ext uri="{FF2B5EF4-FFF2-40B4-BE49-F238E27FC236}">
                <a16:creationId xmlns:a16="http://schemas.microsoft.com/office/drawing/2014/main" id="{5C5C9694-0CCE-F22F-86F3-F7C30204F91F}"/>
              </a:ext>
            </a:extLst>
          </p:cNvPr>
          <p:cNvSpPr txBox="1"/>
          <p:nvPr/>
        </p:nvSpPr>
        <p:spPr>
          <a:xfrm>
            <a:off x="8024143" y="1500937"/>
            <a:ext cx="1924674" cy="1077218"/>
          </a:xfrm>
          <a:prstGeom prst="rect">
            <a:avLst/>
          </a:prstGeom>
          <a:noFill/>
        </p:spPr>
        <p:txBody>
          <a:bodyPr wrap="square" lIns="0" tIns="0" rIns="0" bIns="0" anchor="t">
            <a:spAutoFit/>
          </a:bodyPr>
          <a:lstStyle>
            <a:defPPr>
              <a:defRPr lang="en-US"/>
            </a:defPPr>
            <a:lvl1pPr>
              <a:lnSpc>
                <a:spcPct val="150000"/>
              </a:lnSpc>
              <a:defRPr sz="1200" b="0" i="0">
                <a:solidFill>
                  <a:schemeClr val="tx1">
                    <a:lumMod val="75000"/>
                    <a:lumOff val="25000"/>
                  </a:schemeClr>
                </a:solidFill>
                <a:effectLst/>
              </a:defRPr>
            </a:lvl1pPr>
          </a:lstStyle>
          <a:p>
            <a:pPr marL="171450" indent="-171450">
              <a:lnSpc>
                <a:spcPct val="100000"/>
              </a:lnSpc>
              <a:buFont typeface="Arial" panose="020B0604020202020204" pitchFamily="34" charset="0"/>
              <a:buChar char="•"/>
            </a:pPr>
            <a:r>
              <a:rPr lang="en-US" sz="1400" dirty="0">
                <a:latin typeface="+mn-lt"/>
              </a:rPr>
              <a:t>Flexibility</a:t>
            </a:r>
          </a:p>
          <a:p>
            <a:pPr marL="171450" indent="-171450">
              <a:lnSpc>
                <a:spcPct val="100000"/>
              </a:lnSpc>
              <a:buFont typeface="Arial" panose="020B0604020202020204" pitchFamily="34" charset="0"/>
              <a:buChar char="•"/>
            </a:pPr>
            <a:r>
              <a:rPr lang="en-US" sz="1400" dirty="0">
                <a:latin typeface="+mn-lt"/>
              </a:rPr>
              <a:t>General Work-life</a:t>
            </a:r>
          </a:p>
          <a:p>
            <a:pPr marL="171450" indent="-171450">
              <a:lnSpc>
                <a:spcPct val="100000"/>
              </a:lnSpc>
              <a:buFont typeface="Arial" panose="020B0604020202020204" pitchFamily="34" charset="0"/>
              <a:buChar char="•"/>
            </a:pPr>
            <a:r>
              <a:rPr lang="en-US" sz="1400" dirty="0">
                <a:latin typeface="+mn-lt"/>
              </a:rPr>
              <a:t>Workload</a:t>
            </a:r>
          </a:p>
          <a:p>
            <a:pPr marL="171450" indent="-171450">
              <a:lnSpc>
                <a:spcPct val="100000"/>
              </a:lnSpc>
              <a:buFont typeface="Arial" panose="020B0604020202020204" pitchFamily="34" charset="0"/>
              <a:buChar char="•"/>
            </a:pPr>
            <a:r>
              <a:rPr lang="en-US" sz="1400" dirty="0">
                <a:latin typeface="+mn-lt"/>
              </a:rPr>
              <a:t>Duties</a:t>
            </a:r>
          </a:p>
          <a:p>
            <a:pPr marL="171450" indent="-171450">
              <a:lnSpc>
                <a:spcPct val="100000"/>
              </a:lnSpc>
              <a:buFont typeface="Arial" panose="020B0604020202020204" pitchFamily="34" charset="0"/>
              <a:buChar char="•"/>
            </a:pPr>
            <a:r>
              <a:rPr lang="en-US" sz="1400" dirty="0">
                <a:latin typeface="+mn-lt"/>
              </a:rPr>
              <a:t>Remote work</a:t>
            </a:r>
          </a:p>
        </p:txBody>
      </p:sp>
      <p:sp>
        <p:nvSpPr>
          <p:cNvPr id="65" name="TextBox 64">
            <a:extLst>
              <a:ext uri="{FF2B5EF4-FFF2-40B4-BE49-F238E27FC236}">
                <a16:creationId xmlns:a16="http://schemas.microsoft.com/office/drawing/2014/main" id="{1DF1F2B7-EA01-FFF8-3E2A-73245CF24CCC}"/>
              </a:ext>
            </a:extLst>
          </p:cNvPr>
          <p:cNvSpPr txBox="1"/>
          <p:nvPr/>
        </p:nvSpPr>
        <p:spPr>
          <a:xfrm>
            <a:off x="8024143" y="1240345"/>
            <a:ext cx="1924674" cy="215444"/>
          </a:xfrm>
          <a:prstGeom prst="rect">
            <a:avLst/>
          </a:prstGeom>
          <a:noFill/>
        </p:spPr>
        <p:txBody>
          <a:bodyPr wrap="square" lIns="0" tIns="0" rIns="0" bIns="0">
            <a:spAutoFit/>
          </a:bodyPr>
          <a:lstStyle/>
          <a:p>
            <a:r>
              <a:rPr lang="en-ID" b="1" i="0" dirty="0">
                <a:solidFill>
                  <a:schemeClr val="bg2"/>
                </a:solidFill>
                <a:effectLst/>
                <a:latin typeface="+mn-lt"/>
              </a:rPr>
              <a:t>Work-Life Balance</a:t>
            </a:r>
          </a:p>
        </p:txBody>
      </p:sp>
      <p:sp>
        <p:nvSpPr>
          <p:cNvPr id="66" name="TextBox 65">
            <a:extLst>
              <a:ext uri="{FF2B5EF4-FFF2-40B4-BE49-F238E27FC236}">
                <a16:creationId xmlns:a16="http://schemas.microsoft.com/office/drawing/2014/main" id="{4CC7194D-66DC-A8B8-9BE7-794C97EF783A}"/>
              </a:ext>
            </a:extLst>
          </p:cNvPr>
          <p:cNvSpPr txBox="1"/>
          <p:nvPr/>
        </p:nvSpPr>
        <p:spPr>
          <a:xfrm>
            <a:off x="8814449" y="3290591"/>
            <a:ext cx="2522470" cy="861774"/>
          </a:xfrm>
          <a:prstGeom prst="rect">
            <a:avLst/>
          </a:prstGeom>
          <a:noFill/>
        </p:spPr>
        <p:txBody>
          <a:bodyPr wrap="square" lIns="0" tIns="0" rIns="0" bIns="0">
            <a:spAutoFit/>
          </a:bodyPr>
          <a:lstStyle>
            <a:defPPr>
              <a:defRPr lang="en-US"/>
            </a:defPPr>
            <a:lvl1pPr>
              <a:lnSpc>
                <a:spcPct val="150000"/>
              </a:lnSpc>
              <a:defRPr sz="1200" b="0" i="0">
                <a:solidFill>
                  <a:schemeClr val="tx1">
                    <a:lumMod val="75000"/>
                    <a:lumOff val="25000"/>
                  </a:schemeClr>
                </a:solidFill>
                <a:effectLst/>
              </a:defRPr>
            </a:lvl1pPr>
          </a:lstStyle>
          <a:p>
            <a:pPr marL="171450" indent="-171450">
              <a:lnSpc>
                <a:spcPct val="100000"/>
              </a:lnSpc>
              <a:buFont typeface="Arial" panose="020B0604020202020204" pitchFamily="34" charset="0"/>
              <a:buChar char="•"/>
            </a:pPr>
            <a:r>
              <a:rPr lang="en-US" sz="1400" dirty="0">
                <a:latin typeface="+mn-lt"/>
              </a:rPr>
              <a:t>Career Opportunity</a:t>
            </a:r>
          </a:p>
          <a:p>
            <a:pPr marL="171450" indent="-171450">
              <a:lnSpc>
                <a:spcPct val="100000"/>
              </a:lnSpc>
              <a:buFont typeface="Arial" panose="020B0604020202020204" pitchFamily="34" charset="0"/>
              <a:buChar char="•"/>
            </a:pPr>
            <a:r>
              <a:rPr lang="en-US" sz="1400" dirty="0">
                <a:latin typeface="+mn-lt"/>
              </a:rPr>
              <a:t>Individual Contribution</a:t>
            </a:r>
          </a:p>
          <a:p>
            <a:pPr marL="171450" indent="-171450">
              <a:lnSpc>
                <a:spcPct val="100000"/>
              </a:lnSpc>
              <a:buFont typeface="Arial" panose="020B0604020202020204" pitchFamily="34" charset="0"/>
              <a:buChar char="•"/>
            </a:pPr>
            <a:r>
              <a:rPr lang="en-US" sz="1400" dirty="0">
                <a:latin typeface="+mn-lt"/>
              </a:rPr>
              <a:t>Training &amp; Development</a:t>
            </a:r>
          </a:p>
          <a:p>
            <a:pPr marL="171450" indent="-171450">
              <a:lnSpc>
                <a:spcPct val="100000"/>
              </a:lnSpc>
              <a:buFont typeface="Arial" panose="020B0604020202020204" pitchFamily="34" charset="0"/>
              <a:buChar char="•"/>
            </a:pPr>
            <a:r>
              <a:rPr lang="en-US" sz="1400" dirty="0">
                <a:latin typeface="+mn-lt"/>
              </a:rPr>
              <a:t>Mobility</a:t>
            </a:r>
          </a:p>
        </p:txBody>
      </p:sp>
      <p:sp>
        <p:nvSpPr>
          <p:cNvPr id="67" name="TextBox 66">
            <a:extLst>
              <a:ext uri="{FF2B5EF4-FFF2-40B4-BE49-F238E27FC236}">
                <a16:creationId xmlns:a16="http://schemas.microsoft.com/office/drawing/2014/main" id="{908F5126-D9D6-882A-DF7E-1BC31EDDDD3F}"/>
              </a:ext>
            </a:extLst>
          </p:cNvPr>
          <p:cNvSpPr txBox="1"/>
          <p:nvPr/>
        </p:nvSpPr>
        <p:spPr>
          <a:xfrm>
            <a:off x="8814449" y="3028904"/>
            <a:ext cx="2522470" cy="215444"/>
          </a:xfrm>
          <a:prstGeom prst="rect">
            <a:avLst/>
          </a:prstGeom>
          <a:noFill/>
        </p:spPr>
        <p:txBody>
          <a:bodyPr wrap="square" lIns="0" tIns="0" rIns="0" bIns="0">
            <a:spAutoFit/>
          </a:bodyPr>
          <a:lstStyle/>
          <a:p>
            <a:r>
              <a:rPr lang="en-ID" b="1" i="0" dirty="0">
                <a:solidFill>
                  <a:schemeClr val="bg2"/>
                </a:solidFill>
                <a:effectLst/>
                <a:latin typeface="+mn-lt"/>
              </a:rPr>
              <a:t>Career Progression &amp; Training</a:t>
            </a:r>
          </a:p>
        </p:txBody>
      </p:sp>
      <p:sp>
        <p:nvSpPr>
          <p:cNvPr id="68" name="TextBox 67">
            <a:extLst>
              <a:ext uri="{FF2B5EF4-FFF2-40B4-BE49-F238E27FC236}">
                <a16:creationId xmlns:a16="http://schemas.microsoft.com/office/drawing/2014/main" id="{99319307-30CA-D2B1-FEA5-2CC54820585C}"/>
              </a:ext>
            </a:extLst>
          </p:cNvPr>
          <p:cNvSpPr txBox="1"/>
          <p:nvPr/>
        </p:nvSpPr>
        <p:spPr>
          <a:xfrm>
            <a:off x="8024143" y="4997435"/>
            <a:ext cx="1924674" cy="861774"/>
          </a:xfrm>
          <a:prstGeom prst="rect">
            <a:avLst/>
          </a:prstGeom>
          <a:noFill/>
        </p:spPr>
        <p:txBody>
          <a:bodyPr wrap="square" lIns="0" tIns="0" rIns="0" bIns="0">
            <a:spAutoFit/>
          </a:bodyPr>
          <a:lstStyle>
            <a:defPPr>
              <a:defRPr lang="en-US"/>
            </a:defPPr>
            <a:lvl1pPr>
              <a:lnSpc>
                <a:spcPct val="150000"/>
              </a:lnSpc>
              <a:defRPr sz="1200" b="0" i="0">
                <a:solidFill>
                  <a:schemeClr val="tx1">
                    <a:lumMod val="75000"/>
                    <a:lumOff val="25000"/>
                  </a:schemeClr>
                </a:solidFill>
                <a:effectLst/>
              </a:defRPr>
            </a:lvl1pPr>
          </a:lstStyle>
          <a:p>
            <a:pPr marL="171450" indent="-171450">
              <a:lnSpc>
                <a:spcPct val="100000"/>
              </a:lnSpc>
              <a:buFont typeface="Arial" panose="020B0604020202020204" pitchFamily="34" charset="0"/>
              <a:buChar char="•"/>
            </a:pPr>
            <a:r>
              <a:rPr lang="en-ID" sz="1400" dirty="0">
                <a:latin typeface="+mn-lt"/>
              </a:rPr>
              <a:t>Mission</a:t>
            </a:r>
          </a:p>
          <a:p>
            <a:pPr marL="171450" indent="-171450">
              <a:lnSpc>
                <a:spcPct val="100000"/>
              </a:lnSpc>
              <a:buFont typeface="Arial" panose="020B0604020202020204" pitchFamily="34" charset="0"/>
              <a:buChar char="•"/>
            </a:pPr>
            <a:r>
              <a:rPr lang="en-ID" sz="1400" dirty="0">
                <a:latin typeface="+mn-lt"/>
              </a:rPr>
              <a:t>Vision</a:t>
            </a:r>
          </a:p>
          <a:p>
            <a:pPr marL="171450" indent="-171450">
              <a:lnSpc>
                <a:spcPct val="100000"/>
              </a:lnSpc>
              <a:buFont typeface="Arial" panose="020B0604020202020204" pitchFamily="34" charset="0"/>
              <a:buChar char="•"/>
            </a:pPr>
            <a:r>
              <a:rPr lang="en-ID" sz="1400" dirty="0">
                <a:latin typeface="+mn-lt"/>
              </a:rPr>
              <a:t>Honesty</a:t>
            </a:r>
          </a:p>
          <a:p>
            <a:pPr marL="171450" indent="-171450">
              <a:lnSpc>
                <a:spcPct val="100000"/>
              </a:lnSpc>
              <a:buFont typeface="Arial" panose="020B0604020202020204" pitchFamily="34" charset="0"/>
              <a:buChar char="•"/>
            </a:pPr>
            <a:r>
              <a:rPr lang="en-ID" sz="1400" dirty="0">
                <a:latin typeface="+mn-lt"/>
              </a:rPr>
              <a:t>Commitment</a:t>
            </a:r>
          </a:p>
        </p:txBody>
      </p:sp>
      <p:sp>
        <p:nvSpPr>
          <p:cNvPr id="69" name="TextBox 68">
            <a:extLst>
              <a:ext uri="{FF2B5EF4-FFF2-40B4-BE49-F238E27FC236}">
                <a16:creationId xmlns:a16="http://schemas.microsoft.com/office/drawing/2014/main" id="{90DEF616-0B23-0AF6-1F8D-45A959E70F20}"/>
              </a:ext>
            </a:extLst>
          </p:cNvPr>
          <p:cNvSpPr txBox="1"/>
          <p:nvPr/>
        </p:nvSpPr>
        <p:spPr>
          <a:xfrm>
            <a:off x="8024143" y="4725812"/>
            <a:ext cx="1924674" cy="215444"/>
          </a:xfrm>
          <a:prstGeom prst="rect">
            <a:avLst/>
          </a:prstGeom>
          <a:noFill/>
        </p:spPr>
        <p:txBody>
          <a:bodyPr wrap="square" lIns="0" tIns="0" rIns="0" bIns="0">
            <a:spAutoFit/>
          </a:bodyPr>
          <a:lstStyle/>
          <a:p>
            <a:r>
              <a:rPr lang="en-ID" b="1" i="0" dirty="0">
                <a:solidFill>
                  <a:schemeClr val="bg2"/>
                </a:solidFill>
                <a:effectLst/>
                <a:latin typeface="+mn-lt"/>
              </a:rPr>
              <a:t>Company Culture</a:t>
            </a:r>
          </a:p>
        </p:txBody>
      </p:sp>
      <p:sp>
        <p:nvSpPr>
          <p:cNvPr id="70" name="TextBox 69">
            <a:extLst>
              <a:ext uri="{FF2B5EF4-FFF2-40B4-BE49-F238E27FC236}">
                <a16:creationId xmlns:a16="http://schemas.microsoft.com/office/drawing/2014/main" id="{A2813E81-5F42-5CF2-2D5C-0533BAAEA5FB}"/>
              </a:ext>
            </a:extLst>
          </p:cNvPr>
          <p:cNvSpPr txBox="1"/>
          <p:nvPr/>
        </p:nvSpPr>
        <p:spPr>
          <a:xfrm flipH="1">
            <a:off x="1095640" y="1500937"/>
            <a:ext cx="2944622" cy="1292662"/>
          </a:xfrm>
          <a:prstGeom prst="rect">
            <a:avLst/>
          </a:prstGeom>
          <a:noFill/>
        </p:spPr>
        <p:txBody>
          <a:bodyPr wrap="square" lIns="0" tIns="0" rIns="0" bIns="0">
            <a:spAutoFit/>
          </a:bodyPr>
          <a:lstStyle>
            <a:defPPr>
              <a:defRPr lang="en-US"/>
            </a:defPPr>
            <a:lvl1pPr>
              <a:lnSpc>
                <a:spcPct val="150000"/>
              </a:lnSpc>
              <a:defRPr sz="1200" b="0" i="0">
                <a:solidFill>
                  <a:schemeClr val="tx1">
                    <a:lumMod val="75000"/>
                    <a:lumOff val="25000"/>
                  </a:schemeClr>
                </a:solidFill>
                <a:effectLst/>
              </a:defRPr>
            </a:lvl1pPr>
          </a:lstStyle>
          <a:p>
            <a:pPr marL="171450" indent="-171450">
              <a:lnSpc>
                <a:spcPct val="100000"/>
              </a:lnSpc>
              <a:buFont typeface="Arial" panose="020B0604020202020204" pitchFamily="34" charset="0"/>
              <a:buChar char="•"/>
            </a:pPr>
            <a:r>
              <a:rPr lang="en-US" sz="1400" dirty="0">
                <a:latin typeface="+mn-lt"/>
              </a:rPr>
              <a:t>Safety/Physical Environment</a:t>
            </a:r>
          </a:p>
          <a:p>
            <a:pPr marL="171450" indent="-171450">
              <a:lnSpc>
                <a:spcPct val="100000"/>
              </a:lnSpc>
              <a:buFont typeface="Arial" panose="020B0604020202020204" pitchFamily="34" charset="0"/>
              <a:buChar char="•"/>
            </a:pPr>
            <a:r>
              <a:rPr lang="en-US" sz="1400" dirty="0">
                <a:latin typeface="+mn-lt"/>
              </a:rPr>
              <a:t>Teamwork</a:t>
            </a:r>
          </a:p>
          <a:p>
            <a:pPr marL="171450" indent="-171450">
              <a:lnSpc>
                <a:spcPct val="100000"/>
              </a:lnSpc>
              <a:buFont typeface="Arial" panose="020B0604020202020204" pitchFamily="34" charset="0"/>
              <a:buChar char="•"/>
            </a:pPr>
            <a:r>
              <a:rPr lang="en-US" sz="1400" dirty="0">
                <a:latin typeface="+mn-lt"/>
              </a:rPr>
              <a:t>Communication</a:t>
            </a:r>
          </a:p>
          <a:p>
            <a:pPr marL="171450" indent="-171450">
              <a:lnSpc>
                <a:spcPct val="100000"/>
              </a:lnSpc>
              <a:buFont typeface="Arial" panose="020B0604020202020204" pitchFamily="34" charset="0"/>
              <a:buChar char="•"/>
            </a:pPr>
            <a:r>
              <a:rPr lang="en-US" sz="1400" dirty="0">
                <a:latin typeface="+mn-lt"/>
              </a:rPr>
              <a:t>Tools &amp; Productivity</a:t>
            </a:r>
          </a:p>
          <a:p>
            <a:pPr marL="171450" indent="-171450">
              <a:lnSpc>
                <a:spcPct val="100000"/>
              </a:lnSpc>
              <a:buFont typeface="Arial" panose="020B0604020202020204" pitchFamily="34" charset="0"/>
              <a:buChar char="•"/>
            </a:pPr>
            <a:r>
              <a:rPr lang="en-US" sz="1400" dirty="0">
                <a:latin typeface="+mn-lt"/>
              </a:rPr>
              <a:t>Location</a:t>
            </a:r>
          </a:p>
          <a:p>
            <a:pPr marL="171450" indent="-171450">
              <a:lnSpc>
                <a:spcPct val="100000"/>
              </a:lnSpc>
              <a:buFont typeface="Arial" panose="020B0604020202020204" pitchFamily="34" charset="0"/>
              <a:buChar char="•"/>
            </a:pPr>
            <a:r>
              <a:rPr lang="en-US" sz="1400" dirty="0">
                <a:latin typeface="+mn-lt"/>
              </a:rPr>
              <a:t>Leadership</a:t>
            </a:r>
          </a:p>
        </p:txBody>
      </p:sp>
      <p:sp>
        <p:nvSpPr>
          <p:cNvPr id="71" name="TextBox 70">
            <a:extLst>
              <a:ext uri="{FF2B5EF4-FFF2-40B4-BE49-F238E27FC236}">
                <a16:creationId xmlns:a16="http://schemas.microsoft.com/office/drawing/2014/main" id="{FA722917-1F40-6DAE-C15D-8753BC8F9EEE}"/>
              </a:ext>
            </a:extLst>
          </p:cNvPr>
          <p:cNvSpPr txBox="1"/>
          <p:nvPr/>
        </p:nvSpPr>
        <p:spPr>
          <a:xfrm flipH="1">
            <a:off x="1095640" y="1240345"/>
            <a:ext cx="2944622" cy="215444"/>
          </a:xfrm>
          <a:prstGeom prst="rect">
            <a:avLst/>
          </a:prstGeom>
          <a:noFill/>
        </p:spPr>
        <p:txBody>
          <a:bodyPr wrap="square" lIns="0" tIns="0" rIns="0" bIns="0">
            <a:spAutoFit/>
          </a:bodyPr>
          <a:lstStyle/>
          <a:p>
            <a:r>
              <a:rPr lang="en-ID" b="1" i="0" dirty="0">
                <a:solidFill>
                  <a:schemeClr val="bg2"/>
                </a:solidFill>
                <a:effectLst/>
                <a:latin typeface="+mn-lt"/>
              </a:rPr>
              <a:t>Working Environment</a:t>
            </a:r>
          </a:p>
        </p:txBody>
      </p:sp>
      <p:sp>
        <p:nvSpPr>
          <p:cNvPr id="72" name="TextBox 71">
            <a:extLst>
              <a:ext uri="{FF2B5EF4-FFF2-40B4-BE49-F238E27FC236}">
                <a16:creationId xmlns:a16="http://schemas.microsoft.com/office/drawing/2014/main" id="{DD4D054C-25C2-8E62-169C-BD0E83CBCE93}"/>
              </a:ext>
            </a:extLst>
          </p:cNvPr>
          <p:cNvSpPr txBox="1"/>
          <p:nvPr/>
        </p:nvSpPr>
        <p:spPr>
          <a:xfrm flipH="1">
            <a:off x="556908" y="3389982"/>
            <a:ext cx="2575496" cy="861774"/>
          </a:xfrm>
          <a:prstGeom prst="rect">
            <a:avLst/>
          </a:prstGeom>
          <a:noFill/>
        </p:spPr>
        <p:txBody>
          <a:bodyPr wrap="square" lIns="0" tIns="0" rIns="0" bIns="0" anchor="t">
            <a:spAutoFit/>
          </a:bodyPr>
          <a:lstStyle>
            <a:defPPr>
              <a:defRPr lang="en-US"/>
            </a:defPPr>
            <a:lvl1pPr>
              <a:lnSpc>
                <a:spcPct val="150000"/>
              </a:lnSpc>
              <a:defRPr sz="1200" b="0" i="0">
                <a:solidFill>
                  <a:schemeClr val="tx1">
                    <a:lumMod val="75000"/>
                    <a:lumOff val="25000"/>
                  </a:schemeClr>
                </a:solidFill>
                <a:effectLst/>
              </a:defRPr>
            </a:lvl1pPr>
          </a:lstStyle>
          <a:p>
            <a:pPr marL="171450" indent="-171450">
              <a:lnSpc>
                <a:spcPct val="100000"/>
              </a:lnSpc>
              <a:buFont typeface="Arial" panose="020B0604020202020204" pitchFamily="34" charset="0"/>
              <a:buChar char="•"/>
            </a:pPr>
            <a:r>
              <a:rPr lang="en-US" sz="1400" dirty="0">
                <a:latin typeface="+mn-lt"/>
              </a:rPr>
              <a:t>Fairness</a:t>
            </a:r>
          </a:p>
          <a:p>
            <a:pPr marL="171450" indent="-171450">
              <a:lnSpc>
                <a:spcPct val="100000"/>
              </a:lnSpc>
              <a:buFont typeface="Arial" panose="020B0604020202020204" pitchFamily="34" charset="0"/>
              <a:buChar char="•"/>
            </a:pPr>
            <a:r>
              <a:rPr lang="en-US" sz="1400" dirty="0">
                <a:latin typeface="+mn-lt"/>
              </a:rPr>
              <a:t>Sense of Belonging</a:t>
            </a:r>
          </a:p>
          <a:p>
            <a:pPr marL="171450" indent="-171450">
              <a:lnSpc>
                <a:spcPct val="100000"/>
              </a:lnSpc>
              <a:buFont typeface="Arial" panose="020B0604020202020204" pitchFamily="34" charset="0"/>
              <a:buChar char="•"/>
            </a:pPr>
            <a:r>
              <a:rPr lang="en-US" sz="1400" dirty="0">
                <a:latin typeface="+mn-lt"/>
              </a:rPr>
              <a:t>Equal Growth Opportunities</a:t>
            </a:r>
          </a:p>
          <a:p>
            <a:pPr marL="171450" indent="-171450">
              <a:lnSpc>
                <a:spcPct val="100000"/>
              </a:lnSpc>
              <a:buFont typeface="Arial" panose="020B0604020202020204" pitchFamily="34" charset="0"/>
              <a:buChar char="•"/>
            </a:pPr>
            <a:r>
              <a:rPr lang="en-US" sz="1400" dirty="0">
                <a:latin typeface="Century Gothic"/>
              </a:rPr>
              <a:t>Workforce Representation</a:t>
            </a:r>
          </a:p>
        </p:txBody>
      </p:sp>
      <p:sp>
        <p:nvSpPr>
          <p:cNvPr id="73" name="TextBox 72">
            <a:extLst>
              <a:ext uri="{FF2B5EF4-FFF2-40B4-BE49-F238E27FC236}">
                <a16:creationId xmlns:a16="http://schemas.microsoft.com/office/drawing/2014/main" id="{D02BAD5C-8686-65DC-C435-550EC1BA5ACA}"/>
              </a:ext>
            </a:extLst>
          </p:cNvPr>
          <p:cNvSpPr txBox="1"/>
          <p:nvPr/>
        </p:nvSpPr>
        <p:spPr>
          <a:xfrm flipH="1">
            <a:off x="556908" y="3106208"/>
            <a:ext cx="2575496" cy="215444"/>
          </a:xfrm>
          <a:prstGeom prst="rect">
            <a:avLst/>
          </a:prstGeom>
          <a:noFill/>
        </p:spPr>
        <p:txBody>
          <a:bodyPr wrap="square" lIns="0" tIns="0" rIns="0" bIns="0" anchor="t">
            <a:spAutoFit/>
          </a:bodyPr>
          <a:lstStyle/>
          <a:p>
            <a:r>
              <a:rPr lang="en-ID" b="1" dirty="0">
                <a:solidFill>
                  <a:schemeClr val="bg2"/>
                </a:solidFill>
                <a:latin typeface="+mn-lt"/>
              </a:rPr>
              <a:t>Culture &amp; Belonging</a:t>
            </a:r>
            <a:endParaRPr lang="en-ID" b="1" i="0" dirty="0">
              <a:solidFill>
                <a:schemeClr val="bg2"/>
              </a:solidFill>
              <a:effectLst/>
              <a:latin typeface="+mn-lt"/>
            </a:endParaRPr>
          </a:p>
        </p:txBody>
      </p:sp>
      <p:sp>
        <p:nvSpPr>
          <p:cNvPr id="74" name="TextBox 73">
            <a:extLst>
              <a:ext uri="{FF2B5EF4-FFF2-40B4-BE49-F238E27FC236}">
                <a16:creationId xmlns:a16="http://schemas.microsoft.com/office/drawing/2014/main" id="{DDB94E2C-CFC3-DE95-79C8-8ACBF98ECB65}"/>
              </a:ext>
            </a:extLst>
          </p:cNvPr>
          <p:cNvSpPr txBox="1"/>
          <p:nvPr/>
        </p:nvSpPr>
        <p:spPr>
          <a:xfrm flipH="1">
            <a:off x="1464766" y="4997435"/>
            <a:ext cx="2575496" cy="646331"/>
          </a:xfrm>
          <a:prstGeom prst="rect">
            <a:avLst/>
          </a:prstGeom>
          <a:noFill/>
        </p:spPr>
        <p:txBody>
          <a:bodyPr wrap="square" lIns="0" tIns="0" rIns="0" bIns="0">
            <a:spAutoFit/>
          </a:bodyPr>
          <a:lstStyle>
            <a:defPPr>
              <a:defRPr lang="en-US"/>
            </a:defPPr>
            <a:lvl1pPr>
              <a:lnSpc>
                <a:spcPct val="150000"/>
              </a:lnSpc>
              <a:defRPr sz="1200" b="0" i="0">
                <a:solidFill>
                  <a:schemeClr val="tx1">
                    <a:lumMod val="75000"/>
                    <a:lumOff val="25000"/>
                  </a:schemeClr>
                </a:solidFill>
                <a:effectLst/>
              </a:defRPr>
            </a:lvl1pPr>
          </a:lstStyle>
          <a:p>
            <a:pPr marL="171450" indent="-171450">
              <a:lnSpc>
                <a:spcPct val="100000"/>
              </a:lnSpc>
              <a:buFont typeface="Arial" panose="020B0604020202020204" pitchFamily="34" charset="0"/>
              <a:buChar char="•"/>
            </a:pPr>
            <a:r>
              <a:rPr lang="en-US" sz="1400" dirty="0">
                <a:latin typeface="+mn-lt"/>
              </a:rPr>
              <a:t>Welfare Design</a:t>
            </a:r>
          </a:p>
          <a:p>
            <a:pPr marL="171450" indent="-171450">
              <a:lnSpc>
                <a:spcPct val="100000"/>
              </a:lnSpc>
              <a:buFont typeface="Arial" panose="020B0604020202020204" pitchFamily="34" charset="0"/>
              <a:buChar char="•"/>
            </a:pPr>
            <a:r>
              <a:rPr lang="en-US" sz="1400" dirty="0">
                <a:latin typeface="+mn-lt"/>
              </a:rPr>
              <a:t>Market Adequacy</a:t>
            </a:r>
          </a:p>
          <a:p>
            <a:pPr marL="171450" indent="-171450">
              <a:lnSpc>
                <a:spcPct val="100000"/>
              </a:lnSpc>
              <a:buFont typeface="Arial" panose="020B0604020202020204" pitchFamily="34" charset="0"/>
              <a:buChar char="•"/>
            </a:pPr>
            <a:r>
              <a:rPr lang="en-US" sz="1400" dirty="0">
                <a:latin typeface="+mn-lt"/>
              </a:rPr>
              <a:t>Performance Related</a:t>
            </a:r>
          </a:p>
        </p:txBody>
      </p:sp>
      <p:sp>
        <p:nvSpPr>
          <p:cNvPr id="75" name="TextBox 74">
            <a:extLst>
              <a:ext uri="{FF2B5EF4-FFF2-40B4-BE49-F238E27FC236}">
                <a16:creationId xmlns:a16="http://schemas.microsoft.com/office/drawing/2014/main" id="{31CCE64B-1AA9-72EA-538A-82C2BAE4D454}"/>
              </a:ext>
            </a:extLst>
          </p:cNvPr>
          <p:cNvSpPr txBox="1"/>
          <p:nvPr/>
        </p:nvSpPr>
        <p:spPr>
          <a:xfrm flipH="1">
            <a:off x="1464766" y="4725812"/>
            <a:ext cx="2575496" cy="215444"/>
          </a:xfrm>
          <a:prstGeom prst="rect">
            <a:avLst/>
          </a:prstGeom>
          <a:noFill/>
        </p:spPr>
        <p:txBody>
          <a:bodyPr wrap="square" lIns="0" tIns="0" rIns="0" bIns="0">
            <a:spAutoFit/>
          </a:bodyPr>
          <a:lstStyle/>
          <a:p>
            <a:r>
              <a:rPr lang="en-ID" b="1" i="0" dirty="0">
                <a:solidFill>
                  <a:schemeClr val="bg2"/>
                </a:solidFill>
                <a:effectLst/>
                <a:latin typeface="+mn-lt"/>
              </a:rPr>
              <a:t>Compensation &amp; Benefits</a:t>
            </a:r>
          </a:p>
        </p:txBody>
      </p:sp>
      <p:sp>
        <p:nvSpPr>
          <p:cNvPr id="76" name="Freeform: Shape 75">
            <a:extLst>
              <a:ext uri="{FF2B5EF4-FFF2-40B4-BE49-F238E27FC236}">
                <a16:creationId xmlns:a16="http://schemas.microsoft.com/office/drawing/2014/main" id="{DFA0087D-B26E-CA0C-61C4-2979FC434A2E}"/>
              </a:ext>
            </a:extLst>
          </p:cNvPr>
          <p:cNvSpPr/>
          <p:nvPr/>
        </p:nvSpPr>
        <p:spPr>
          <a:xfrm rot="1800000">
            <a:off x="5743357" y="1214595"/>
            <a:ext cx="1931765" cy="1725604"/>
          </a:xfrm>
          <a:custGeom>
            <a:avLst/>
            <a:gdLst>
              <a:gd name="connsiteX0" fmla="*/ 733997 w 1468183"/>
              <a:gd name="connsiteY0" fmla="*/ 1311497 h 1311497"/>
              <a:gd name="connsiteX1" fmla="*/ 703421 w 1468183"/>
              <a:gd name="connsiteY1" fmla="*/ 1251871 h 1311497"/>
              <a:gd name="connsiteX2" fmla="*/ 34862 w 1468183"/>
              <a:gd name="connsiteY2" fmla="*/ 711803 h 1311497"/>
              <a:gd name="connsiteX3" fmla="*/ 0 w 1468183"/>
              <a:gd name="connsiteY3" fmla="*/ 701707 h 1311497"/>
              <a:gd name="connsiteX4" fmla="*/ 12097 w 1468183"/>
              <a:gd name="connsiteY4" fmla="*/ 667417 h 1311497"/>
              <a:gd name="connsiteX5" fmla="*/ 722471 w 1468183"/>
              <a:gd name="connsiteY5" fmla="*/ 4191 h 1311497"/>
              <a:gd name="connsiteX6" fmla="*/ 734092 w 1468183"/>
              <a:gd name="connsiteY6" fmla="*/ 0 h 1311497"/>
              <a:gd name="connsiteX7" fmla="*/ 745712 w 1468183"/>
              <a:gd name="connsiteY7" fmla="*/ 4191 h 1311497"/>
              <a:gd name="connsiteX8" fmla="*/ 1456087 w 1468183"/>
              <a:gd name="connsiteY8" fmla="*/ 667417 h 1311497"/>
              <a:gd name="connsiteX9" fmla="*/ 1468184 w 1468183"/>
              <a:gd name="connsiteY9" fmla="*/ 701707 h 1311497"/>
              <a:gd name="connsiteX10" fmla="*/ 1433322 w 1468183"/>
              <a:gd name="connsiteY10" fmla="*/ 711803 h 1311497"/>
              <a:gd name="connsiteX11" fmla="*/ 764762 w 1468183"/>
              <a:gd name="connsiteY11" fmla="*/ 1251871 h 1311497"/>
              <a:gd name="connsiteX12" fmla="*/ 733997 w 1468183"/>
              <a:gd name="connsiteY12" fmla="*/ 1311497 h 1311497"/>
              <a:gd name="connsiteX13" fmla="*/ 89535 w 1468183"/>
              <a:gd name="connsiteY13" fmla="*/ 656654 h 1311497"/>
              <a:gd name="connsiteX14" fmla="*/ 733997 w 1468183"/>
              <a:gd name="connsiteY14" fmla="*/ 1164622 h 1311497"/>
              <a:gd name="connsiteX15" fmla="*/ 1378458 w 1468183"/>
              <a:gd name="connsiteY15" fmla="*/ 656654 h 1311497"/>
              <a:gd name="connsiteX16" fmla="*/ 733997 w 1468183"/>
              <a:gd name="connsiteY16" fmla="*/ 73057 h 1311497"/>
              <a:gd name="connsiteX17" fmla="*/ 89535 w 1468183"/>
              <a:gd name="connsiteY17" fmla="*/ 656654 h 13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8183" h="1311497">
                <a:moveTo>
                  <a:pt x="733997" y="1311497"/>
                </a:moveTo>
                <a:lnTo>
                  <a:pt x="703421" y="1251871"/>
                </a:lnTo>
                <a:cubicBezTo>
                  <a:pt x="567023" y="985933"/>
                  <a:pt x="335852" y="799148"/>
                  <a:pt x="34862" y="711803"/>
                </a:cubicBezTo>
                <a:lnTo>
                  <a:pt x="0" y="701707"/>
                </a:lnTo>
                <a:lnTo>
                  <a:pt x="12097" y="667417"/>
                </a:lnTo>
                <a:cubicBezTo>
                  <a:pt x="115348" y="374428"/>
                  <a:pt x="380905" y="126492"/>
                  <a:pt x="722471" y="4191"/>
                </a:cubicBezTo>
                <a:lnTo>
                  <a:pt x="734092" y="0"/>
                </a:lnTo>
                <a:lnTo>
                  <a:pt x="745712" y="4191"/>
                </a:lnTo>
                <a:cubicBezTo>
                  <a:pt x="1087279" y="126492"/>
                  <a:pt x="1352741" y="374428"/>
                  <a:pt x="1456087" y="667417"/>
                </a:cubicBezTo>
                <a:lnTo>
                  <a:pt x="1468184" y="701707"/>
                </a:lnTo>
                <a:lnTo>
                  <a:pt x="1433322" y="711803"/>
                </a:lnTo>
                <a:cubicBezTo>
                  <a:pt x="1132332" y="799148"/>
                  <a:pt x="901160" y="985933"/>
                  <a:pt x="764762" y="1251871"/>
                </a:cubicBezTo>
                <a:lnTo>
                  <a:pt x="733997" y="1311497"/>
                </a:lnTo>
                <a:close/>
                <a:moveTo>
                  <a:pt x="89535" y="656654"/>
                </a:moveTo>
                <a:cubicBezTo>
                  <a:pt x="370808" y="746855"/>
                  <a:pt x="591979" y="921258"/>
                  <a:pt x="733997" y="1164622"/>
                </a:cubicBezTo>
                <a:cubicBezTo>
                  <a:pt x="876014" y="921258"/>
                  <a:pt x="1097185" y="746760"/>
                  <a:pt x="1378458" y="656654"/>
                </a:cubicBezTo>
                <a:cubicBezTo>
                  <a:pt x="1275302" y="400907"/>
                  <a:pt x="1037463" y="184976"/>
                  <a:pt x="733997" y="73057"/>
                </a:cubicBezTo>
                <a:cubicBezTo>
                  <a:pt x="430530" y="184976"/>
                  <a:pt x="192786" y="400812"/>
                  <a:pt x="89535" y="656654"/>
                </a:cubicBezTo>
                <a:close/>
              </a:path>
            </a:pathLst>
          </a:custGeom>
          <a:solidFill>
            <a:schemeClr val="accent1">
              <a:lumMod val="20000"/>
              <a:lumOff val="80000"/>
            </a:schemeClr>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77" name="Freeform: Shape 76">
            <a:extLst>
              <a:ext uri="{FF2B5EF4-FFF2-40B4-BE49-F238E27FC236}">
                <a16:creationId xmlns:a16="http://schemas.microsoft.com/office/drawing/2014/main" id="{BB925CA7-9045-4545-99E4-6C3D1721625D}"/>
              </a:ext>
            </a:extLst>
          </p:cNvPr>
          <p:cNvSpPr/>
          <p:nvPr/>
        </p:nvSpPr>
        <p:spPr>
          <a:xfrm rot="1800000">
            <a:off x="5885463" y="1317162"/>
            <a:ext cx="1695903" cy="1436226"/>
          </a:xfrm>
          <a:custGeom>
            <a:avLst/>
            <a:gdLst>
              <a:gd name="connsiteX0" fmla="*/ 0 w 1288922"/>
              <a:gd name="connsiteY0" fmla="*/ 583597 h 1091564"/>
              <a:gd name="connsiteX1" fmla="*/ 644462 w 1288922"/>
              <a:gd name="connsiteY1" fmla="*/ 1091565 h 1091564"/>
              <a:gd name="connsiteX2" fmla="*/ 1288923 w 1288922"/>
              <a:gd name="connsiteY2" fmla="*/ 583597 h 1091564"/>
              <a:gd name="connsiteX3" fmla="*/ 644462 w 1288922"/>
              <a:gd name="connsiteY3" fmla="*/ 0 h 1091564"/>
              <a:gd name="connsiteX4" fmla="*/ 0 w 1288922"/>
              <a:gd name="connsiteY4" fmla="*/ 583597 h 109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922" h="1091564">
                <a:moveTo>
                  <a:pt x="0" y="583597"/>
                </a:moveTo>
                <a:cubicBezTo>
                  <a:pt x="281273" y="673799"/>
                  <a:pt x="502444" y="848201"/>
                  <a:pt x="644462" y="1091565"/>
                </a:cubicBezTo>
                <a:cubicBezTo>
                  <a:pt x="786479" y="848201"/>
                  <a:pt x="1007650" y="673703"/>
                  <a:pt x="1288923" y="583597"/>
                </a:cubicBezTo>
                <a:cubicBezTo>
                  <a:pt x="1185767" y="327851"/>
                  <a:pt x="947928" y="111919"/>
                  <a:pt x="644462" y="0"/>
                </a:cubicBezTo>
                <a:cubicBezTo>
                  <a:pt x="340995" y="111919"/>
                  <a:pt x="103251" y="327755"/>
                  <a:pt x="0" y="583597"/>
                </a:cubicBezTo>
                <a:close/>
              </a:path>
            </a:pathLst>
          </a:custGeom>
          <a:solidFill>
            <a:schemeClr val="accent1"/>
          </a:solidFill>
          <a:ln w="9525" cap="flat">
            <a:no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78" name="Freeform: Shape 77">
            <a:extLst>
              <a:ext uri="{FF2B5EF4-FFF2-40B4-BE49-F238E27FC236}">
                <a16:creationId xmlns:a16="http://schemas.microsoft.com/office/drawing/2014/main" id="{2EC03634-C558-D1F9-7C81-2582D6375C64}"/>
              </a:ext>
            </a:extLst>
          </p:cNvPr>
          <p:cNvSpPr/>
          <p:nvPr/>
        </p:nvSpPr>
        <p:spPr>
          <a:xfrm rot="1800000">
            <a:off x="5844884" y="1241799"/>
            <a:ext cx="1822983" cy="1725480"/>
          </a:xfrm>
          <a:custGeom>
            <a:avLst/>
            <a:gdLst>
              <a:gd name="connsiteX0" fmla="*/ 6858 w 1385506"/>
              <a:gd name="connsiteY0" fmla="*/ 656654 h 1311402"/>
              <a:gd name="connsiteX1" fmla="*/ 210979 w 1385506"/>
              <a:gd name="connsiteY1" fmla="*/ 352139 h 1311402"/>
              <a:gd name="connsiteX2" fmla="*/ 0 w 1385506"/>
              <a:gd name="connsiteY2" fmla="*/ 663512 h 1311402"/>
              <a:gd name="connsiteX3" fmla="*/ 644462 w 1385506"/>
              <a:gd name="connsiteY3" fmla="*/ 1171575 h 1311402"/>
              <a:gd name="connsiteX4" fmla="*/ 649986 w 1385506"/>
              <a:gd name="connsiteY4" fmla="*/ 1162431 h 1311402"/>
              <a:gd name="connsiteX5" fmla="*/ 6858 w 1385506"/>
              <a:gd name="connsiteY5" fmla="*/ 656654 h 1311402"/>
              <a:gd name="connsiteX6" fmla="*/ 649700 w 1385506"/>
              <a:gd name="connsiteY6" fmla="*/ 1308164 h 1311402"/>
              <a:gd name="connsiteX7" fmla="*/ 651415 w 1385506"/>
              <a:gd name="connsiteY7" fmla="*/ 1311402 h 1311402"/>
              <a:gd name="connsiteX8" fmla="*/ 681990 w 1385506"/>
              <a:gd name="connsiteY8" fmla="*/ 1251776 h 1311402"/>
              <a:gd name="connsiteX9" fmla="*/ 870490 w 1385506"/>
              <a:gd name="connsiteY9" fmla="*/ 990695 h 1311402"/>
              <a:gd name="connsiteX10" fmla="*/ 675037 w 1385506"/>
              <a:gd name="connsiteY10" fmla="*/ 1258634 h 1311402"/>
              <a:gd name="connsiteX11" fmla="*/ 649700 w 1385506"/>
              <a:gd name="connsiteY11" fmla="*/ 1308164 h 1311402"/>
              <a:gd name="connsiteX12" fmla="*/ 1373219 w 1385506"/>
              <a:gd name="connsiteY12" fmla="*/ 667417 h 1311402"/>
              <a:gd name="connsiteX13" fmla="*/ 662845 w 1385506"/>
              <a:gd name="connsiteY13" fmla="*/ 4191 h 1311402"/>
              <a:gd name="connsiteX14" fmla="*/ 651224 w 1385506"/>
              <a:gd name="connsiteY14" fmla="*/ 0 h 1311402"/>
              <a:gd name="connsiteX15" fmla="*/ 639604 w 1385506"/>
              <a:gd name="connsiteY15" fmla="*/ 4191 h 1311402"/>
              <a:gd name="connsiteX16" fmla="*/ 167545 w 1385506"/>
              <a:gd name="connsiteY16" fmla="*/ 298609 h 1311402"/>
              <a:gd name="connsiteX17" fmla="*/ 632936 w 1385506"/>
              <a:gd name="connsiteY17" fmla="*/ 11049 h 1311402"/>
              <a:gd name="connsiteX18" fmla="*/ 644557 w 1385506"/>
              <a:gd name="connsiteY18" fmla="*/ 6953 h 1311402"/>
              <a:gd name="connsiteX19" fmla="*/ 656177 w 1385506"/>
              <a:gd name="connsiteY19" fmla="*/ 11049 h 1311402"/>
              <a:gd name="connsiteX20" fmla="*/ 1366552 w 1385506"/>
              <a:gd name="connsiteY20" fmla="*/ 674275 h 1311402"/>
              <a:gd name="connsiteX21" fmla="*/ 1377029 w 1385506"/>
              <a:gd name="connsiteY21" fmla="*/ 704088 h 1311402"/>
              <a:gd name="connsiteX22" fmla="*/ 1385507 w 1385506"/>
              <a:gd name="connsiteY22" fmla="*/ 701612 h 1311402"/>
              <a:gd name="connsiteX23" fmla="*/ 1373219 w 1385506"/>
              <a:gd name="connsiteY23" fmla="*/ 667417 h 1311402"/>
              <a:gd name="connsiteX24" fmla="*/ 821722 w 1385506"/>
              <a:gd name="connsiteY24" fmla="*/ 942213 h 1311402"/>
              <a:gd name="connsiteX25" fmla="*/ 1288923 w 1385506"/>
              <a:gd name="connsiteY25" fmla="*/ 663512 h 1311402"/>
              <a:gd name="connsiteX26" fmla="*/ 1287209 w 1385506"/>
              <a:gd name="connsiteY26" fmla="*/ 659511 h 1311402"/>
              <a:gd name="connsiteX27" fmla="*/ 821722 w 1385506"/>
              <a:gd name="connsiteY27" fmla="*/ 942213 h 13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5506" h="1311402">
                <a:moveTo>
                  <a:pt x="6858" y="656654"/>
                </a:moveTo>
                <a:cubicBezTo>
                  <a:pt x="51530" y="545973"/>
                  <a:pt x="121444" y="442722"/>
                  <a:pt x="210979" y="352139"/>
                </a:cubicBezTo>
                <a:cubicBezTo>
                  <a:pt x="118205" y="444341"/>
                  <a:pt x="45815" y="549974"/>
                  <a:pt x="0" y="663512"/>
                </a:cubicBezTo>
                <a:cubicBezTo>
                  <a:pt x="281273" y="753618"/>
                  <a:pt x="502444" y="928116"/>
                  <a:pt x="644462" y="1171575"/>
                </a:cubicBezTo>
                <a:cubicBezTo>
                  <a:pt x="646271" y="1168527"/>
                  <a:pt x="648081" y="1165479"/>
                  <a:pt x="649986" y="1162431"/>
                </a:cubicBezTo>
                <a:cubicBezTo>
                  <a:pt x="507873" y="920210"/>
                  <a:pt x="287274" y="746474"/>
                  <a:pt x="6858" y="656654"/>
                </a:cubicBezTo>
                <a:close/>
                <a:moveTo>
                  <a:pt x="649700" y="1308164"/>
                </a:moveTo>
                <a:lnTo>
                  <a:pt x="651415" y="1311402"/>
                </a:lnTo>
                <a:lnTo>
                  <a:pt x="681990" y="1251776"/>
                </a:lnTo>
                <a:cubicBezTo>
                  <a:pt x="732282" y="1153573"/>
                  <a:pt x="795623" y="1066229"/>
                  <a:pt x="870490" y="990695"/>
                </a:cubicBezTo>
                <a:cubicBezTo>
                  <a:pt x="792575" y="1067848"/>
                  <a:pt x="726948" y="1157478"/>
                  <a:pt x="675037" y="1258634"/>
                </a:cubicBezTo>
                <a:lnTo>
                  <a:pt x="649700" y="1308164"/>
                </a:lnTo>
                <a:close/>
                <a:moveTo>
                  <a:pt x="1373219" y="667417"/>
                </a:moveTo>
                <a:cubicBezTo>
                  <a:pt x="1269968" y="374428"/>
                  <a:pt x="1004411" y="126492"/>
                  <a:pt x="662845" y="4191"/>
                </a:cubicBezTo>
                <a:lnTo>
                  <a:pt x="651224" y="0"/>
                </a:lnTo>
                <a:lnTo>
                  <a:pt x="639604" y="4191"/>
                </a:lnTo>
                <a:cubicBezTo>
                  <a:pt x="455771" y="70009"/>
                  <a:pt x="293846" y="172403"/>
                  <a:pt x="167545" y="298609"/>
                </a:cubicBezTo>
                <a:cubicBezTo>
                  <a:pt x="292894" y="175546"/>
                  <a:pt x="452247" y="75724"/>
                  <a:pt x="632936" y="11049"/>
                </a:cubicBezTo>
                <a:lnTo>
                  <a:pt x="644557" y="6953"/>
                </a:lnTo>
                <a:lnTo>
                  <a:pt x="656177" y="11049"/>
                </a:lnTo>
                <a:cubicBezTo>
                  <a:pt x="997744" y="133350"/>
                  <a:pt x="1263301" y="381286"/>
                  <a:pt x="1366552" y="674275"/>
                </a:cubicBezTo>
                <a:lnTo>
                  <a:pt x="1377029" y="704088"/>
                </a:lnTo>
                <a:lnTo>
                  <a:pt x="1385507" y="701612"/>
                </a:lnTo>
                <a:lnTo>
                  <a:pt x="1373219" y="667417"/>
                </a:lnTo>
                <a:close/>
                <a:moveTo>
                  <a:pt x="821722" y="942213"/>
                </a:moveTo>
                <a:cubicBezTo>
                  <a:pt x="948595" y="816483"/>
                  <a:pt x="1106043" y="722186"/>
                  <a:pt x="1288923" y="663512"/>
                </a:cubicBezTo>
                <a:cubicBezTo>
                  <a:pt x="1288352" y="662178"/>
                  <a:pt x="1287780" y="660845"/>
                  <a:pt x="1287209" y="659511"/>
                </a:cubicBezTo>
                <a:cubicBezTo>
                  <a:pt x="1104614" y="719423"/>
                  <a:pt x="947738" y="815054"/>
                  <a:pt x="821722" y="942213"/>
                </a:cubicBezTo>
                <a:close/>
              </a:path>
            </a:pathLst>
          </a:custGeom>
          <a:solidFill>
            <a:srgbClr val="FFFFFF">
              <a:alpha val="80000"/>
            </a:srgbClr>
          </a:solidFill>
          <a:ln w="9525" cap="flat">
            <a:noFill/>
            <a:prstDash val="solid"/>
            <a:miter/>
          </a:ln>
        </p:spPr>
        <p:txBody>
          <a:bodyPr rtlCol="0" anchor="ctr"/>
          <a:lstStyle/>
          <a:p>
            <a:endParaRPr lang="en-ID">
              <a:latin typeface="+mn-lt"/>
            </a:endParaRPr>
          </a:p>
        </p:txBody>
      </p:sp>
      <p:sp>
        <p:nvSpPr>
          <p:cNvPr id="79" name="Freeform: Shape 78">
            <a:extLst>
              <a:ext uri="{FF2B5EF4-FFF2-40B4-BE49-F238E27FC236}">
                <a16:creationId xmlns:a16="http://schemas.microsoft.com/office/drawing/2014/main" id="{F6D5F425-36F0-B90C-3D6D-8396B7C2C98F}"/>
              </a:ext>
            </a:extLst>
          </p:cNvPr>
          <p:cNvSpPr/>
          <p:nvPr/>
        </p:nvSpPr>
        <p:spPr>
          <a:xfrm rot="1800000">
            <a:off x="6136044" y="1384305"/>
            <a:ext cx="1427330" cy="1436226"/>
          </a:xfrm>
          <a:custGeom>
            <a:avLst/>
            <a:gdLst>
              <a:gd name="connsiteX0" fmla="*/ 440341 w 1084802"/>
              <a:gd name="connsiteY0" fmla="*/ 0 h 1091564"/>
              <a:gd name="connsiteX1" fmla="*/ 0 w 1084802"/>
              <a:gd name="connsiteY1" fmla="*/ 279083 h 1091564"/>
              <a:gd name="connsiteX2" fmla="*/ 433483 w 1084802"/>
              <a:gd name="connsiteY2" fmla="*/ 6858 h 1091564"/>
              <a:gd name="connsiteX3" fmla="*/ 1076230 w 1084802"/>
              <a:gd name="connsiteY3" fmla="*/ 586359 h 1091564"/>
              <a:gd name="connsiteX4" fmla="*/ 1084802 w 1084802"/>
              <a:gd name="connsiteY4" fmla="*/ 583502 h 1091564"/>
              <a:gd name="connsiteX5" fmla="*/ 440341 w 1084802"/>
              <a:gd name="connsiteY5" fmla="*/ 0 h 1091564"/>
              <a:gd name="connsiteX6" fmla="*/ 440341 w 1084802"/>
              <a:gd name="connsiteY6" fmla="*/ 1091565 h 1091564"/>
              <a:gd name="connsiteX7" fmla="*/ 610648 w 1084802"/>
              <a:gd name="connsiteY7" fmla="*/ 869061 h 1091564"/>
              <a:gd name="connsiteX8" fmla="*/ 438912 w 1084802"/>
              <a:gd name="connsiteY8" fmla="*/ 1089279 h 1091564"/>
              <a:gd name="connsiteX9" fmla="*/ 440341 w 1084802"/>
              <a:gd name="connsiteY9" fmla="*/ 1091565 h 109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4802" h="1091564">
                <a:moveTo>
                  <a:pt x="440341" y="0"/>
                </a:moveTo>
                <a:cubicBezTo>
                  <a:pt x="268224" y="63437"/>
                  <a:pt x="117253" y="160401"/>
                  <a:pt x="0" y="279083"/>
                </a:cubicBezTo>
                <a:cubicBezTo>
                  <a:pt x="116300" y="163544"/>
                  <a:pt x="264700" y="69152"/>
                  <a:pt x="433483" y="6858"/>
                </a:cubicBezTo>
                <a:cubicBezTo>
                  <a:pt x="735330" y="118205"/>
                  <a:pt x="972217" y="332423"/>
                  <a:pt x="1076230" y="586359"/>
                </a:cubicBezTo>
                <a:cubicBezTo>
                  <a:pt x="1079087" y="585407"/>
                  <a:pt x="1081945" y="584454"/>
                  <a:pt x="1084802" y="583502"/>
                </a:cubicBezTo>
                <a:cubicBezTo>
                  <a:pt x="981647" y="327755"/>
                  <a:pt x="743807" y="111919"/>
                  <a:pt x="440341" y="0"/>
                </a:cubicBezTo>
                <a:close/>
                <a:moveTo>
                  <a:pt x="440341" y="1091565"/>
                </a:moveTo>
                <a:cubicBezTo>
                  <a:pt x="488347" y="1009364"/>
                  <a:pt x="545401" y="934974"/>
                  <a:pt x="610648" y="869061"/>
                </a:cubicBezTo>
                <a:cubicBezTo>
                  <a:pt x="544925" y="934212"/>
                  <a:pt x="487489" y="1007840"/>
                  <a:pt x="438912" y="1089279"/>
                </a:cubicBezTo>
                <a:cubicBezTo>
                  <a:pt x="439484" y="1090041"/>
                  <a:pt x="439864" y="1090803"/>
                  <a:pt x="440341" y="1091565"/>
                </a:cubicBezTo>
                <a:close/>
              </a:path>
            </a:pathLst>
          </a:custGeom>
          <a:solidFill>
            <a:srgbClr val="000000">
              <a:alpha val="20000"/>
            </a:srgbClr>
          </a:solidFill>
          <a:ln w="9525" cap="flat">
            <a:noFill/>
            <a:prstDash val="solid"/>
            <a:miter/>
          </a:ln>
        </p:spPr>
        <p:txBody>
          <a:bodyPr rtlCol="0" anchor="ctr"/>
          <a:lstStyle/>
          <a:p>
            <a:endParaRPr lang="en-ID">
              <a:latin typeface="+mn-lt"/>
            </a:endParaRPr>
          </a:p>
        </p:txBody>
      </p:sp>
      <p:sp>
        <p:nvSpPr>
          <p:cNvPr id="80" name="Freeform: Shape 79">
            <a:extLst>
              <a:ext uri="{FF2B5EF4-FFF2-40B4-BE49-F238E27FC236}">
                <a16:creationId xmlns:a16="http://schemas.microsoft.com/office/drawing/2014/main" id="{C58A0775-B59A-B90C-4CC1-652A0E81A8AB}"/>
              </a:ext>
            </a:extLst>
          </p:cNvPr>
          <p:cNvSpPr/>
          <p:nvPr/>
        </p:nvSpPr>
        <p:spPr>
          <a:xfrm rot="1800000">
            <a:off x="4006131" y="4223055"/>
            <a:ext cx="1931765" cy="1725604"/>
          </a:xfrm>
          <a:custGeom>
            <a:avLst/>
            <a:gdLst>
              <a:gd name="connsiteX0" fmla="*/ 734187 w 1468183"/>
              <a:gd name="connsiteY0" fmla="*/ 0 h 1311497"/>
              <a:gd name="connsiteX1" fmla="*/ 764762 w 1468183"/>
              <a:gd name="connsiteY1" fmla="*/ 59626 h 1311497"/>
              <a:gd name="connsiteX2" fmla="*/ 1433322 w 1468183"/>
              <a:gd name="connsiteY2" fmla="*/ 599694 h 1311497"/>
              <a:gd name="connsiteX3" fmla="*/ 1468183 w 1468183"/>
              <a:gd name="connsiteY3" fmla="*/ 609790 h 1311497"/>
              <a:gd name="connsiteX4" fmla="*/ 1456087 w 1468183"/>
              <a:gd name="connsiteY4" fmla="*/ 644080 h 1311497"/>
              <a:gd name="connsiteX5" fmla="*/ 745712 w 1468183"/>
              <a:gd name="connsiteY5" fmla="*/ 1307306 h 1311497"/>
              <a:gd name="connsiteX6" fmla="*/ 734092 w 1468183"/>
              <a:gd name="connsiteY6" fmla="*/ 1311497 h 1311497"/>
              <a:gd name="connsiteX7" fmla="*/ 722471 w 1468183"/>
              <a:gd name="connsiteY7" fmla="*/ 1307306 h 1311497"/>
              <a:gd name="connsiteX8" fmla="*/ 12097 w 1468183"/>
              <a:gd name="connsiteY8" fmla="*/ 644080 h 1311497"/>
              <a:gd name="connsiteX9" fmla="*/ 0 w 1468183"/>
              <a:gd name="connsiteY9" fmla="*/ 609790 h 1311497"/>
              <a:gd name="connsiteX10" fmla="*/ 34861 w 1468183"/>
              <a:gd name="connsiteY10" fmla="*/ 599694 h 1311497"/>
              <a:gd name="connsiteX11" fmla="*/ 703421 w 1468183"/>
              <a:gd name="connsiteY11" fmla="*/ 59626 h 1311497"/>
              <a:gd name="connsiteX12" fmla="*/ 734187 w 1468183"/>
              <a:gd name="connsiteY12" fmla="*/ 0 h 1311497"/>
              <a:gd name="connsiteX13" fmla="*/ 1378648 w 1468183"/>
              <a:gd name="connsiteY13" fmla="*/ 654844 h 1311497"/>
              <a:gd name="connsiteX14" fmla="*/ 734187 w 1468183"/>
              <a:gd name="connsiteY14" fmla="*/ 146780 h 1311497"/>
              <a:gd name="connsiteX15" fmla="*/ 89725 w 1468183"/>
              <a:gd name="connsiteY15" fmla="*/ 654844 h 1311497"/>
              <a:gd name="connsiteX16" fmla="*/ 734187 w 1468183"/>
              <a:gd name="connsiteY16" fmla="*/ 1238440 h 1311497"/>
              <a:gd name="connsiteX17" fmla="*/ 1378648 w 1468183"/>
              <a:gd name="connsiteY17" fmla="*/ 654844 h 13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8183" h="1311497">
                <a:moveTo>
                  <a:pt x="734187" y="0"/>
                </a:moveTo>
                <a:lnTo>
                  <a:pt x="764762" y="59626"/>
                </a:lnTo>
                <a:cubicBezTo>
                  <a:pt x="901160" y="325564"/>
                  <a:pt x="1132332" y="512350"/>
                  <a:pt x="1433322" y="599694"/>
                </a:cubicBezTo>
                <a:lnTo>
                  <a:pt x="1468183" y="609790"/>
                </a:lnTo>
                <a:lnTo>
                  <a:pt x="1456087" y="644080"/>
                </a:lnTo>
                <a:cubicBezTo>
                  <a:pt x="1352836" y="937070"/>
                  <a:pt x="1087279" y="1185005"/>
                  <a:pt x="745712" y="1307306"/>
                </a:cubicBezTo>
                <a:lnTo>
                  <a:pt x="734092" y="1311497"/>
                </a:lnTo>
                <a:lnTo>
                  <a:pt x="722471" y="1307306"/>
                </a:lnTo>
                <a:cubicBezTo>
                  <a:pt x="380905" y="1185005"/>
                  <a:pt x="115443" y="937070"/>
                  <a:pt x="12097" y="644080"/>
                </a:cubicBezTo>
                <a:lnTo>
                  <a:pt x="0" y="609790"/>
                </a:lnTo>
                <a:lnTo>
                  <a:pt x="34861" y="599694"/>
                </a:lnTo>
                <a:cubicBezTo>
                  <a:pt x="335851" y="512350"/>
                  <a:pt x="567023" y="325564"/>
                  <a:pt x="703421" y="59626"/>
                </a:cubicBezTo>
                <a:lnTo>
                  <a:pt x="734187" y="0"/>
                </a:lnTo>
                <a:close/>
                <a:moveTo>
                  <a:pt x="1378648" y="654844"/>
                </a:moveTo>
                <a:cubicBezTo>
                  <a:pt x="1097375" y="564737"/>
                  <a:pt x="876205" y="390239"/>
                  <a:pt x="734187" y="146780"/>
                </a:cubicBezTo>
                <a:cubicBezTo>
                  <a:pt x="592169" y="390144"/>
                  <a:pt x="370999" y="564642"/>
                  <a:pt x="89725" y="654844"/>
                </a:cubicBezTo>
                <a:cubicBezTo>
                  <a:pt x="192881" y="910590"/>
                  <a:pt x="430721" y="1126522"/>
                  <a:pt x="734187" y="1238440"/>
                </a:cubicBezTo>
                <a:cubicBezTo>
                  <a:pt x="1037654" y="1126522"/>
                  <a:pt x="1275493" y="910685"/>
                  <a:pt x="1378648" y="654844"/>
                </a:cubicBezTo>
                <a:close/>
              </a:path>
            </a:pathLst>
          </a:custGeom>
          <a:solidFill>
            <a:schemeClr val="accent1">
              <a:lumMod val="20000"/>
              <a:lumOff val="80000"/>
            </a:schemeClr>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81" name="Freeform: Shape 80">
            <a:extLst>
              <a:ext uri="{FF2B5EF4-FFF2-40B4-BE49-F238E27FC236}">
                <a16:creationId xmlns:a16="http://schemas.microsoft.com/office/drawing/2014/main" id="{3DD1D038-9F9E-FFF6-83EB-D53C53ADA95A}"/>
              </a:ext>
            </a:extLst>
          </p:cNvPr>
          <p:cNvSpPr/>
          <p:nvPr/>
        </p:nvSpPr>
        <p:spPr>
          <a:xfrm rot="1800000">
            <a:off x="4099921" y="4409747"/>
            <a:ext cx="1695903" cy="1436353"/>
          </a:xfrm>
          <a:custGeom>
            <a:avLst/>
            <a:gdLst>
              <a:gd name="connsiteX0" fmla="*/ 1288923 w 1288922"/>
              <a:gd name="connsiteY0" fmla="*/ 508063 h 1091660"/>
              <a:gd name="connsiteX1" fmla="*/ 644462 w 1288922"/>
              <a:gd name="connsiteY1" fmla="*/ 0 h 1091660"/>
              <a:gd name="connsiteX2" fmla="*/ 0 w 1288922"/>
              <a:gd name="connsiteY2" fmla="*/ 508063 h 1091660"/>
              <a:gd name="connsiteX3" fmla="*/ 644462 w 1288922"/>
              <a:gd name="connsiteY3" fmla="*/ 1091660 h 1091660"/>
              <a:gd name="connsiteX4" fmla="*/ 1288923 w 1288922"/>
              <a:gd name="connsiteY4" fmla="*/ 508063 h 10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922" h="1091660">
                <a:moveTo>
                  <a:pt x="1288923" y="508063"/>
                </a:moveTo>
                <a:cubicBezTo>
                  <a:pt x="1007650" y="417957"/>
                  <a:pt x="786479" y="243459"/>
                  <a:pt x="644462" y="0"/>
                </a:cubicBezTo>
                <a:cubicBezTo>
                  <a:pt x="502444" y="243364"/>
                  <a:pt x="281273" y="417862"/>
                  <a:pt x="0" y="508063"/>
                </a:cubicBezTo>
                <a:cubicBezTo>
                  <a:pt x="103156" y="763810"/>
                  <a:pt x="340995" y="979741"/>
                  <a:pt x="644462" y="1091660"/>
                </a:cubicBezTo>
                <a:cubicBezTo>
                  <a:pt x="947928" y="979741"/>
                  <a:pt x="1185767" y="763905"/>
                  <a:pt x="1288923" y="508063"/>
                </a:cubicBezTo>
                <a:close/>
              </a:path>
            </a:pathLst>
          </a:custGeom>
          <a:solidFill>
            <a:schemeClr val="accent1"/>
          </a:solidFill>
          <a:ln w="9525" cap="flat">
            <a:no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82" name="Freeform: Shape 81">
            <a:extLst>
              <a:ext uri="{FF2B5EF4-FFF2-40B4-BE49-F238E27FC236}">
                <a16:creationId xmlns:a16="http://schemas.microsoft.com/office/drawing/2014/main" id="{C3441DED-C597-D1B7-9464-21EC29CA6D8A}"/>
              </a:ext>
            </a:extLst>
          </p:cNvPr>
          <p:cNvSpPr/>
          <p:nvPr/>
        </p:nvSpPr>
        <p:spPr>
          <a:xfrm rot="1800000">
            <a:off x="4013707" y="4196063"/>
            <a:ext cx="1822605" cy="1725604"/>
          </a:xfrm>
          <a:custGeom>
            <a:avLst/>
            <a:gdLst>
              <a:gd name="connsiteX0" fmla="*/ 1378363 w 1385220"/>
              <a:gd name="connsiteY0" fmla="*/ 654749 h 1311497"/>
              <a:gd name="connsiteX1" fmla="*/ 1174242 w 1385220"/>
              <a:gd name="connsiteY1" fmla="*/ 959263 h 1311497"/>
              <a:gd name="connsiteX2" fmla="*/ 1385221 w 1385220"/>
              <a:gd name="connsiteY2" fmla="*/ 647891 h 1311497"/>
              <a:gd name="connsiteX3" fmla="*/ 740759 w 1385220"/>
              <a:gd name="connsiteY3" fmla="*/ 139922 h 1311497"/>
              <a:gd name="connsiteX4" fmla="*/ 735235 w 1385220"/>
              <a:gd name="connsiteY4" fmla="*/ 149066 h 1311497"/>
              <a:gd name="connsiteX5" fmla="*/ 1378363 w 1385220"/>
              <a:gd name="connsiteY5" fmla="*/ 654749 h 1311497"/>
              <a:gd name="connsiteX6" fmla="*/ 735616 w 1385220"/>
              <a:gd name="connsiteY6" fmla="*/ 3239 h 1311497"/>
              <a:gd name="connsiteX7" fmla="*/ 733901 w 1385220"/>
              <a:gd name="connsiteY7" fmla="*/ 0 h 1311497"/>
              <a:gd name="connsiteX8" fmla="*/ 703326 w 1385220"/>
              <a:gd name="connsiteY8" fmla="*/ 59627 h 1311497"/>
              <a:gd name="connsiteX9" fmla="*/ 514826 w 1385220"/>
              <a:gd name="connsiteY9" fmla="*/ 320707 h 1311497"/>
              <a:gd name="connsiteX10" fmla="*/ 710184 w 1385220"/>
              <a:gd name="connsiteY10" fmla="*/ 52769 h 1311497"/>
              <a:gd name="connsiteX11" fmla="*/ 735616 w 1385220"/>
              <a:gd name="connsiteY11" fmla="*/ 3239 h 1311497"/>
              <a:gd name="connsiteX12" fmla="*/ 12002 w 1385220"/>
              <a:gd name="connsiteY12" fmla="*/ 644081 h 1311497"/>
              <a:gd name="connsiteX13" fmla="*/ 722376 w 1385220"/>
              <a:gd name="connsiteY13" fmla="*/ 1307306 h 1311497"/>
              <a:gd name="connsiteX14" fmla="*/ 733997 w 1385220"/>
              <a:gd name="connsiteY14" fmla="*/ 1311497 h 1311497"/>
              <a:gd name="connsiteX15" fmla="*/ 745617 w 1385220"/>
              <a:gd name="connsiteY15" fmla="*/ 1307306 h 1311497"/>
              <a:gd name="connsiteX16" fmla="*/ 1217867 w 1385220"/>
              <a:gd name="connsiteY16" fmla="*/ 1012793 h 1311497"/>
              <a:gd name="connsiteX17" fmla="*/ 752475 w 1385220"/>
              <a:gd name="connsiteY17" fmla="*/ 1300353 h 1311497"/>
              <a:gd name="connsiteX18" fmla="*/ 740855 w 1385220"/>
              <a:gd name="connsiteY18" fmla="*/ 1304544 h 1311497"/>
              <a:gd name="connsiteX19" fmla="*/ 729234 w 1385220"/>
              <a:gd name="connsiteY19" fmla="*/ 1300353 h 1311497"/>
              <a:gd name="connsiteX20" fmla="*/ 18860 w 1385220"/>
              <a:gd name="connsiteY20" fmla="*/ 637127 h 1311497"/>
              <a:gd name="connsiteX21" fmla="*/ 8382 w 1385220"/>
              <a:gd name="connsiteY21" fmla="*/ 607314 h 1311497"/>
              <a:gd name="connsiteX22" fmla="*/ 0 w 1385220"/>
              <a:gd name="connsiteY22" fmla="*/ 609791 h 1311497"/>
              <a:gd name="connsiteX23" fmla="*/ 12002 w 1385220"/>
              <a:gd name="connsiteY23" fmla="*/ 644081 h 1311497"/>
              <a:gd name="connsiteX24" fmla="*/ 563594 w 1385220"/>
              <a:gd name="connsiteY24" fmla="*/ 369189 h 1311497"/>
              <a:gd name="connsiteX25" fmla="*/ 96393 w 1385220"/>
              <a:gd name="connsiteY25" fmla="*/ 647891 h 1311497"/>
              <a:gd name="connsiteX26" fmla="*/ 98108 w 1385220"/>
              <a:gd name="connsiteY26" fmla="*/ 651891 h 1311497"/>
              <a:gd name="connsiteX27" fmla="*/ 563594 w 1385220"/>
              <a:gd name="connsiteY27" fmla="*/ 369189 h 13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5220" h="1311497">
                <a:moveTo>
                  <a:pt x="1378363" y="654749"/>
                </a:moveTo>
                <a:cubicBezTo>
                  <a:pt x="1333691" y="765429"/>
                  <a:pt x="1263777" y="868680"/>
                  <a:pt x="1174242" y="959263"/>
                </a:cubicBezTo>
                <a:cubicBezTo>
                  <a:pt x="1267016" y="867061"/>
                  <a:pt x="1339406" y="761429"/>
                  <a:pt x="1385221" y="647891"/>
                </a:cubicBezTo>
                <a:cubicBezTo>
                  <a:pt x="1103948" y="557784"/>
                  <a:pt x="882777" y="383286"/>
                  <a:pt x="740759" y="139922"/>
                </a:cubicBezTo>
                <a:cubicBezTo>
                  <a:pt x="738950" y="142970"/>
                  <a:pt x="737140" y="146018"/>
                  <a:pt x="735235" y="149066"/>
                </a:cubicBezTo>
                <a:cubicBezTo>
                  <a:pt x="877348" y="391192"/>
                  <a:pt x="1097947" y="564928"/>
                  <a:pt x="1378363" y="654749"/>
                </a:cubicBezTo>
                <a:close/>
                <a:moveTo>
                  <a:pt x="735616" y="3239"/>
                </a:moveTo>
                <a:lnTo>
                  <a:pt x="733901" y="0"/>
                </a:lnTo>
                <a:lnTo>
                  <a:pt x="703326" y="59627"/>
                </a:lnTo>
                <a:cubicBezTo>
                  <a:pt x="653034" y="157829"/>
                  <a:pt x="589693" y="245174"/>
                  <a:pt x="514826" y="320707"/>
                </a:cubicBezTo>
                <a:cubicBezTo>
                  <a:pt x="592741" y="243554"/>
                  <a:pt x="658368" y="153924"/>
                  <a:pt x="710184" y="52769"/>
                </a:cubicBezTo>
                <a:lnTo>
                  <a:pt x="735616" y="3239"/>
                </a:lnTo>
                <a:close/>
                <a:moveTo>
                  <a:pt x="12002" y="644081"/>
                </a:moveTo>
                <a:cubicBezTo>
                  <a:pt x="115252" y="937070"/>
                  <a:pt x="380809" y="1185005"/>
                  <a:pt x="722376" y="1307306"/>
                </a:cubicBezTo>
                <a:lnTo>
                  <a:pt x="733997" y="1311497"/>
                </a:lnTo>
                <a:lnTo>
                  <a:pt x="745617" y="1307306"/>
                </a:lnTo>
                <a:cubicBezTo>
                  <a:pt x="929640" y="1241393"/>
                  <a:pt x="1091470" y="1139000"/>
                  <a:pt x="1217867" y="1012793"/>
                </a:cubicBezTo>
                <a:cubicBezTo>
                  <a:pt x="1092518" y="1135856"/>
                  <a:pt x="933164" y="1235678"/>
                  <a:pt x="752475" y="1300353"/>
                </a:cubicBezTo>
                <a:lnTo>
                  <a:pt x="740855" y="1304544"/>
                </a:lnTo>
                <a:lnTo>
                  <a:pt x="729234" y="1300353"/>
                </a:lnTo>
                <a:cubicBezTo>
                  <a:pt x="387667" y="1178052"/>
                  <a:pt x="122206" y="930117"/>
                  <a:pt x="18860" y="637127"/>
                </a:cubicBezTo>
                <a:lnTo>
                  <a:pt x="8382" y="607314"/>
                </a:lnTo>
                <a:lnTo>
                  <a:pt x="0" y="609791"/>
                </a:lnTo>
                <a:lnTo>
                  <a:pt x="12002" y="644081"/>
                </a:lnTo>
                <a:close/>
                <a:moveTo>
                  <a:pt x="563594" y="369189"/>
                </a:moveTo>
                <a:cubicBezTo>
                  <a:pt x="436721" y="494919"/>
                  <a:pt x="279273" y="589217"/>
                  <a:pt x="96393" y="647891"/>
                </a:cubicBezTo>
                <a:cubicBezTo>
                  <a:pt x="96965" y="649224"/>
                  <a:pt x="97536" y="650558"/>
                  <a:pt x="98108" y="651891"/>
                </a:cubicBezTo>
                <a:cubicBezTo>
                  <a:pt x="280607" y="591979"/>
                  <a:pt x="437579" y="496348"/>
                  <a:pt x="563594" y="369189"/>
                </a:cubicBezTo>
                <a:close/>
              </a:path>
            </a:pathLst>
          </a:custGeom>
          <a:solidFill>
            <a:schemeClr val="tx2">
              <a:lumMod val="10000"/>
              <a:lumOff val="90000"/>
              <a:alpha val="50000"/>
            </a:schemeClr>
          </a:solidFill>
          <a:ln w="9601" cap="flat">
            <a:noFill/>
            <a:prstDash val="solid"/>
            <a:miter/>
          </a:ln>
        </p:spPr>
        <p:txBody>
          <a:bodyPr rtlCol="0" anchor="ctr"/>
          <a:lstStyle/>
          <a:p>
            <a:endParaRPr lang="en-ID">
              <a:latin typeface="+mn-lt"/>
            </a:endParaRPr>
          </a:p>
        </p:txBody>
      </p:sp>
      <p:sp>
        <p:nvSpPr>
          <p:cNvPr id="83" name="Freeform: Shape 82">
            <a:extLst>
              <a:ext uri="{FF2B5EF4-FFF2-40B4-BE49-F238E27FC236}">
                <a16:creationId xmlns:a16="http://schemas.microsoft.com/office/drawing/2014/main" id="{9CB221B3-5AC8-C22F-F0D8-573C2B4992CE}"/>
              </a:ext>
            </a:extLst>
          </p:cNvPr>
          <p:cNvSpPr/>
          <p:nvPr/>
        </p:nvSpPr>
        <p:spPr>
          <a:xfrm rot="1800000">
            <a:off x="4117880" y="4342721"/>
            <a:ext cx="1427330" cy="1436227"/>
          </a:xfrm>
          <a:custGeom>
            <a:avLst/>
            <a:gdLst>
              <a:gd name="connsiteX0" fmla="*/ 644462 w 1084802"/>
              <a:gd name="connsiteY0" fmla="*/ 1091565 h 1091565"/>
              <a:gd name="connsiteX1" fmla="*/ 1084802 w 1084802"/>
              <a:gd name="connsiteY1" fmla="*/ 812483 h 1091565"/>
              <a:gd name="connsiteX2" fmla="*/ 651320 w 1084802"/>
              <a:gd name="connsiteY2" fmla="*/ 1084707 h 1091565"/>
              <a:gd name="connsiteX3" fmla="*/ 8573 w 1084802"/>
              <a:gd name="connsiteY3" fmla="*/ 505206 h 1091565"/>
              <a:gd name="connsiteX4" fmla="*/ 0 w 1084802"/>
              <a:gd name="connsiteY4" fmla="*/ 508063 h 1091565"/>
              <a:gd name="connsiteX5" fmla="*/ 644462 w 1084802"/>
              <a:gd name="connsiteY5" fmla="*/ 1091565 h 1091565"/>
              <a:gd name="connsiteX6" fmla="*/ 644462 w 1084802"/>
              <a:gd name="connsiteY6" fmla="*/ 0 h 1091565"/>
              <a:gd name="connsiteX7" fmla="*/ 474155 w 1084802"/>
              <a:gd name="connsiteY7" fmla="*/ 222504 h 1091565"/>
              <a:gd name="connsiteX8" fmla="*/ 645890 w 1084802"/>
              <a:gd name="connsiteY8" fmla="*/ 2286 h 1091565"/>
              <a:gd name="connsiteX9" fmla="*/ 644462 w 1084802"/>
              <a:gd name="connsiteY9" fmla="*/ 0 h 109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4802" h="1091565">
                <a:moveTo>
                  <a:pt x="644462" y="1091565"/>
                </a:moveTo>
                <a:cubicBezTo>
                  <a:pt x="816578" y="1028129"/>
                  <a:pt x="967550" y="931164"/>
                  <a:pt x="1084802" y="812483"/>
                </a:cubicBezTo>
                <a:cubicBezTo>
                  <a:pt x="968502" y="928021"/>
                  <a:pt x="820103" y="1022413"/>
                  <a:pt x="651320" y="1084707"/>
                </a:cubicBezTo>
                <a:cubicBezTo>
                  <a:pt x="349472" y="973360"/>
                  <a:pt x="112586" y="759143"/>
                  <a:pt x="8573" y="505206"/>
                </a:cubicBezTo>
                <a:cubicBezTo>
                  <a:pt x="5715" y="506159"/>
                  <a:pt x="2858" y="507111"/>
                  <a:pt x="0" y="508063"/>
                </a:cubicBezTo>
                <a:cubicBezTo>
                  <a:pt x="103251" y="763810"/>
                  <a:pt x="340995" y="979646"/>
                  <a:pt x="644462" y="1091565"/>
                </a:cubicBezTo>
                <a:close/>
                <a:moveTo>
                  <a:pt x="644462" y="0"/>
                </a:moveTo>
                <a:cubicBezTo>
                  <a:pt x="596455" y="82201"/>
                  <a:pt x="539401" y="156591"/>
                  <a:pt x="474155" y="222504"/>
                </a:cubicBezTo>
                <a:cubicBezTo>
                  <a:pt x="539877" y="157353"/>
                  <a:pt x="597313" y="83725"/>
                  <a:pt x="645890" y="2286"/>
                </a:cubicBezTo>
                <a:cubicBezTo>
                  <a:pt x="645414" y="1524"/>
                  <a:pt x="644938" y="762"/>
                  <a:pt x="644462" y="0"/>
                </a:cubicBezTo>
                <a:close/>
              </a:path>
            </a:pathLst>
          </a:custGeom>
          <a:solidFill>
            <a:srgbClr val="000000">
              <a:alpha val="20000"/>
            </a:srgbClr>
          </a:solidFill>
          <a:ln w="9525" cap="flat">
            <a:noFill/>
            <a:prstDash val="solid"/>
            <a:miter/>
          </a:ln>
        </p:spPr>
        <p:txBody>
          <a:bodyPr rtlCol="0" anchor="ctr"/>
          <a:lstStyle/>
          <a:p>
            <a:endParaRPr lang="en-ID">
              <a:latin typeface="+mn-lt"/>
            </a:endParaRPr>
          </a:p>
        </p:txBody>
      </p:sp>
      <p:sp>
        <p:nvSpPr>
          <p:cNvPr id="84" name="Freeform: Shape 83">
            <a:extLst>
              <a:ext uri="{FF2B5EF4-FFF2-40B4-BE49-F238E27FC236}">
                <a16:creationId xmlns:a16="http://schemas.microsoft.com/office/drawing/2014/main" id="{9BD60941-B0EA-6695-D370-7E56321B7A18}"/>
              </a:ext>
            </a:extLst>
          </p:cNvPr>
          <p:cNvSpPr/>
          <p:nvPr/>
        </p:nvSpPr>
        <p:spPr>
          <a:xfrm rot="1800000">
            <a:off x="4187610" y="1232335"/>
            <a:ext cx="1525939" cy="1701563"/>
          </a:xfrm>
          <a:custGeom>
            <a:avLst/>
            <a:gdLst>
              <a:gd name="connsiteX0" fmla="*/ 1159746 w 1159746"/>
              <a:gd name="connsiteY0" fmla="*/ 962518 h 1293226"/>
              <a:gd name="connsiteX1" fmla="*/ 1092786 w 1159746"/>
              <a:gd name="connsiteY1" fmla="*/ 959185 h 1293226"/>
              <a:gd name="connsiteX2" fmla="*/ 290781 w 1159746"/>
              <a:gd name="connsiteY2" fmla="*/ 1268080 h 1293226"/>
              <a:gd name="connsiteX3" fmla="*/ 264587 w 1159746"/>
              <a:gd name="connsiteY3" fmla="*/ 1293226 h 1293226"/>
              <a:gd name="connsiteX4" fmla="*/ 240965 w 1159746"/>
              <a:gd name="connsiteY4" fmla="*/ 1265604 h 1293226"/>
              <a:gd name="connsiteX5" fmla="*/ 21795 w 1159746"/>
              <a:gd name="connsiteY5" fmla="*/ 318819 h 1293226"/>
              <a:gd name="connsiteX6" fmla="*/ 23985 w 1159746"/>
              <a:gd name="connsiteY6" fmla="*/ 306722 h 1293226"/>
              <a:gd name="connsiteX7" fmla="*/ 33320 w 1159746"/>
              <a:gd name="connsiteY7" fmla="*/ 298721 h 1293226"/>
              <a:gd name="connsiteX8" fmla="*/ 962865 w 1159746"/>
              <a:gd name="connsiteY8" fmla="*/ 15162 h 1293226"/>
              <a:gd name="connsiteX9" fmla="*/ 998583 w 1159746"/>
              <a:gd name="connsiteY9" fmla="*/ 21829 h 1293226"/>
              <a:gd name="connsiteX10" fmla="*/ 989916 w 1159746"/>
              <a:gd name="connsiteY10" fmla="*/ 57167 h 1293226"/>
              <a:gd name="connsiteX11" fmla="*/ 1123361 w 1159746"/>
              <a:gd name="connsiteY11" fmla="*/ 906130 h 1293226"/>
              <a:gd name="connsiteX12" fmla="*/ 1159746 w 1159746"/>
              <a:gd name="connsiteY12" fmla="*/ 962518 h 1293226"/>
              <a:gd name="connsiteX13" fmla="*/ 270397 w 1159746"/>
              <a:gd name="connsiteY13" fmla="*/ 1193119 h 1293226"/>
              <a:gd name="connsiteX14" fmla="*/ 1032588 w 1159746"/>
              <a:gd name="connsiteY14" fmla="*/ 888985 h 1293226"/>
              <a:gd name="connsiteX15" fmla="*/ 914859 w 1159746"/>
              <a:gd name="connsiteY15" fmla="*/ 76884 h 1293226"/>
              <a:gd name="connsiteX16" fmla="*/ 87231 w 1159746"/>
              <a:gd name="connsiteY16" fmla="*/ 343203 h 1293226"/>
              <a:gd name="connsiteX17" fmla="*/ 270397 w 1159746"/>
              <a:gd name="connsiteY17" fmla="*/ 1193119 h 129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9746" h="1293226">
                <a:moveTo>
                  <a:pt x="1159746" y="962518"/>
                </a:moveTo>
                <a:lnTo>
                  <a:pt x="1092786" y="959185"/>
                </a:lnTo>
                <a:cubicBezTo>
                  <a:pt x="794272" y="944326"/>
                  <a:pt x="516999" y="1051101"/>
                  <a:pt x="290781" y="1268080"/>
                </a:cubicBezTo>
                <a:lnTo>
                  <a:pt x="264587" y="1293226"/>
                </a:lnTo>
                <a:lnTo>
                  <a:pt x="240965" y="1265604"/>
                </a:lnTo>
                <a:cubicBezTo>
                  <a:pt x="38844" y="1029670"/>
                  <a:pt x="-43071" y="675721"/>
                  <a:pt x="21795" y="318819"/>
                </a:cubicBezTo>
                <a:lnTo>
                  <a:pt x="23985" y="306722"/>
                </a:lnTo>
                <a:lnTo>
                  <a:pt x="33320" y="298721"/>
                </a:lnTo>
                <a:cubicBezTo>
                  <a:pt x="310021" y="64120"/>
                  <a:pt x="657493" y="-41893"/>
                  <a:pt x="962865" y="15162"/>
                </a:cubicBezTo>
                <a:lnTo>
                  <a:pt x="998583" y="21829"/>
                </a:lnTo>
                <a:lnTo>
                  <a:pt x="989916" y="57167"/>
                </a:lnTo>
                <a:cubicBezTo>
                  <a:pt x="915049" y="361491"/>
                  <a:pt x="961245" y="655051"/>
                  <a:pt x="1123361" y="906130"/>
                </a:cubicBezTo>
                <a:lnTo>
                  <a:pt x="1159746" y="962518"/>
                </a:lnTo>
                <a:close/>
                <a:moveTo>
                  <a:pt x="270397" y="1193119"/>
                </a:moveTo>
                <a:cubicBezTo>
                  <a:pt x="489091" y="994618"/>
                  <a:pt x="750838" y="890319"/>
                  <a:pt x="1032588" y="888985"/>
                </a:cubicBezTo>
                <a:cubicBezTo>
                  <a:pt x="892856" y="644288"/>
                  <a:pt x="852279" y="365491"/>
                  <a:pt x="914859" y="76884"/>
                </a:cubicBezTo>
                <a:cubicBezTo>
                  <a:pt x="641777" y="38308"/>
                  <a:pt x="335929" y="136320"/>
                  <a:pt x="87231" y="343203"/>
                </a:cubicBezTo>
                <a:cubicBezTo>
                  <a:pt x="32463" y="662005"/>
                  <a:pt x="100471" y="975949"/>
                  <a:pt x="270397" y="1193119"/>
                </a:cubicBezTo>
                <a:close/>
              </a:path>
            </a:pathLst>
          </a:custGeom>
          <a:solidFill>
            <a:schemeClr val="accent1">
              <a:lumMod val="20000"/>
              <a:lumOff val="80000"/>
            </a:schemeClr>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85" name="Freeform: Shape 84">
            <a:extLst>
              <a:ext uri="{FF2B5EF4-FFF2-40B4-BE49-F238E27FC236}">
                <a16:creationId xmlns:a16="http://schemas.microsoft.com/office/drawing/2014/main" id="{D2A356F6-232E-1A1F-5846-D2B723865082}"/>
              </a:ext>
            </a:extLst>
          </p:cNvPr>
          <p:cNvSpPr/>
          <p:nvPr/>
        </p:nvSpPr>
        <p:spPr>
          <a:xfrm rot="1800000">
            <a:off x="4293470" y="1306173"/>
            <a:ext cx="1268278" cy="1479543"/>
          </a:xfrm>
          <a:custGeom>
            <a:avLst/>
            <a:gdLst>
              <a:gd name="connsiteX0" fmla="*/ 201728 w 963918"/>
              <a:gd name="connsiteY0" fmla="*/ 1124486 h 1124485"/>
              <a:gd name="connsiteX1" fmla="*/ 963918 w 963918"/>
              <a:gd name="connsiteY1" fmla="*/ 820353 h 1124485"/>
              <a:gd name="connsiteX2" fmla="*/ 846189 w 963918"/>
              <a:gd name="connsiteY2" fmla="*/ 8251 h 1124485"/>
              <a:gd name="connsiteX3" fmla="*/ 18562 w 963918"/>
              <a:gd name="connsiteY3" fmla="*/ 274570 h 1124485"/>
              <a:gd name="connsiteX4" fmla="*/ 201728 w 963918"/>
              <a:gd name="connsiteY4" fmla="*/ 1124486 h 112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18" h="1124485">
                <a:moveTo>
                  <a:pt x="201728" y="1124486"/>
                </a:moveTo>
                <a:cubicBezTo>
                  <a:pt x="420422" y="925985"/>
                  <a:pt x="682169" y="821686"/>
                  <a:pt x="963918" y="820353"/>
                </a:cubicBezTo>
                <a:cubicBezTo>
                  <a:pt x="824186" y="575655"/>
                  <a:pt x="783610" y="296859"/>
                  <a:pt x="846189" y="8251"/>
                </a:cubicBezTo>
                <a:cubicBezTo>
                  <a:pt x="573107" y="-30325"/>
                  <a:pt x="267260" y="67687"/>
                  <a:pt x="18562" y="274570"/>
                </a:cubicBezTo>
                <a:cubicBezTo>
                  <a:pt x="-36207" y="593372"/>
                  <a:pt x="31802" y="907316"/>
                  <a:pt x="201728" y="1124486"/>
                </a:cubicBezTo>
                <a:close/>
              </a:path>
            </a:pathLst>
          </a:custGeom>
          <a:solidFill>
            <a:schemeClr val="accent1"/>
          </a:solidFill>
          <a:ln w="9525" cap="flat">
            <a:no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86" name="Freeform: Shape 85">
            <a:extLst>
              <a:ext uri="{FF2B5EF4-FFF2-40B4-BE49-F238E27FC236}">
                <a16:creationId xmlns:a16="http://schemas.microsoft.com/office/drawing/2014/main" id="{BF053C21-5DF3-1CCC-34BF-381B4A1945B5}"/>
              </a:ext>
            </a:extLst>
          </p:cNvPr>
          <p:cNvSpPr/>
          <p:nvPr/>
        </p:nvSpPr>
        <p:spPr>
          <a:xfrm rot="1800000">
            <a:off x="4217429" y="1240416"/>
            <a:ext cx="1525795" cy="1582129"/>
          </a:xfrm>
          <a:custGeom>
            <a:avLst/>
            <a:gdLst>
              <a:gd name="connsiteX0" fmla="*/ 270384 w 1159637"/>
              <a:gd name="connsiteY0" fmla="*/ 1193023 h 1202453"/>
              <a:gd name="connsiteX1" fmla="*/ 108745 w 1159637"/>
              <a:gd name="connsiteY1" fmla="*/ 864030 h 1202453"/>
              <a:gd name="connsiteX2" fmla="*/ 272956 w 1159637"/>
              <a:gd name="connsiteY2" fmla="*/ 1202453 h 1202453"/>
              <a:gd name="connsiteX3" fmla="*/ 1035146 w 1159637"/>
              <a:gd name="connsiteY3" fmla="*/ 898320 h 1202453"/>
              <a:gd name="connsiteX4" fmla="*/ 1029907 w 1159637"/>
              <a:gd name="connsiteY4" fmla="*/ 888985 h 1202453"/>
              <a:gd name="connsiteX5" fmla="*/ 270384 w 1159637"/>
              <a:gd name="connsiteY5" fmla="*/ 1193023 h 1202453"/>
              <a:gd name="connsiteX6" fmla="*/ 1156018 w 1159637"/>
              <a:gd name="connsiteY6" fmla="*/ 962233 h 1202453"/>
              <a:gd name="connsiteX7" fmla="*/ 1159638 w 1159637"/>
              <a:gd name="connsiteY7" fmla="*/ 962423 h 1202453"/>
              <a:gd name="connsiteX8" fmla="*/ 1123252 w 1159637"/>
              <a:gd name="connsiteY8" fmla="*/ 906130 h 1202453"/>
              <a:gd name="connsiteX9" fmla="*/ 991426 w 1159637"/>
              <a:gd name="connsiteY9" fmla="*/ 612284 h 1202453"/>
              <a:gd name="connsiteX10" fmla="*/ 1125729 w 1159637"/>
              <a:gd name="connsiteY10" fmla="*/ 915465 h 1202453"/>
              <a:gd name="connsiteX11" fmla="*/ 1156018 w 1159637"/>
              <a:gd name="connsiteY11" fmla="*/ 962233 h 1202453"/>
              <a:gd name="connsiteX12" fmla="*/ 962851 w 1159637"/>
              <a:gd name="connsiteY12" fmla="*/ 15162 h 1202453"/>
              <a:gd name="connsiteX13" fmla="*/ 33307 w 1159637"/>
              <a:gd name="connsiteY13" fmla="*/ 298721 h 1202453"/>
              <a:gd name="connsiteX14" fmla="*/ 23972 w 1159637"/>
              <a:gd name="connsiteY14" fmla="*/ 306722 h 1202453"/>
              <a:gd name="connsiteX15" fmla="*/ 21781 w 1159637"/>
              <a:gd name="connsiteY15" fmla="*/ 318819 h 1202453"/>
              <a:gd name="connsiteX16" fmla="*/ 40641 w 1159637"/>
              <a:gd name="connsiteY16" fmla="*/ 875079 h 1202453"/>
              <a:gd name="connsiteX17" fmla="*/ 24258 w 1159637"/>
              <a:gd name="connsiteY17" fmla="*/ 328249 h 1202453"/>
              <a:gd name="connsiteX18" fmla="*/ 26449 w 1159637"/>
              <a:gd name="connsiteY18" fmla="*/ 316152 h 1202453"/>
              <a:gd name="connsiteX19" fmla="*/ 35783 w 1159637"/>
              <a:gd name="connsiteY19" fmla="*/ 308246 h 1202453"/>
              <a:gd name="connsiteX20" fmla="*/ 965328 w 1159637"/>
              <a:gd name="connsiteY20" fmla="*/ 24687 h 1202453"/>
              <a:gd name="connsiteX21" fmla="*/ 996475 w 1159637"/>
              <a:gd name="connsiteY21" fmla="*/ 30497 h 1202453"/>
              <a:gd name="connsiteX22" fmla="*/ 998570 w 1159637"/>
              <a:gd name="connsiteY22" fmla="*/ 21925 h 1202453"/>
              <a:gd name="connsiteX23" fmla="*/ 962851 w 1159637"/>
              <a:gd name="connsiteY23" fmla="*/ 15162 h 1202453"/>
              <a:gd name="connsiteX24" fmla="*/ 925132 w 1159637"/>
              <a:gd name="connsiteY24" fmla="*/ 630191 h 1202453"/>
              <a:gd name="connsiteX25" fmla="*/ 917417 w 1159637"/>
              <a:gd name="connsiteY25" fmla="*/ 86218 h 1202453"/>
              <a:gd name="connsiteX26" fmla="*/ 913036 w 1159637"/>
              <a:gd name="connsiteY26" fmla="*/ 85647 h 1202453"/>
              <a:gd name="connsiteX27" fmla="*/ 925132 w 1159637"/>
              <a:gd name="connsiteY27" fmla="*/ 630191 h 12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9637" h="1202453">
                <a:moveTo>
                  <a:pt x="270384" y="1193023"/>
                </a:moveTo>
                <a:cubicBezTo>
                  <a:pt x="196851" y="1099012"/>
                  <a:pt x="142368" y="986807"/>
                  <a:pt x="108745" y="864030"/>
                </a:cubicBezTo>
                <a:cubicBezTo>
                  <a:pt x="142177" y="990522"/>
                  <a:pt x="197518" y="1105965"/>
                  <a:pt x="272956" y="1202453"/>
                </a:cubicBezTo>
                <a:cubicBezTo>
                  <a:pt x="491650" y="1003952"/>
                  <a:pt x="753397" y="899653"/>
                  <a:pt x="1035146" y="898320"/>
                </a:cubicBezTo>
                <a:cubicBezTo>
                  <a:pt x="1033336" y="895177"/>
                  <a:pt x="1031717" y="892129"/>
                  <a:pt x="1029907" y="888985"/>
                </a:cubicBezTo>
                <a:cubicBezTo>
                  <a:pt x="749110" y="890986"/>
                  <a:pt x="488411" y="995189"/>
                  <a:pt x="270384" y="1193023"/>
                </a:cubicBezTo>
                <a:close/>
                <a:moveTo>
                  <a:pt x="1156018" y="962233"/>
                </a:moveTo>
                <a:lnTo>
                  <a:pt x="1159638" y="962423"/>
                </a:lnTo>
                <a:lnTo>
                  <a:pt x="1123252" y="906130"/>
                </a:lnTo>
                <a:cubicBezTo>
                  <a:pt x="1063435" y="813452"/>
                  <a:pt x="1019430" y="714964"/>
                  <a:pt x="991426" y="612284"/>
                </a:cubicBezTo>
                <a:cubicBezTo>
                  <a:pt x="1019239" y="718297"/>
                  <a:pt x="1064102" y="820024"/>
                  <a:pt x="1125729" y="915465"/>
                </a:cubicBezTo>
                <a:lnTo>
                  <a:pt x="1156018" y="962233"/>
                </a:lnTo>
                <a:close/>
                <a:moveTo>
                  <a:pt x="962851" y="15162"/>
                </a:moveTo>
                <a:cubicBezTo>
                  <a:pt x="657480" y="-41893"/>
                  <a:pt x="310008" y="64120"/>
                  <a:pt x="33307" y="298721"/>
                </a:cubicBezTo>
                <a:lnTo>
                  <a:pt x="23972" y="306722"/>
                </a:lnTo>
                <a:lnTo>
                  <a:pt x="21781" y="318819"/>
                </a:lnTo>
                <a:cubicBezTo>
                  <a:pt x="-13175" y="511129"/>
                  <a:pt x="-5460" y="702486"/>
                  <a:pt x="40641" y="875079"/>
                </a:cubicBezTo>
                <a:cubicBezTo>
                  <a:pt x="-3269" y="704962"/>
                  <a:pt x="-10032" y="517034"/>
                  <a:pt x="24258" y="328249"/>
                </a:cubicBezTo>
                <a:lnTo>
                  <a:pt x="26449" y="316152"/>
                </a:lnTo>
                <a:lnTo>
                  <a:pt x="35783" y="308246"/>
                </a:lnTo>
                <a:cubicBezTo>
                  <a:pt x="312484" y="73645"/>
                  <a:pt x="659956" y="-32368"/>
                  <a:pt x="965328" y="24687"/>
                </a:cubicBezTo>
                <a:lnTo>
                  <a:pt x="996475" y="30497"/>
                </a:lnTo>
                <a:lnTo>
                  <a:pt x="998570" y="21925"/>
                </a:lnTo>
                <a:lnTo>
                  <a:pt x="962851" y="15162"/>
                </a:lnTo>
                <a:close/>
                <a:moveTo>
                  <a:pt x="925132" y="630191"/>
                </a:moveTo>
                <a:cubicBezTo>
                  <a:pt x="879698" y="457503"/>
                  <a:pt x="876745" y="273956"/>
                  <a:pt x="917417" y="86218"/>
                </a:cubicBezTo>
                <a:cubicBezTo>
                  <a:pt x="915988" y="86028"/>
                  <a:pt x="914560" y="85837"/>
                  <a:pt x="913036" y="85647"/>
                </a:cubicBezTo>
                <a:cubicBezTo>
                  <a:pt x="873602" y="273766"/>
                  <a:pt x="877984" y="457503"/>
                  <a:pt x="925132" y="630191"/>
                </a:cubicBezTo>
                <a:close/>
              </a:path>
            </a:pathLst>
          </a:custGeom>
          <a:solidFill>
            <a:srgbClr val="FFFFFF">
              <a:alpha val="80000"/>
            </a:srgbClr>
          </a:solidFill>
          <a:ln w="9525" cap="flat">
            <a:noFill/>
            <a:prstDash val="solid"/>
            <a:miter/>
          </a:ln>
        </p:spPr>
        <p:txBody>
          <a:bodyPr rtlCol="0" anchor="ctr"/>
          <a:lstStyle/>
          <a:p>
            <a:endParaRPr lang="en-ID">
              <a:latin typeface="+mn-lt"/>
            </a:endParaRPr>
          </a:p>
        </p:txBody>
      </p:sp>
      <p:sp>
        <p:nvSpPr>
          <p:cNvPr id="87" name="Freeform: Shape 86">
            <a:extLst>
              <a:ext uri="{FF2B5EF4-FFF2-40B4-BE49-F238E27FC236}">
                <a16:creationId xmlns:a16="http://schemas.microsoft.com/office/drawing/2014/main" id="{C51A0EF0-214A-8B50-7B54-E616FB06E753}"/>
              </a:ext>
            </a:extLst>
          </p:cNvPr>
          <p:cNvSpPr/>
          <p:nvPr/>
        </p:nvSpPr>
        <p:spPr>
          <a:xfrm rot="1800000">
            <a:off x="4393445" y="1333086"/>
            <a:ext cx="1268282" cy="1079379"/>
          </a:xfrm>
          <a:custGeom>
            <a:avLst/>
            <a:gdLst>
              <a:gd name="connsiteX0" fmla="*/ 18566 w 963921"/>
              <a:gd name="connsiteY0" fmla="*/ 274570 h 820352"/>
              <a:gd name="connsiteX1" fmla="*/ 40092 w 963921"/>
              <a:gd name="connsiteY1" fmla="*/ 795492 h 820352"/>
              <a:gd name="connsiteX2" fmla="*/ 21137 w 963921"/>
              <a:gd name="connsiteY2" fmla="*/ 284000 h 820352"/>
              <a:gd name="connsiteX3" fmla="*/ 844383 w 963921"/>
              <a:gd name="connsiteY3" fmla="*/ 17109 h 820352"/>
              <a:gd name="connsiteX4" fmla="*/ 846193 w 963921"/>
              <a:gd name="connsiteY4" fmla="*/ 8251 h 820352"/>
              <a:gd name="connsiteX5" fmla="*/ 18566 w 963921"/>
              <a:gd name="connsiteY5" fmla="*/ 274570 h 820352"/>
              <a:gd name="connsiteX6" fmla="*/ 963922 w 963921"/>
              <a:gd name="connsiteY6" fmla="*/ 820352 h 820352"/>
              <a:gd name="connsiteX7" fmla="*/ 856385 w 963921"/>
              <a:gd name="connsiteY7" fmla="*/ 561558 h 820352"/>
              <a:gd name="connsiteX8" fmla="*/ 961160 w 963921"/>
              <a:gd name="connsiteY8" fmla="*/ 820352 h 820352"/>
              <a:gd name="connsiteX9" fmla="*/ 963922 w 963921"/>
              <a:gd name="connsiteY9" fmla="*/ 820352 h 8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21" h="820352">
                <a:moveTo>
                  <a:pt x="18566" y="274570"/>
                </a:moveTo>
                <a:cubicBezTo>
                  <a:pt x="-12486" y="455355"/>
                  <a:pt x="-4104" y="634520"/>
                  <a:pt x="40092" y="795492"/>
                </a:cubicBezTo>
                <a:cubicBezTo>
                  <a:pt x="-1818" y="636996"/>
                  <a:pt x="-9438" y="461260"/>
                  <a:pt x="21137" y="284000"/>
                </a:cubicBezTo>
                <a:cubicBezTo>
                  <a:pt x="268502" y="78260"/>
                  <a:pt x="572444" y="-19753"/>
                  <a:pt x="844383" y="17109"/>
                </a:cubicBezTo>
                <a:cubicBezTo>
                  <a:pt x="844955" y="14157"/>
                  <a:pt x="845526" y="11204"/>
                  <a:pt x="846193" y="8251"/>
                </a:cubicBezTo>
                <a:cubicBezTo>
                  <a:pt x="573111" y="-30325"/>
                  <a:pt x="267263" y="67687"/>
                  <a:pt x="18566" y="274570"/>
                </a:cubicBezTo>
                <a:close/>
                <a:moveTo>
                  <a:pt x="963922" y="820352"/>
                </a:moveTo>
                <a:cubicBezTo>
                  <a:pt x="916678" y="737676"/>
                  <a:pt x="880864" y="651093"/>
                  <a:pt x="856385" y="561558"/>
                </a:cubicBezTo>
                <a:cubicBezTo>
                  <a:pt x="879911" y="651093"/>
                  <a:pt x="914963" y="737580"/>
                  <a:pt x="961160" y="820352"/>
                </a:cubicBezTo>
                <a:cubicBezTo>
                  <a:pt x="962112" y="820352"/>
                  <a:pt x="963065" y="820352"/>
                  <a:pt x="963922" y="820352"/>
                </a:cubicBezTo>
                <a:close/>
              </a:path>
            </a:pathLst>
          </a:custGeom>
          <a:solidFill>
            <a:srgbClr val="000000">
              <a:alpha val="20000"/>
            </a:srgbClr>
          </a:solidFill>
          <a:ln w="9525" cap="flat">
            <a:noFill/>
            <a:prstDash val="solid"/>
            <a:miter/>
          </a:ln>
        </p:spPr>
        <p:txBody>
          <a:bodyPr rtlCol="0" anchor="ctr"/>
          <a:lstStyle/>
          <a:p>
            <a:endParaRPr lang="en-ID">
              <a:latin typeface="+mn-lt"/>
            </a:endParaRPr>
          </a:p>
        </p:txBody>
      </p:sp>
      <p:sp>
        <p:nvSpPr>
          <p:cNvPr id="88" name="Freeform: Shape 87">
            <a:extLst>
              <a:ext uri="{FF2B5EF4-FFF2-40B4-BE49-F238E27FC236}">
                <a16:creationId xmlns:a16="http://schemas.microsoft.com/office/drawing/2014/main" id="{C10EE0AC-1087-CEB5-15A8-2106EF6E2EC1}"/>
              </a:ext>
            </a:extLst>
          </p:cNvPr>
          <p:cNvSpPr/>
          <p:nvPr/>
        </p:nvSpPr>
        <p:spPr>
          <a:xfrm rot="1800000">
            <a:off x="5967714" y="4229325"/>
            <a:ext cx="1525815" cy="1701563"/>
          </a:xfrm>
          <a:custGeom>
            <a:avLst/>
            <a:gdLst>
              <a:gd name="connsiteX0" fmla="*/ 0 w 1159651"/>
              <a:gd name="connsiteY0" fmla="*/ 330708 h 1293226"/>
              <a:gd name="connsiteX1" fmla="*/ 66866 w 1159651"/>
              <a:gd name="connsiteY1" fmla="*/ 334042 h 1293226"/>
              <a:gd name="connsiteX2" fmla="*/ 868870 w 1159651"/>
              <a:gd name="connsiteY2" fmla="*/ 25146 h 1293226"/>
              <a:gd name="connsiteX3" fmla="*/ 895064 w 1159651"/>
              <a:gd name="connsiteY3" fmla="*/ 0 h 1293226"/>
              <a:gd name="connsiteX4" fmla="*/ 918686 w 1159651"/>
              <a:gd name="connsiteY4" fmla="*/ 27622 h 1293226"/>
              <a:gd name="connsiteX5" fmla="*/ 1137857 w 1159651"/>
              <a:gd name="connsiteY5" fmla="*/ 974407 h 1293226"/>
              <a:gd name="connsiteX6" fmla="*/ 1135666 w 1159651"/>
              <a:gd name="connsiteY6" fmla="*/ 986504 h 1293226"/>
              <a:gd name="connsiteX7" fmla="*/ 1126331 w 1159651"/>
              <a:gd name="connsiteY7" fmla="*/ 994505 h 1293226"/>
              <a:gd name="connsiteX8" fmla="*/ 196786 w 1159651"/>
              <a:gd name="connsiteY8" fmla="*/ 1278064 h 1293226"/>
              <a:gd name="connsiteX9" fmla="*/ 161068 w 1159651"/>
              <a:gd name="connsiteY9" fmla="*/ 1271397 h 1293226"/>
              <a:gd name="connsiteX10" fmla="*/ 169735 w 1159651"/>
              <a:gd name="connsiteY10" fmla="*/ 1236059 h 1293226"/>
              <a:gd name="connsiteX11" fmla="*/ 36290 w 1159651"/>
              <a:gd name="connsiteY11" fmla="*/ 387096 h 1293226"/>
              <a:gd name="connsiteX12" fmla="*/ 0 w 1159651"/>
              <a:gd name="connsiteY12" fmla="*/ 330708 h 1293226"/>
              <a:gd name="connsiteX13" fmla="*/ 889349 w 1159651"/>
              <a:gd name="connsiteY13" fmla="*/ 100108 h 1293226"/>
              <a:gd name="connsiteX14" fmla="*/ 127159 w 1159651"/>
              <a:gd name="connsiteY14" fmla="*/ 404146 h 1293226"/>
              <a:gd name="connsiteX15" fmla="*/ 244888 w 1159651"/>
              <a:gd name="connsiteY15" fmla="*/ 1216247 h 1293226"/>
              <a:gd name="connsiteX16" fmla="*/ 1072515 w 1159651"/>
              <a:gd name="connsiteY16" fmla="*/ 949928 h 1293226"/>
              <a:gd name="connsiteX17" fmla="*/ 889349 w 1159651"/>
              <a:gd name="connsiteY17" fmla="*/ 100108 h 129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9651" h="1293226">
                <a:moveTo>
                  <a:pt x="0" y="330708"/>
                </a:moveTo>
                <a:lnTo>
                  <a:pt x="66866" y="334042"/>
                </a:lnTo>
                <a:cubicBezTo>
                  <a:pt x="365379" y="348901"/>
                  <a:pt x="642652" y="242125"/>
                  <a:pt x="868870" y="25146"/>
                </a:cubicBezTo>
                <a:lnTo>
                  <a:pt x="895064" y="0"/>
                </a:lnTo>
                <a:lnTo>
                  <a:pt x="918686" y="27622"/>
                </a:lnTo>
                <a:cubicBezTo>
                  <a:pt x="1120807" y="263557"/>
                  <a:pt x="1202722" y="617506"/>
                  <a:pt x="1137857" y="974407"/>
                </a:cubicBezTo>
                <a:lnTo>
                  <a:pt x="1135666" y="986504"/>
                </a:lnTo>
                <a:lnTo>
                  <a:pt x="1126331" y="994505"/>
                </a:lnTo>
                <a:cubicBezTo>
                  <a:pt x="849630" y="1229106"/>
                  <a:pt x="502158" y="1335119"/>
                  <a:pt x="196786" y="1278064"/>
                </a:cubicBezTo>
                <a:lnTo>
                  <a:pt x="161068" y="1271397"/>
                </a:lnTo>
                <a:lnTo>
                  <a:pt x="169735" y="1236059"/>
                </a:lnTo>
                <a:cubicBezTo>
                  <a:pt x="244602" y="931736"/>
                  <a:pt x="198406" y="638080"/>
                  <a:pt x="36290" y="387096"/>
                </a:cubicBezTo>
                <a:lnTo>
                  <a:pt x="0" y="330708"/>
                </a:lnTo>
                <a:close/>
                <a:moveTo>
                  <a:pt x="889349" y="100108"/>
                </a:moveTo>
                <a:cubicBezTo>
                  <a:pt x="670655" y="298609"/>
                  <a:pt x="408908" y="402907"/>
                  <a:pt x="127159" y="404146"/>
                </a:cubicBezTo>
                <a:cubicBezTo>
                  <a:pt x="266891" y="648843"/>
                  <a:pt x="307467" y="927640"/>
                  <a:pt x="244888" y="1216247"/>
                </a:cubicBezTo>
                <a:cubicBezTo>
                  <a:pt x="517969" y="1254823"/>
                  <a:pt x="823817" y="1156811"/>
                  <a:pt x="1072515" y="949928"/>
                </a:cubicBezTo>
                <a:cubicBezTo>
                  <a:pt x="1127379" y="631222"/>
                  <a:pt x="1059275" y="317278"/>
                  <a:pt x="889349" y="100108"/>
                </a:cubicBezTo>
                <a:close/>
              </a:path>
            </a:pathLst>
          </a:custGeom>
          <a:solidFill>
            <a:schemeClr val="accent1">
              <a:lumMod val="20000"/>
              <a:lumOff val="80000"/>
            </a:schemeClr>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89" name="Freeform: Shape 88">
            <a:extLst>
              <a:ext uri="{FF2B5EF4-FFF2-40B4-BE49-F238E27FC236}">
                <a16:creationId xmlns:a16="http://schemas.microsoft.com/office/drawing/2014/main" id="{6B56AE9D-69D1-46F4-E02B-AD74D655C754}"/>
              </a:ext>
            </a:extLst>
          </p:cNvPr>
          <p:cNvSpPr/>
          <p:nvPr/>
        </p:nvSpPr>
        <p:spPr>
          <a:xfrm rot="1800000">
            <a:off x="6119534" y="4377560"/>
            <a:ext cx="1268328" cy="1479418"/>
          </a:xfrm>
          <a:custGeom>
            <a:avLst/>
            <a:gdLst>
              <a:gd name="connsiteX0" fmla="*/ 762190 w 963956"/>
              <a:gd name="connsiteY0" fmla="*/ 0 h 1124390"/>
              <a:gd name="connsiteX1" fmla="*/ 0 w 963956"/>
              <a:gd name="connsiteY1" fmla="*/ 304038 h 1124390"/>
              <a:gd name="connsiteX2" fmla="*/ 117729 w 963956"/>
              <a:gd name="connsiteY2" fmla="*/ 1116140 h 1124390"/>
              <a:gd name="connsiteX3" fmla="*/ 945356 w 963956"/>
              <a:gd name="connsiteY3" fmla="*/ 849821 h 1124390"/>
              <a:gd name="connsiteX4" fmla="*/ 762190 w 963956"/>
              <a:gd name="connsiteY4" fmla="*/ 0 h 1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56" h="1124390">
                <a:moveTo>
                  <a:pt x="762190" y="0"/>
                </a:moveTo>
                <a:cubicBezTo>
                  <a:pt x="543497" y="198501"/>
                  <a:pt x="281750" y="302800"/>
                  <a:pt x="0" y="304038"/>
                </a:cubicBezTo>
                <a:cubicBezTo>
                  <a:pt x="139732" y="548735"/>
                  <a:pt x="180308" y="827532"/>
                  <a:pt x="117729" y="1116140"/>
                </a:cubicBezTo>
                <a:cubicBezTo>
                  <a:pt x="390811" y="1154716"/>
                  <a:pt x="696659" y="1056704"/>
                  <a:pt x="945356" y="849821"/>
                </a:cubicBezTo>
                <a:cubicBezTo>
                  <a:pt x="1000220" y="531114"/>
                  <a:pt x="932117" y="217170"/>
                  <a:pt x="762190" y="0"/>
                </a:cubicBezTo>
                <a:close/>
              </a:path>
            </a:pathLst>
          </a:custGeom>
          <a:solidFill>
            <a:schemeClr val="accent1"/>
          </a:solidFill>
          <a:ln w="9525" cap="flat">
            <a:no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90" name="Freeform: Shape 89">
            <a:extLst>
              <a:ext uri="{FF2B5EF4-FFF2-40B4-BE49-F238E27FC236}">
                <a16:creationId xmlns:a16="http://schemas.microsoft.com/office/drawing/2014/main" id="{34735CDD-092E-0064-1C76-5125F687730F}"/>
              </a:ext>
            </a:extLst>
          </p:cNvPr>
          <p:cNvSpPr/>
          <p:nvPr/>
        </p:nvSpPr>
        <p:spPr>
          <a:xfrm rot="1800000">
            <a:off x="5938028" y="4340709"/>
            <a:ext cx="1525795" cy="1582129"/>
          </a:xfrm>
          <a:custGeom>
            <a:avLst/>
            <a:gdLst>
              <a:gd name="connsiteX0" fmla="*/ 889254 w 1159637"/>
              <a:gd name="connsiteY0" fmla="*/ 9430 h 1202453"/>
              <a:gd name="connsiteX1" fmla="*/ 1050893 w 1159637"/>
              <a:gd name="connsiteY1" fmla="*/ 338423 h 1202453"/>
              <a:gd name="connsiteX2" fmla="*/ 886682 w 1159637"/>
              <a:gd name="connsiteY2" fmla="*/ 0 h 1202453"/>
              <a:gd name="connsiteX3" fmla="*/ 124492 w 1159637"/>
              <a:gd name="connsiteY3" fmla="*/ 304038 h 1202453"/>
              <a:gd name="connsiteX4" fmla="*/ 129730 w 1159637"/>
              <a:gd name="connsiteY4" fmla="*/ 313373 h 1202453"/>
              <a:gd name="connsiteX5" fmla="*/ 889254 w 1159637"/>
              <a:gd name="connsiteY5" fmla="*/ 9430 h 1202453"/>
              <a:gd name="connsiteX6" fmla="*/ 3620 w 1159637"/>
              <a:gd name="connsiteY6" fmla="*/ 240221 h 1202453"/>
              <a:gd name="connsiteX7" fmla="*/ 0 w 1159637"/>
              <a:gd name="connsiteY7" fmla="*/ 240030 h 1202453"/>
              <a:gd name="connsiteX8" fmla="*/ 36385 w 1159637"/>
              <a:gd name="connsiteY8" fmla="*/ 296323 h 1202453"/>
              <a:gd name="connsiteX9" fmla="*/ 168212 w 1159637"/>
              <a:gd name="connsiteY9" fmla="*/ 590169 h 1202453"/>
              <a:gd name="connsiteX10" fmla="*/ 33909 w 1159637"/>
              <a:gd name="connsiteY10" fmla="*/ 286988 h 1202453"/>
              <a:gd name="connsiteX11" fmla="*/ 3620 w 1159637"/>
              <a:gd name="connsiteY11" fmla="*/ 240221 h 1202453"/>
              <a:gd name="connsiteX12" fmla="*/ 196787 w 1159637"/>
              <a:gd name="connsiteY12" fmla="*/ 1187291 h 1202453"/>
              <a:gd name="connsiteX13" fmla="*/ 1126331 w 1159637"/>
              <a:gd name="connsiteY13" fmla="*/ 903732 h 1202453"/>
              <a:gd name="connsiteX14" fmla="*/ 1135666 w 1159637"/>
              <a:gd name="connsiteY14" fmla="*/ 895731 h 1202453"/>
              <a:gd name="connsiteX15" fmla="*/ 1137856 w 1159637"/>
              <a:gd name="connsiteY15" fmla="*/ 883634 h 1202453"/>
              <a:gd name="connsiteX16" fmla="*/ 1118997 w 1159637"/>
              <a:gd name="connsiteY16" fmla="*/ 327374 h 1202453"/>
              <a:gd name="connsiteX17" fmla="*/ 1135380 w 1159637"/>
              <a:gd name="connsiteY17" fmla="*/ 874204 h 1202453"/>
              <a:gd name="connsiteX18" fmla="*/ 1133189 w 1159637"/>
              <a:gd name="connsiteY18" fmla="*/ 886301 h 1202453"/>
              <a:gd name="connsiteX19" fmla="*/ 1123855 w 1159637"/>
              <a:gd name="connsiteY19" fmla="*/ 894207 h 1202453"/>
              <a:gd name="connsiteX20" fmla="*/ 194310 w 1159637"/>
              <a:gd name="connsiteY20" fmla="*/ 1177766 h 1202453"/>
              <a:gd name="connsiteX21" fmla="*/ 163163 w 1159637"/>
              <a:gd name="connsiteY21" fmla="*/ 1171956 h 1202453"/>
              <a:gd name="connsiteX22" fmla="*/ 161068 w 1159637"/>
              <a:gd name="connsiteY22" fmla="*/ 1180433 h 1202453"/>
              <a:gd name="connsiteX23" fmla="*/ 196787 w 1159637"/>
              <a:gd name="connsiteY23" fmla="*/ 1187291 h 1202453"/>
              <a:gd name="connsiteX24" fmla="*/ 234601 w 1159637"/>
              <a:gd name="connsiteY24" fmla="*/ 572262 h 1202453"/>
              <a:gd name="connsiteX25" fmla="*/ 242316 w 1159637"/>
              <a:gd name="connsiteY25" fmla="*/ 1116235 h 1202453"/>
              <a:gd name="connsiteX26" fmla="*/ 246602 w 1159637"/>
              <a:gd name="connsiteY26" fmla="*/ 1116806 h 1202453"/>
              <a:gd name="connsiteX27" fmla="*/ 234601 w 1159637"/>
              <a:gd name="connsiteY27" fmla="*/ 572262 h 12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9637" h="1202453">
                <a:moveTo>
                  <a:pt x="889254" y="9430"/>
                </a:moveTo>
                <a:cubicBezTo>
                  <a:pt x="962787" y="103442"/>
                  <a:pt x="1017270" y="215646"/>
                  <a:pt x="1050893" y="338423"/>
                </a:cubicBezTo>
                <a:cubicBezTo>
                  <a:pt x="1017461" y="211931"/>
                  <a:pt x="962120" y="96488"/>
                  <a:pt x="886682" y="0"/>
                </a:cubicBezTo>
                <a:cubicBezTo>
                  <a:pt x="667988" y="198501"/>
                  <a:pt x="406241" y="302800"/>
                  <a:pt x="124492" y="304038"/>
                </a:cubicBezTo>
                <a:cubicBezTo>
                  <a:pt x="126302" y="307181"/>
                  <a:pt x="127921" y="310229"/>
                  <a:pt x="129730" y="313373"/>
                </a:cubicBezTo>
                <a:cubicBezTo>
                  <a:pt x="410528" y="311467"/>
                  <a:pt x="671227" y="207264"/>
                  <a:pt x="889254" y="9430"/>
                </a:cubicBezTo>
                <a:close/>
                <a:moveTo>
                  <a:pt x="3620" y="240221"/>
                </a:moveTo>
                <a:lnTo>
                  <a:pt x="0" y="240030"/>
                </a:lnTo>
                <a:lnTo>
                  <a:pt x="36385" y="296323"/>
                </a:lnTo>
                <a:cubicBezTo>
                  <a:pt x="96203" y="389001"/>
                  <a:pt x="140208" y="487490"/>
                  <a:pt x="168212" y="590169"/>
                </a:cubicBezTo>
                <a:cubicBezTo>
                  <a:pt x="140398" y="484156"/>
                  <a:pt x="95536" y="382429"/>
                  <a:pt x="33909" y="286988"/>
                </a:cubicBezTo>
                <a:lnTo>
                  <a:pt x="3620" y="240221"/>
                </a:lnTo>
                <a:close/>
                <a:moveTo>
                  <a:pt x="196787" y="1187291"/>
                </a:moveTo>
                <a:cubicBezTo>
                  <a:pt x="502158" y="1244346"/>
                  <a:pt x="849630" y="1138333"/>
                  <a:pt x="1126331" y="903732"/>
                </a:cubicBezTo>
                <a:lnTo>
                  <a:pt x="1135666" y="895731"/>
                </a:lnTo>
                <a:lnTo>
                  <a:pt x="1137856" y="883634"/>
                </a:lnTo>
                <a:cubicBezTo>
                  <a:pt x="1172813" y="691325"/>
                  <a:pt x="1165098" y="499967"/>
                  <a:pt x="1118997" y="327374"/>
                </a:cubicBezTo>
                <a:cubicBezTo>
                  <a:pt x="1162907" y="497491"/>
                  <a:pt x="1169670" y="685419"/>
                  <a:pt x="1135380" y="874204"/>
                </a:cubicBezTo>
                <a:lnTo>
                  <a:pt x="1133189" y="886301"/>
                </a:lnTo>
                <a:lnTo>
                  <a:pt x="1123855" y="894207"/>
                </a:lnTo>
                <a:cubicBezTo>
                  <a:pt x="847154" y="1128808"/>
                  <a:pt x="499681" y="1234821"/>
                  <a:pt x="194310" y="1177766"/>
                </a:cubicBezTo>
                <a:lnTo>
                  <a:pt x="163163" y="1171956"/>
                </a:lnTo>
                <a:lnTo>
                  <a:pt x="161068" y="1180433"/>
                </a:lnTo>
                <a:lnTo>
                  <a:pt x="196787" y="1187291"/>
                </a:lnTo>
                <a:close/>
                <a:moveTo>
                  <a:pt x="234601" y="572262"/>
                </a:moveTo>
                <a:cubicBezTo>
                  <a:pt x="280035" y="744950"/>
                  <a:pt x="282988" y="928497"/>
                  <a:pt x="242316" y="1116235"/>
                </a:cubicBezTo>
                <a:cubicBezTo>
                  <a:pt x="243745" y="1116425"/>
                  <a:pt x="245173" y="1116616"/>
                  <a:pt x="246602" y="1116806"/>
                </a:cubicBezTo>
                <a:cubicBezTo>
                  <a:pt x="286036" y="928687"/>
                  <a:pt x="281654" y="744950"/>
                  <a:pt x="234601" y="572262"/>
                </a:cubicBezTo>
                <a:close/>
              </a:path>
            </a:pathLst>
          </a:custGeom>
          <a:solidFill>
            <a:srgbClr val="FFFFFF">
              <a:alpha val="80000"/>
            </a:srgbClr>
          </a:solidFill>
          <a:ln w="9525" cap="flat">
            <a:noFill/>
            <a:prstDash val="solid"/>
            <a:miter/>
          </a:ln>
        </p:spPr>
        <p:txBody>
          <a:bodyPr rtlCol="0" anchor="ctr"/>
          <a:lstStyle/>
          <a:p>
            <a:endParaRPr lang="en-ID">
              <a:latin typeface="+mn-lt"/>
            </a:endParaRPr>
          </a:p>
        </p:txBody>
      </p:sp>
      <p:sp>
        <p:nvSpPr>
          <p:cNvPr id="91" name="Freeform: Shape 90">
            <a:extLst>
              <a:ext uri="{FF2B5EF4-FFF2-40B4-BE49-F238E27FC236}">
                <a16:creationId xmlns:a16="http://schemas.microsoft.com/office/drawing/2014/main" id="{0CC01FA7-50AB-BD76-034D-6F444174126C}"/>
              </a:ext>
            </a:extLst>
          </p:cNvPr>
          <p:cNvSpPr/>
          <p:nvPr/>
        </p:nvSpPr>
        <p:spPr>
          <a:xfrm rot="1800000">
            <a:off x="6019524" y="4750802"/>
            <a:ext cx="1268335" cy="1079379"/>
          </a:xfrm>
          <a:custGeom>
            <a:avLst/>
            <a:gdLst>
              <a:gd name="connsiteX0" fmla="*/ 945356 w 963962"/>
              <a:gd name="connsiteY0" fmla="*/ 545783 h 820352"/>
              <a:gd name="connsiteX1" fmla="*/ 923830 w 963962"/>
              <a:gd name="connsiteY1" fmla="*/ 24860 h 820352"/>
              <a:gd name="connsiteX2" fmla="*/ 942785 w 963962"/>
              <a:gd name="connsiteY2" fmla="*/ 536353 h 820352"/>
              <a:gd name="connsiteX3" fmla="*/ 119539 w 963962"/>
              <a:gd name="connsiteY3" fmla="*/ 803243 h 820352"/>
              <a:gd name="connsiteX4" fmla="*/ 117729 w 963962"/>
              <a:gd name="connsiteY4" fmla="*/ 812102 h 820352"/>
              <a:gd name="connsiteX5" fmla="*/ 945356 w 963962"/>
              <a:gd name="connsiteY5" fmla="*/ 545783 h 820352"/>
              <a:gd name="connsiteX6" fmla="*/ 0 w 963962"/>
              <a:gd name="connsiteY6" fmla="*/ 0 h 820352"/>
              <a:gd name="connsiteX7" fmla="*/ 107537 w 963962"/>
              <a:gd name="connsiteY7" fmla="*/ 258794 h 820352"/>
              <a:gd name="connsiteX8" fmla="*/ 2762 w 963962"/>
              <a:gd name="connsiteY8" fmla="*/ 0 h 820352"/>
              <a:gd name="connsiteX9" fmla="*/ 0 w 963962"/>
              <a:gd name="connsiteY9" fmla="*/ 0 h 8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62" h="820352">
                <a:moveTo>
                  <a:pt x="945356" y="545783"/>
                </a:moveTo>
                <a:cubicBezTo>
                  <a:pt x="976503" y="364998"/>
                  <a:pt x="968026" y="185833"/>
                  <a:pt x="923830" y="24860"/>
                </a:cubicBezTo>
                <a:cubicBezTo>
                  <a:pt x="965740" y="183356"/>
                  <a:pt x="973360" y="359093"/>
                  <a:pt x="942785" y="536353"/>
                </a:cubicBezTo>
                <a:cubicBezTo>
                  <a:pt x="695420" y="742188"/>
                  <a:pt x="391478" y="840105"/>
                  <a:pt x="119539" y="803243"/>
                </a:cubicBezTo>
                <a:cubicBezTo>
                  <a:pt x="118967" y="806196"/>
                  <a:pt x="118396" y="809149"/>
                  <a:pt x="117729" y="812102"/>
                </a:cubicBezTo>
                <a:cubicBezTo>
                  <a:pt x="390906" y="850678"/>
                  <a:pt x="696754" y="752666"/>
                  <a:pt x="945356" y="545783"/>
                </a:cubicBezTo>
                <a:close/>
                <a:moveTo>
                  <a:pt x="0" y="0"/>
                </a:moveTo>
                <a:cubicBezTo>
                  <a:pt x="47244" y="82677"/>
                  <a:pt x="83058" y="169259"/>
                  <a:pt x="107537" y="258794"/>
                </a:cubicBezTo>
                <a:cubicBezTo>
                  <a:pt x="84011" y="169259"/>
                  <a:pt x="48959" y="82772"/>
                  <a:pt x="2762" y="0"/>
                </a:cubicBezTo>
                <a:cubicBezTo>
                  <a:pt x="1810" y="0"/>
                  <a:pt x="953" y="0"/>
                  <a:pt x="0" y="0"/>
                </a:cubicBezTo>
                <a:close/>
              </a:path>
            </a:pathLst>
          </a:custGeom>
          <a:solidFill>
            <a:srgbClr val="000000">
              <a:alpha val="20000"/>
            </a:srgbClr>
          </a:solidFill>
          <a:ln w="9525" cap="flat">
            <a:noFill/>
            <a:prstDash val="solid"/>
            <a:miter/>
          </a:ln>
        </p:spPr>
        <p:txBody>
          <a:bodyPr rtlCol="0" anchor="ctr"/>
          <a:lstStyle/>
          <a:p>
            <a:endParaRPr lang="en-ID">
              <a:latin typeface="+mn-lt"/>
            </a:endParaRPr>
          </a:p>
        </p:txBody>
      </p:sp>
      <p:sp>
        <p:nvSpPr>
          <p:cNvPr id="92" name="Freeform: Shape 91">
            <a:extLst>
              <a:ext uri="{FF2B5EF4-FFF2-40B4-BE49-F238E27FC236}">
                <a16:creationId xmlns:a16="http://schemas.microsoft.com/office/drawing/2014/main" id="{25F5019D-0382-A605-64D3-970BDD14AD7C}"/>
              </a:ext>
            </a:extLst>
          </p:cNvPr>
          <p:cNvSpPr/>
          <p:nvPr/>
        </p:nvSpPr>
        <p:spPr>
          <a:xfrm rot="1800000">
            <a:off x="6820368" y="2752502"/>
            <a:ext cx="1525939" cy="1701563"/>
          </a:xfrm>
          <a:custGeom>
            <a:avLst/>
            <a:gdLst>
              <a:gd name="connsiteX0" fmla="*/ 0 w 1159746"/>
              <a:gd name="connsiteY0" fmla="*/ 962423 h 1293226"/>
              <a:gd name="connsiteX1" fmla="*/ 36385 w 1159746"/>
              <a:gd name="connsiteY1" fmla="*/ 906130 h 1293226"/>
              <a:gd name="connsiteX2" fmla="*/ 169831 w 1159746"/>
              <a:gd name="connsiteY2" fmla="*/ 57167 h 1293226"/>
              <a:gd name="connsiteX3" fmla="*/ 161163 w 1159746"/>
              <a:gd name="connsiteY3" fmla="*/ 21829 h 1293226"/>
              <a:gd name="connsiteX4" fmla="*/ 196882 w 1159746"/>
              <a:gd name="connsiteY4" fmla="*/ 15162 h 1293226"/>
              <a:gd name="connsiteX5" fmla="*/ 1126427 w 1159746"/>
              <a:gd name="connsiteY5" fmla="*/ 298721 h 1293226"/>
              <a:gd name="connsiteX6" fmla="*/ 1135761 w 1159746"/>
              <a:gd name="connsiteY6" fmla="*/ 306722 h 1293226"/>
              <a:gd name="connsiteX7" fmla="*/ 1137952 w 1159746"/>
              <a:gd name="connsiteY7" fmla="*/ 318819 h 1293226"/>
              <a:gd name="connsiteX8" fmla="*/ 918782 w 1159746"/>
              <a:gd name="connsiteY8" fmla="*/ 1265604 h 1293226"/>
              <a:gd name="connsiteX9" fmla="*/ 895159 w 1159746"/>
              <a:gd name="connsiteY9" fmla="*/ 1293226 h 1293226"/>
              <a:gd name="connsiteX10" fmla="*/ 868966 w 1159746"/>
              <a:gd name="connsiteY10" fmla="*/ 1268080 h 1293226"/>
              <a:gd name="connsiteX11" fmla="*/ 66961 w 1159746"/>
              <a:gd name="connsiteY11" fmla="*/ 959185 h 1293226"/>
              <a:gd name="connsiteX12" fmla="*/ 0 w 1159746"/>
              <a:gd name="connsiteY12" fmla="*/ 962423 h 1293226"/>
              <a:gd name="connsiteX13" fmla="*/ 244888 w 1159746"/>
              <a:gd name="connsiteY13" fmla="*/ 76884 h 1293226"/>
              <a:gd name="connsiteX14" fmla="*/ 127159 w 1159746"/>
              <a:gd name="connsiteY14" fmla="*/ 888985 h 1293226"/>
              <a:gd name="connsiteX15" fmla="*/ 889349 w 1159746"/>
              <a:gd name="connsiteY15" fmla="*/ 1193119 h 1293226"/>
              <a:gd name="connsiteX16" fmla="*/ 1072515 w 1159746"/>
              <a:gd name="connsiteY16" fmla="*/ 343203 h 1293226"/>
              <a:gd name="connsiteX17" fmla="*/ 244888 w 1159746"/>
              <a:gd name="connsiteY17" fmla="*/ 76884 h 129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9746" h="1293226">
                <a:moveTo>
                  <a:pt x="0" y="962423"/>
                </a:moveTo>
                <a:lnTo>
                  <a:pt x="36385" y="906130"/>
                </a:lnTo>
                <a:cubicBezTo>
                  <a:pt x="198501" y="655051"/>
                  <a:pt x="244697" y="361491"/>
                  <a:pt x="169831" y="57167"/>
                </a:cubicBezTo>
                <a:lnTo>
                  <a:pt x="161163" y="21829"/>
                </a:lnTo>
                <a:lnTo>
                  <a:pt x="196882" y="15162"/>
                </a:lnTo>
                <a:cubicBezTo>
                  <a:pt x="502253" y="-41893"/>
                  <a:pt x="849725" y="64120"/>
                  <a:pt x="1126427" y="298721"/>
                </a:cubicBezTo>
                <a:lnTo>
                  <a:pt x="1135761" y="306722"/>
                </a:lnTo>
                <a:lnTo>
                  <a:pt x="1137952" y="318819"/>
                </a:lnTo>
                <a:cubicBezTo>
                  <a:pt x="1202817" y="675721"/>
                  <a:pt x="1120902" y="1029670"/>
                  <a:pt x="918782" y="1265604"/>
                </a:cubicBezTo>
                <a:lnTo>
                  <a:pt x="895159" y="1293226"/>
                </a:lnTo>
                <a:lnTo>
                  <a:pt x="868966" y="1268080"/>
                </a:lnTo>
                <a:cubicBezTo>
                  <a:pt x="642842" y="1051101"/>
                  <a:pt x="365474" y="944230"/>
                  <a:pt x="66961" y="959185"/>
                </a:cubicBezTo>
                <a:lnTo>
                  <a:pt x="0" y="962423"/>
                </a:lnTo>
                <a:close/>
                <a:moveTo>
                  <a:pt x="244888" y="76884"/>
                </a:moveTo>
                <a:cubicBezTo>
                  <a:pt x="307467" y="365587"/>
                  <a:pt x="266891" y="644288"/>
                  <a:pt x="127159" y="888985"/>
                </a:cubicBezTo>
                <a:cubicBezTo>
                  <a:pt x="408908" y="890319"/>
                  <a:pt x="670655" y="994618"/>
                  <a:pt x="889349" y="1193119"/>
                </a:cubicBezTo>
                <a:cubicBezTo>
                  <a:pt x="1059275" y="975853"/>
                  <a:pt x="1127379" y="662005"/>
                  <a:pt x="1072515" y="343203"/>
                </a:cubicBezTo>
                <a:cubicBezTo>
                  <a:pt x="823912" y="136320"/>
                  <a:pt x="518065" y="38308"/>
                  <a:pt x="244888" y="76884"/>
                </a:cubicBezTo>
                <a:close/>
              </a:path>
            </a:pathLst>
          </a:custGeom>
          <a:solidFill>
            <a:schemeClr val="accent1">
              <a:lumMod val="20000"/>
              <a:lumOff val="80000"/>
            </a:schemeClr>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dirty="0">
              <a:latin typeface="+mn-lt"/>
            </a:endParaRPr>
          </a:p>
        </p:txBody>
      </p:sp>
      <p:sp>
        <p:nvSpPr>
          <p:cNvPr id="93" name="Freeform: Shape 92">
            <a:extLst>
              <a:ext uri="{FF2B5EF4-FFF2-40B4-BE49-F238E27FC236}">
                <a16:creationId xmlns:a16="http://schemas.microsoft.com/office/drawing/2014/main" id="{00DF4257-481E-1562-0363-05EFFFD9EA22}"/>
              </a:ext>
            </a:extLst>
          </p:cNvPr>
          <p:cNvSpPr/>
          <p:nvPr/>
        </p:nvSpPr>
        <p:spPr>
          <a:xfrm rot="1800000">
            <a:off x="6992872" y="2864833"/>
            <a:ext cx="1268328" cy="1479543"/>
          </a:xfrm>
          <a:custGeom>
            <a:avLst/>
            <a:gdLst>
              <a:gd name="connsiteX0" fmla="*/ 117729 w 963956"/>
              <a:gd name="connsiteY0" fmla="*/ 8251 h 1124485"/>
              <a:gd name="connsiteX1" fmla="*/ 0 w 963956"/>
              <a:gd name="connsiteY1" fmla="*/ 820352 h 1124485"/>
              <a:gd name="connsiteX2" fmla="*/ 762190 w 963956"/>
              <a:gd name="connsiteY2" fmla="*/ 1124486 h 1124485"/>
              <a:gd name="connsiteX3" fmla="*/ 945356 w 963956"/>
              <a:gd name="connsiteY3" fmla="*/ 274570 h 1124485"/>
              <a:gd name="connsiteX4" fmla="*/ 117729 w 963956"/>
              <a:gd name="connsiteY4" fmla="*/ 8251 h 112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56" h="1124485">
                <a:moveTo>
                  <a:pt x="117729" y="8251"/>
                </a:moveTo>
                <a:cubicBezTo>
                  <a:pt x="180308" y="296954"/>
                  <a:pt x="139732" y="575655"/>
                  <a:pt x="0" y="820352"/>
                </a:cubicBezTo>
                <a:cubicBezTo>
                  <a:pt x="281750" y="821686"/>
                  <a:pt x="543497" y="925985"/>
                  <a:pt x="762190" y="1124486"/>
                </a:cubicBezTo>
                <a:cubicBezTo>
                  <a:pt x="932117" y="907221"/>
                  <a:pt x="1000220" y="593372"/>
                  <a:pt x="945356" y="274570"/>
                </a:cubicBezTo>
                <a:cubicBezTo>
                  <a:pt x="696754" y="67687"/>
                  <a:pt x="390906" y="-30325"/>
                  <a:pt x="117729" y="8251"/>
                </a:cubicBezTo>
                <a:close/>
              </a:path>
            </a:pathLst>
          </a:custGeom>
          <a:solidFill>
            <a:schemeClr val="accent1"/>
          </a:solidFill>
          <a:ln w="9525" cap="flat">
            <a:no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94" name="Freeform: Shape 93">
            <a:extLst>
              <a:ext uri="{FF2B5EF4-FFF2-40B4-BE49-F238E27FC236}">
                <a16:creationId xmlns:a16="http://schemas.microsoft.com/office/drawing/2014/main" id="{0A7AD927-3547-4AE6-E577-0503A23F55BC}"/>
              </a:ext>
            </a:extLst>
          </p:cNvPr>
          <p:cNvSpPr/>
          <p:nvPr/>
        </p:nvSpPr>
        <p:spPr>
          <a:xfrm rot="1800000">
            <a:off x="6808299" y="2797793"/>
            <a:ext cx="1525939" cy="1652788"/>
          </a:xfrm>
          <a:custGeom>
            <a:avLst/>
            <a:gdLst>
              <a:gd name="connsiteX0" fmla="*/ 244888 w 1159746"/>
              <a:gd name="connsiteY0" fmla="*/ 40005 h 1256156"/>
              <a:gd name="connsiteX1" fmla="*/ 610648 w 1159746"/>
              <a:gd name="connsiteY1" fmla="*/ 64484 h 1256156"/>
              <a:gd name="connsiteX2" fmla="*/ 235553 w 1159746"/>
              <a:gd name="connsiteY2" fmla="*/ 37528 h 1256156"/>
              <a:gd name="connsiteX3" fmla="*/ 117824 w 1159746"/>
              <a:gd name="connsiteY3" fmla="*/ 849630 h 1256156"/>
              <a:gd name="connsiteX4" fmla="*/ 128492 w 1159746"/>
              <a:gd name="connsiteY4" fmla="*/ 849821 h 1256156"/>
              <a:gd name="connsiteX5" fmla="*/ 244888 w 1159746"/>
              <a:gd name="connsiteY5" fmla="*/ 40005 h 1256156"/>
              <a:gd name="connsiteX6" fmla="*/ 2000 w 1159746"/>
              <a:gd name="connsiteY6" fmla="*/ 922401 h 1256156"/>
              <a:gd name="connsiteX7" fmla="*/ 0 w 1159746"/>
              <a:gd name="connsiteY7" fmla="*/ 925449 h 1256156"/>
              <a:gd name="connsiteX8" fmla="*/ 66866 w 1159746"/>
              <a:gd name="connsiteY8" fmla="*/ 922115 h 1256156"/>
              <a:gd name="connsiteX9" fmla="*/ 387191 w 1159746"/>
              <a:gd name="connsiteY9" fmla="*/ 954881 h 1256156"/>
              <a:gd name="connsiteX10" fmla="*/ 57436 w 1159746"/>
              <a:gd name="connsiteY10" fmla="*/ 919639 h 1256156"/>
              <a:gd name="connsiteX11" fmla="*/ 2000 w 1159746"/>
              <a:gd name="connsiteY11" fmla="*/ 922401 h 1256156"/>
              <a:gd name="connsiteX12" fmla="*/ 918782 w 1159746"/>
              <a:gd name="connsiteY12" fmla="*/ 1228630 h 1256156"/>
              <a:gd name="connsiteX13" fmla="*/ 1137952 w 1159746"/>
              <a:gd name="connsiteY13" fmla="*/ 281845 h 1256156"/>
              <a:gd name="connsiteX14" fmla="*/ 1135761 w 1159746"/>
              <a:gd name="connsiteY14" fmla="*/ 269748 h 1256156"/>
              <a:gd name="connsiteX15" fmla="*/ 1126427 w 1159746"/>
              <a:gd name="connsiteY15" fmla="*/ 261747 h 1256156"/>
              <a:gd name="connsiteX16" fmla="*/ 635222 w 1159746"/>
              <a:gd name="connsiteY16" fmla="*/ 0 h 1256156"/>
              <a:gd name="connsiteX17" fmla="*/ 1116997 w 1159746"/>
              <a:gd name="connsiteY17" fmla="*/ 259270 h 1256156"/>
              <a:gd name="connsiteX18" fmla="*/ 1126331 w 1159746"/>
              <a:gd name="connsiteY18" fmla="*/ 267176 h 1256156"/>
              <a:gd name="connsiteX19" fmla="*/ 1128522 w 1159746"/>
              <a:gd name="connsiteY19" fmla="*/ 279273 h 1256156"/>
              <a:gd name="connsiteX20" fmla="*/ 909352 w 1159746"/>
              <a:gd name="connsiteY20" fmla="*/ 1226058 h 1256156"/>
              <a:gd name="connsiteX21" fmla="*/ 888778 w 1159746"/>
              <a:gd name="connsiteY21" fmla="*/ 1250061 h 1256156"/>
              <a:gd name="connsiteX22" fmla="*/ 895064 w 1159746"/>
              <a:gd name="connsiteY22" fmla="*/ 1256157 h 1256156"/>
              <a:gd name="connsiteX23" fmla="*/ 918782 w 1159746"/>
              <a:gd name="connsiteY23" fmla="*/ 1228630 h 1256156"/>
              <a:gd name="connsiteX24" fmla="*/ 405003 w 1159746"/>
              <a:gd name="connsiteY24" fmla="*/ 888397 h 1256156"/>
              <a:gd name="connsiteX25" fmla="*/ 879919 w 1159746"/>
              <a:gd name="connsiteY25" fmla="*/ 1153668 h 1256156"/>
              <a:gd name="connsiteX26" fmla="*/ 882586 w 1159746"/>
              <a:gd name="connsiteY26" fmla="*/ 1150144 h 1256156"/>
              <a:gd name="connsiteX27" fmla="*/ 405003 w 1159746"/>
              <a:gd name="connsiteY27" fmla="*/ 888397 h 125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9746" h="1256156">
                <a:moveTo>
                  <a:pt x="244888" y="40005"/>
                </a:moveTo>
                <a:cubicBezTo>
                  <a:pt x="363093" y="23336"/>
                  <a:pt x="487490" y="32290"/>
                  <a:pt x="610648" y="64484"/>
                </a:cubicBezTo>
                <a:cubicBezTo>
                  <a:pt x="484346" y="30194"/>
                  <a:pt x="356711" y="20383"/>
                  <a:pt x="235553" y="37528"/>
                </a:cubicBezTo>
                <a:cubicBezTo>
                  <a:pt x="298133" y="326231"/>
                  <a:pt x="257556" y="604933"/>
                  <a:pt x="117824" y="849630"/>
                </a:cubicBezTo>
                <a:cubicBezTo>
                  <a:pt x="121444" y="849630"/>
                  <a:pt x="124968" y="849725"/>
                  <a:pt x="128492" y="849821"/>
                </a:cubicBezTo>
                <a:cubicBezTo>
                  <a:pt x="267176" y="605695"/>
                  <a:pt x="307276" y="327755"/>
                  <a:pt x="244888" y="40005"/>
                </a:cubicBezTo>
                <a:close/>
                <a:moveTo>
                  <a:pt x="2000" y="922401"/>
                </a:moveTo>
                <a:lnTo>
                  <a:pt x="0" y="925449"/>
                </a:lnTo>
                <a:lnTo>
                  <a:pt x="66866" y="922115"/>
                </a:lnTo>
                <a:cubicBezTo>
                  <a:pt x="177070" y="916591"/>
                  <a:pt x="284321" y="927735"/>
                  <a:pt x="387191" y="954881"/>
                </a:cubicBezTo>
                <a:cubicBezTo>
                  <a:pt x="281464" y="925925"/>
                  <a:pt x="170974" y="913924"/>
                  <a:pt x="57436" y="919639"/>
                </a:cubicBezTo>
                <a:lnTo>
                  <a:pt x="2000" y="922401"/>
                </a:lnTo>
                <a:close/>
                <a:moveTo>
                  <a:pt x="918782" y="1228630"/>
                </a:moveTo>
                <a:cubicBezTo>
                  <a:pt x="1120902" y="992696"/>
                  <a:pt x="1202817" y="638747"/>
                  <a:pt x="1137952" y="281845"/>
                </a:cubicBezTo>
                <a:lnTo>
                  <a:pt x="1135761" y="269748"/>
                </a:lnTo>
                <a:lnTo>
                  <a:pt x="1126427" y="261747"/>
                </a:lnTo>
                <a:cubicBezTo>
                  <a:pt x="977360" y="135350"/>
                  <a:pt x="807720" y="46387"/>
                  <a:pt x="635222" y="0"/>
                </a:cubicBezTo>
                <a:cubicBezTo>
                  <a:pt x="804482" y="47053"/>
                  <a:pt x="970597" y="135160"/>
                  <a:pt x="1116997" y="259270"/>
                </a:cubicBezTo>
                <a:lnTo>
                  <a:pt x="1126331" y="267176"/>
                </a:lnTo>
                <a:lnTo>
                  <a:pt x="1128522" y="279273"/>
                </a:lnTo>
                <a:cubicBezTo>
                  <a:pt x="1193387" y="636175"/>
                  <a:pt x="1111472" y="990124"/>
                  <a:pt x="909352" y="1226058"/>
                </a:cubicBezTo>
                <a:lnTo>
                  <a:pt x="888778" y="1250061"/>
                </a:lnTo>
                <a:lnTo>
                  <a:pt x="895064" y="1256157"/>
                </a:lnTo>
                <a:lnTo>
                  <a:pt x="918782" y="1228630"/>
                </a:lnTo>
                <a:close/>
                <a:moveTo>
                  <a:pt x="405003" y="888397"/>
                </a:moveTo>
                <a:cubicBezTo>
                  <a:pt x="577310" y="935355"/>
                  <a:pt x="737711" y="1024604"/>
                  <a:pt x="879919" y="1153668"/>
                </a:cubicBezTo>
                <a:cubicBezTo>
                  <a:pt x="880777" y="1152525"/>
                  <a:pt x="881634" y="1151382"/>
                  <a:pt x="882586" y="1150144"/>
                </a:cubicBezTo>
                <a:cubicBezTo>
                  <a:pt x="739426" y="1022033"/>
                  <a:pt x="578168" y="933926"/>
                  <a:pt x="405003" y="888397"/>
                </a:cubicBezTo>
                <a:close/>
              </a:path>
            </a:pathLst>
          </a:custGeom>
          <a:solidFill>
            <a:srgbClr val="FFFFFF">
              <a:alpha val="80000"/>
            </a:srgbClr>
          </a:solidFill>
          <a:ln w="9525" cap="flat">
            <a:noFill/>
            <a:prstDash val="solid"/>
            <a:miter/>
          </a:ln>
        </p:spPr>
        <p:txBody>
          <a:bodyPr rtlCol="0" anchor="ctr"/>
          <a:lstStyle/>
          <a:p>
            <a:endParaRPr lang="en-ID">
              <a:latin typeface="+mn-lt"/>
            </a:endParaRPr>
          </a:p>
        </p:txBody>
      </p:sp>
      <p:sp>
        <p:nvSpPr>
          <p:cNvPr id="95" name="Freeform: Shape 94">
            <a:extLst>
              <a:ext uri="{FF2B5EF4-FFF2-40B4-BE49-F238E27FC236}">
                <a16:creationId xmlns:a16="http://schemas.microsoft.com/office/drawing/2014/main" id="{377B99DC-E812-A0FA-04CD-B6251C77B8AD}"/>
              </a:ext>
            </a:extLst>
          </p:cNvPr>
          <p:cNvSpPr/>
          <p:nvPr/>
        </p:nvSpPr>
        <p:spPr>
          <a:xfrm rot="1800000">
            <a:off x="6982136" y="2905022"/>
            <a:ext cx="1268328" cy="1436353"/>
          </a:xfrm>
          <a:custGeom>
            <a:avLst/>
            <a:gdLst>
              <a:gd name="connsiteX0" fmla="*/ 945356 w 963956"/>
              <a:gd name="connsiteY0" fmla="*/ 241840 h 1091660"/>
              <a:gd name="connsiteX1" fmla="*/ 483489 w 963956"/>
              <a:gd name="connsiteY1" fmla="*/ 0 h 1091660"/>
              <a:gd name="connsiteX2" fmla="*/ 935927 w 963956"/>
              <a:gd name="connsiteY2" fmla="*/ 239268 h 1091660"/>
              <a:gd name="connsiteX3" fmla="*/ 755428 w 963956"/>
              <a:gd name="connsiteY3" fmla="*/ 1085660 h 1091660"/>
              <a:gd name="connsiteX4" fmla="*/ 762190 w 963956"/>
              <a:gd name="connsiteY4" fmla="*/ 1091660 h 1091660"/>
              <a:gd name="connsiteX5" fmla="*/ 945356 w 963956"/>
              <a:gd name="connsiteY5" fmla="*/ 241840 h 1091660"/>
              <a:gd name="connsiteX6" fmla="*/ 0 w 963956"/>
              <a:gd name="connsiteY6" fmla="*/ 787622 h 1091660"/>
              <a:gd name="connsiteX7" fmla="*/ 277844 w 963956"/>
              <a:gd name="connsiteY7" fmla="*/ 823913 h 1091660"/>
              <a:gd name="connsiteX8" fmla="*/ 1334 w 963956"/>
              <a:gd name="connsiteY8" fmla="*/ 785241 h 1091660"/>
              <a:gd name="connsiteX9" fmla="*/ 0 w 963956"/>
              <a:gd name="connsiteY9" fmla="*/ 787622 h 10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56" h="1091660">
                <a:moveTo>
                  <a:pt x="945356" y="241840"/>
                </a:moveTo>
                <a:cubicBezTo>
                  <a:pt x="804291" y="124492"/>
                  <a:pt x="644938" y="42291"/>
                  <a:pt x="483489" y="0"/>
                </a:cubicBezTo>
                <a:cubicBezTo>
                  <a:pt x="641699" y="42958"/>
                  <a:pt x="797719" y="124301"/>
                  <a:pt x="935927" y="239268"/>
                </a:cubicBezTo>
                <a:cubicBezTo>
                  <a:pt x="990505" y="556355"/>
                  <a:pt x="923354" y="868585"/>
                  <a:pt x="755428" y="1085660"/>
                </a:cubicBezTo>
                <a:cubicBezTo>
                  <a:pt x="757714" y="1087660"/>
                  <a:pt x="759905" y="1089660"/>
                  <a:pt x="762190" y="1091660"/>
                </a:cubicBezTo>
                <a:cubicBezTo>
                  <a:pt x="932117" y="874490"/>
                  <a:pt x="1000220" y="560546"/>
                  <a:pt x="945356" y="241840"/>
                </a:cubicBezTo>
                <a:close/>
                <a:moveTo>
                  <a:pt x="0" y="787622"/>
                </a:moveTo>
                <a:cubicBezTo>
                  <a:pt x="95250" y="788099"/>
                  <a:pt x="188119" y="800290"/>
                  <a:pt x="277844" y="823913"/>
                </a:cubicBezTo>
                <a:cubicBezTo>
                  <a:pt x="188595" y="799528"/>
                  <a:pt x="96107" y="786574"/>
                  <a:pt x="1334" y="785241"/>
                </a:cubicBezTo>
                <a:cubicBezTo>
                  <a:pt x="857" y="786098"/>
                  <a:pt x="476" y="786860"/>
                  <a:pt x="0" y="787622"/>
                </a:cubicBezTo>
                <a:close/>
              </a:path>
            </a:pathLst>
          </a:custGeom>
          <a:solidFill>
            <a:srgbClr val="000000">
              <a:alpha val="20000"/>
            </a:srgbClr>
          </a:solidFill>
          <a:ln w="9525" cap="flat">
            <a:noFill/>
            <a:prstDash val="solid"/>
            <a:miter/>
          </a:ln>
        </p:spPr>
        <p:txBody>
          <a:bodyPr rtlCol="0" anchor="ctr"/>
          <a:lstStyle/>
          <a:p>
            <a:endParaRPr lang="en-ID">
              <a:latin typeface="+mn-lt"/>
            </a:endParaRPr>
          </a:p>
        </p:txBody>
      </p:sp>
      <p:sp>
        <p:nvSpPr>
          <p:cNvPr id="96" name="Freeform: Shape 95">
            <a:extLst>
              <a:ext uri="{FF2B5EF4-FFF2-40B4-BE49-F238E27FC236}">
                <a16:creationId xmlns:a16="http://schemas.microsoft.com/office/drawing/2014/main" id="{B959B0DA-A4B6-1747-6995-0A3FAA2F67A4}"/>
              </a:ext>
            </a:extLst>
          </p:cNvPr>
          <p:cNvSpPr/>
          <p:nvPr/>
        </p:nvSpPr>
        <p:spPr>
          <a:xfrm rot="1800000">
            <a:off x="3334948" y="2709189"/>
            <a:ext cx="1525939" cy="1701563"/>
          </a:xfrm>
          <a:custGeom>
            <a:avLst/>
            <a:gdLst>
              <a:gd name="connsiteX0" fmla="*/ 1159746 w 1159746"/>
              <a:gd name="connsiteY0" fmla="*/ 330803 h 1293226"/>
              <a:gd name="connsiteX1" fmla="*/ 1123361 w 1159746"/>
              <a:gd name="connsiteY1" fmla="*/ 387096 h 1293226"/>
              <a:gd name="connsiteX2" fmla="*/ 989916 w 1159746"/>
              <a:gd name="connsiteY2" fmla="*/ 1236059 h 1293226"/>
              <a:gd name="connsiteX3" fmla="*/ 998583 w 1159746"/>
              <a:gd name="connsiteY3" fmla="*/ 1271397 h 1293226"/>
              <a:gd name="connsiteX4" fmla="*/ 962865 w 1159746"/>
              <a:gd name="connsiteY4" fmla="*/ 1278065 h 1293226"/>
              <a:gd name="connsiteX5" fmla="*/ 33320 w 1159746"/>
              <a:gd name="connsiteY5" fmla="*/ 994505 h 1293226"/>
              <a:gd name="connsiteX6" fmla="*/ 23985 w 1159746"/>
              <a:gd name="connsiteY6" fmla="*/ 986504 h 1293226"/>
              <a:gd name="connsiteX7" fmla="*/ 21795 w 1159746"/>
              <a:gd name="connsiteY7" fmla="*/ 974408 h 1293226"/>
              <a:gd name="connsiteX8" fmla="*/ 240965 w 1159746"/>
              <a:gd name="connsiteY8" fmla="*/ 27622 h 1293226"/>
              <a:gd name="connsiteX9" fmla="*/ 264587 w 1159746"/>
              <a:gd name="connsiteY9" fmla="*/ 0 h 1293226"/>
              <a:gd name="connsiteX10" fmla="*/ 290781 w 1159746"/>
              <a:gd name="connsiteY10" fmla="*/ 25146 h 1293226"/>
              <a:gd name="connsiteX11" fmla="*/ 1092786 w 1159746"/>
              <a:gd name="connsiteY11" fmla="*/ 334042 h 1293226"/>
              <a:gd name="connsiteX12" fmla="*/ 1159746 w 1159746"/>
              <a:gd name="connsiteY12" fmla="*/ 330803 h 1293226"/>
              <a:gd name="connsiteX13" fmla="*/ 914859 w 1159746"/>
              <a:gd name="connsiteY13" fmla="*/ 1216343 h 1293226"/>
              <a:gd name="connsiteX14" fmla="*/ 1032588 w 1159746"/>
              <a:gd name="connsiteY14" fmla="*/ 404241 h 1293226"/>
              <a:gd name="connsiteX15" fmla="*/ 270397 w 1159746"/>
              <a:gd name="connsiteY15" fmla="*/ 100203 h 1293226"/>
              <a:gd name="connsiteX16" fmla="*/ 87231 w 1159746"/>
              <a:gd name="connsiteY16" fmla="*/ 950119 h 1293226"/>
              <a:gd name="connsiteX17" fmla="*/ 914859 w 1159746"/>
              <a:gd name="connsiteY17" fmla="*/ 1216343 h 129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9746" h="1293226">
                <a:moveTo>
                  <a:pt x="1159746" y="330803"/>
                </a:moveTo>
                <a:lnTo>
                  <a:pt x="1123361" y="387096"/>
                </a:lnTo>
                <a:cubicBezTo>
                  <a:pt x="961245" y="638175"/>
                  <a:pt x="915049" y="931735"/>
                  <a:pt x="989916" y="1236059"/>
                </a:cubicBezTo>
                <a:lnTo>
                  <a:pt x="998583" y="1271397"/>
                </a:lnTo>
                <a:lnTo>
                  <a:pt x="962865" y="1278065"/>
                </a:lnTo>
                <a:cubicBezTo>
                  <a:pt x="657493" y="1335119"/>
                  <a:pt x="310021" y="1229106"/>
                  <a:pt x="33320" y="994505"/>
                </a:cubicBezTo>
                <a:lnTo>
                  <a:pt x="23985" y="986504"/>
                </a:lnTo>
                <a:lnTo>
                  <a:pt x="21795" y="974408"/>
                </a:lnTo>
                <a:cubicBezTo>
                  <a:pt x="-43071" y="617506"/>
                  <a:pt x="38844" y="263557"/>
                  <a:pt x="240965" y="27622"/>
                </a:cubicBezTo>
                <a:lnTo>
                  <a:pt x="264587" y="0"/>
                </a:lnTo>
                <a:lnTo>
                  <a:pt x="290781" y="25146"/>
                </a:lnTo>
                <a:cubicBezTo>
                  <a:pt x="516904" y="242125"/>
                  <a:pt x="794272" y="348996"/>
                  <a:pt x="1092786" y="334042"/>
                </a:cubicBezTo>
                <a:lnTo>
                  <a:pt x="1159746" y="330803"/>
                </a:lnTo>
                <a:close/>
                <a:moveTo>
                  <a:pt x="914859" y="1216343"/>
                </a:moveTo>
                <a:cubicBezTo>
                  <a:pt x="852279" y="927735"/>
                  <a:pt x="892856" y="648938"/>
                  <a:pt x="1032588" y="404241"/>
                </a:cubicBezTo>
                <a:cubicBezTo>
                  <a:pt x="750838" y="403003"/>
                  <a:pt x="489091" y="298609"/>
                  <a:pt x="270397" y="100203"/>
                </a:cubicBezTo>
                <a:cubicBezTo>
                  <a:pt x="100471" y="317468"/>
                  <a:pt x="32367" y="631317"/>
                  <a:pt x="87231" y="950119"/>
                </a:cubicBezTo>
                <a:cubicBezTo>
                  <a:pt x="335929" y="1156907"/>
                  <a:pt x="641777" y="1254919"/>
                  <a:pt x="914859" y="1216343"/>
                </a:cubicBezTo>
                <a:close/>
              </a:path>
            </a:pathLst>
          </a:custGeom>
          <a:solidFill>
            <a:schemeClr val="accent1">
              <a:lumMod val="20000"/>
              <a:lumOff val="80000"/>
            </a:schemeClr>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97" name="Freeform: Shape 96">
            <a:extLst>
              <a:ext uri="{FF2B5EF4-FFF2-40B4-BE49-F238E27FC236}">
                <a16:creationId xmlns:a16="http://schemas.microsoft.com/office/drawing/2014/main" id="{AFC04D74-947E-E517-1C16-F7E6C00CD295}"/>
              </a:ext>
            </a:extLst>
          </p:cNvPr>
          <p:cNvSpPr/>
          <p:nvPr/>
        </p:nvSpPr>
        <p:spPr>
          <a:xfrm rot="1800000">
            <a:off x="3420023" y="2818997"/>
            <a:ext cx="1268328" cy="1479418"/>
          </a:xfrm>
          <a:custGeom>
            <a:avLst/>
            <a:gdLst>
              <a:gd name="connsiteX0" fmla="*/ 846228 w 963956"/>
              <a:gd name="connsiteY0" fmla="*/ 1116140 h 1124390"/>
              <a:gd name="connsiteX1" fmla="*/ 963957 w 963956"/>
              <a:gd name="connsiteY1" fmla="*/ 304038 h 1124390"/>
              <a:gd name="connsiteX2" fmla="*/ 201766 w 963956"/>
              <a:gd name="connsiteY2" fmla="*/ 0 h 1124390"/>
              <a:gd name="connsiteX3" fmla="*/ 18601 w 963956"/>
              <a:gd name="connsiteY3" fmla="*/ 849916 h 1124390"/>
              <a:gd name="connsiteX4" fmla="*/ 846228 w 963956"/>
              <a:gd name="connsiteY4" fmla="*/ 1116140 h 1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56" h="1124390">
                <a:moveTo>
                  <a:pt x="846228" y="1116140"/>
                </a:moveTo>
                <a:cubicBezTo>
                  <a:pt x="783649" y="827532"/>
                  <a:pt x="824225" y="548735"/>
                  <a:pt x="963957" y="304038"/>
                </a:cubicBezTo>
                <a:cubicBezTo>
                  <a:pt x="682207" y="302800"/>
                  <a:pt x="420460" y="198406"/>
                  <a:pt x="201766" y="0"/>
                </a:cubicBezTo>
                <a:cubicBezTo>
                  <a:pt x="31840" y="217265"/>
                  <a:pt x="-36263" y="531114"/>
                  <a:pt x="18601" y="849916"/>
                </a:cubicBezTo>
                <a:cubicBezTo>
                  <a:pt x="267298" y="1056704"/>
                  <a:pt x="573146" y="1154716"/>
                  <a:pt x="846228" y="1116140"/>
                </a:cubicBezTo>
                <a:close/>
              </a:path>
            </a:pathLst>
          </a:custGeom>
          <a:solidFill>
            <a:schemeClr val="accent1"/>
          </a:solidFill>
          <a:ln w="9525" cap="flat">
            <a:no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98" name="Freeform: Shape 97">
            <a:extLst>
              <a:ext uri="{FF2B5EF4-FFF2-40B4-BE49-F238E27FC236}">
                <a16:creationId xmlns:a16="http://schemas.microsoft.com/office/drawing/2014/main" id="{42E6EA31-8C81-FCCD-75E2-82FD72482A66}"/>
              </a:ext>
            </a:extLst>
          </p:cNvPr>
          <p:cNvSpPr/>
          <p:nvPr/>
        </p:nvSpPr>
        <p:spPr>
          <a:xfrm rot="1800000">
            <a:off x="3347048" y="2712556"/>
            <a:ext cx="1525939" cy="1652914"/>
          </a:xfrm>
          <a:custGeom>
            <a:avLst/>
            <a:gdLst>
              <a:gd name="connsiteX0" fmla="*/ 914859 w 1159746"/>
              <a:gd name="connsiteY0" fmla="*/ 1216247 h 1256252"/>
              <a:gd name="connsiteX1" fmla="*/ 549099 w 1159746"/>
              <a:gd name="connsiteY1" fmla="*/ 1191768 h 1256252"/>
              <a:gd name="connsiteX2" fmla="*/ 924193 w 1159746"/>
              <a:gd name="connsiteY2" fmla="*/ 1218724 h 1256252"/>
              <a:gd name="connsiteX3" fmla="*/ 1041922 w 1159746"/>
              <a:gd name="connsiteY3" fmla="*/ 406622 h 1256252"/>
              <a:gd name="connsiteX4" fmla="*/ 1031254 w 1159746"/>
              <a:gd name="connsiteY4" fmla="*/ 406432 h 1256252"/>
              <a:gd name="connsiteX5" fmla="*/ 914859 w 1159746"/>
              <a:gd name="connsiteY5" fmla="*/ 1216247 h 1256252"/>
              <a:gd name="connsiteX6" fmla="*/ 1157746 w 1159746"/>
              <a:gd name="connsiteY6" fmla="*/ 333851 h 1256252"/>
              <a:gd name="connsiteX7" fmla="*/ 1159746 w 1159746"/>
              <a:gd name="connsiteY7" fmla="*/ 330803 h 1256252"/>
              <a:gd name="connsiteX8" fmla="*/ 1092881 w 1159746"/>
              <a:gd name="connsiteY8" fmla="*/ 334137 h 1256252"/>
              <a:gd name="connsiteX9" fmla="*/ 772555 w 1159746"/>
              <a:gd name="connsiteY9" fmla="*/ 301371 h 1256252"/>
              <a:gd name="connsiteX10" fmla="*/ 1102311 w 1159746"/>
              <a:gd name="connsiteY10" fmla="*/ 336613 h 1256252"/>
              <a:gd name="connsiteX11" fmla="*/ 1157746 w 1159746"/>
              <a:gd name="connsiteY11" fmla="*/ 333851 h 1256252"/>
              <a:gd name="connsiteX12" fmla="*/ 240965 w 1159746"/>
              <a:gd name="connsiteY12" fmla="*/ 27622 h 1256252"/>
              <a:gd name="connsiteX13" fmla="*/ 21795 w 1159746"/>
              <a:gd name="connsiteY13" fmla="*/ 974407 h 1256252"/>
              <a:gd name="connsiteX14" fmla="*/ 23985 w 1159746"/>
              <a:gd name="connsiteY14" fmla="*/ 986504 h 1256252"/>
              <a:gd name="connsiteX15" fmla="*/ 33320 w 1159746"/>
              <a:gd name="connsiteY15" fmla="*/ 994505 h 1256252"/>
              <a:gd name="connsiteX16" fmla="*/ 524524 w 1159746"/>
              <a:gd name="connsiteY16" fmla="*/ 1256252 h 1256252"/>
              <a:gd name="connsiteX17" fmla="*/ 42750 w 1159746"/>
              <a:gd name="connsiteY17" fmla="*/ 996982 h 1256252"/>
              <a:gd name="connsiteX18" fmla="*/ 33415 w 1159746"/>
              <a:gd name="connsiteY18" fmla="*/ 988981 h 1256252"/>
              <a:gd name="connsiteX19" fmla="*/ 31224 w 1159746"/>
              <a:gd name="connsiteY19" fmla="*/ 976884 h 1256252"/>
              <a:gd name="connsiteX20" fmla="*/ 250395 w 1159746"/>
              <a:gd name="connsiteY20" fmla="*/ 30099 h 1256252"/>
              <a:gd name="connsiteX21" fmla="*/ 270969 w 1159746"/>
              <a:gd name="connsiteY21" fmla="*/ 6096 h 1256252"/>
              <a:gd name="connsiteX22" fmla="*/ 264682 w 1159746"/>
              <a:gd name="connsiteY22" fmla="*/ 0 h 1256252"/>
              <a:gd name="connsiteX23" fmla="*/ 240965 w 1159746"/>
              <a:gd name="connsiteY23" fmla="*/ 27622 h 1256252"/>
              <a:gd name="connsiteX24" fmla="*/ 754743 w 1159746"/>
              <a:gd name="connsiteY24" fmla="*/ 367855 h 1256252"/>
              <a:gd name="connsiteX25" fmla="*/ 279827 w 1159746"/>
              <a:gd name="connsiteY25" fmla="*/ 102584 h 1256252"/>
              <a:gd name="connsiteX26" fmla="*/ 277160 w 1159746"/>
              <a:gd name="connsiteY26" fmla="*/ 106108 h 1256252"/>
              <a:gd name="connsiteX27" fmla="*/ 754743 w 1159746"/>
              <a:gd name="connsiteY27" fmla="*/ 367855 h 125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9746" h="1256252">
                <a:moveTo>
                  <a:pt x="914859" y="1216247"/>
                </a:moveTo>
                <a:cubicBezTo>
                  <a:pt x="796653" y="1232916"/>
                  <a:pt x="672257" y="1223963"/>
                  <a:pt x="549099" y="1191768"/>
                </a:cubicBezTo>
                <a:cubicBezTo>
                  <a:pt x="675400" y="1226058"/>
                  <a:pt x="803035" y="1235869"/>
                  <a:pt x="924193" y="1218724"/>
                </a:cubicBezTo>
                <a:cubicBezTo>
                  <a:pt x="861614" y="930116"/>
                  <a:pt x="902190" y="651320"/>
                  <a:pt x="1041922" y="406622"/>
                </a:cubicBezTo>
                <a:cubicBezTo>
                  <a:pt x="1038303" y="406622"/>
                  <a:pt x="1034778" y="406527"/>
                  <a:pt x="1031254" y="406432"/>
                </a:cubicBezTo>
                <a:cubicBezTo>
                  <a:pt x="892570" y="650557"/>
                  <a:pt x="852470" y="928497"/>
                  <a:pt x="914859" y="1216247"/>
                </a:cubicBezTo>
                <a:close/>
                <a:moveTo>
                  <a:pt x="1157746" y="333851"/>
                </a:moveTo>
                <a:lnTo>
                  <a:pt x="1159746" y="330803"/>
                </a:lnTo>
                <a:lnTo>
                  <a:pt x="1092881" y="334137"/>
                </a:lnTo>
                <a:cubicBezTo>
                  <a:pt x="982677" y="339662"/>
                  <a:pt x="875425" y="328517"/>
                  <a:pt x="772555" y="301371"/>
                </a:cubicBezTo>
                <a:cubicBezTo>
                  <a:pt x="878283" y="330327"/>
                  <a:pt x="988773" y="342329"/>
                  <a:pt x="1102311" y="336613"/>
                </a:cubicBezTo>
                <a:lnTo>
                  <a:pt x="1157746" y="333851"/>
                </a:lnTo>
                <a:close/>
                <a:moveTo>
                  <a:pt x="240965" y="27622"/>
                </a:moveTo>
                <a:cubicBezTo>
                  <a:pt x="38844" y="263557"/>
                  <a:pt x="-43071" y="617506"/>
                  <a:pt x="21795" y="974407"/>
                </a:cubicBezTo>
                <a:lnTo>
                  <a:pt x="23985" y="986504"/>
                </a:lnTo>
                <a:lnTo>
                  <a:pt x="33320" y="994505"/>
                </a:lnTo>
                <a:cubicBezTo>
                  <a:pt x="182386" y="1120902"/>
                  <a:pt x="352026" y="1209865"/>
                  <a:pt x="524524" y="1256252"/>
                </a:cubicBezTo>
                <a:cubicBezTo>
                  <a:pt x="355265" y="1209199"/>
                  <a:pt x="189054" y="1121093"/>
                  <a:pt x="42750" y="996982"/>
                </a:cubicBezTo>
                <a:lnTo>
                  <a:pt x="33415" y="988981"/>
                </a:lnTo>
                <a:lnTo>
                  <a:pt x="31224" y="976884"/>
                </a:lnTo>
                <a:cubicBezTo>
                  <a:pt x="-33641" y="619982"/>
                  <a:pt x="48274" y="266033"/>
                  <a:pt x="250395" y="30099"/>
                </a:cubicBezTo>
                <a:lnTo>
                  <a:pt x="270969" y="6096"/>
                </a:lnTo>
                <a:lnTo>
                  <a:pt x="264682" y="0"/>
                </a:lnTo>
                <a:lnTo>
                  <a:pt x="240965" y="27622"/>
                </a:lnTo>
                <a:close/>
                <a:moveTo>
                  <a:pt x="754743" y="367855"/>
                </a:moveTo>
                <a:cubicBezTo>
                  <a:pt x="582436" y="320897"/>
                  <a:pt x="422035" y="231648"/>
                  <a:pt x="279827" y="102584"/>
                </a:cubicBezTo>
                <a:cubicBezTo>
                  <a:pt x="278970" y="103727"/>
                  <a:pt x="278112" y="104966"/>
                  <a:pt x="277160" y="106108"/>
                </a:cubicBezTo>
                <a:cubicBezTo>
                  <a:pt x="420321" y="234220"/>
                  <a:pt x="581579" y="322326"/>
                  <a:pt x="754743" y="367855"/>
                </a:cubicBezTo>
                <a:close/>
              </a:path>
            </a:pathLst>
          </a:custGeom>
          <a:solidFill>
            <a:srgbClr val="FFFFFF">
              <a:alpha val="80000"/>
            </a:srgbClr>
          </a:solidFill>
          <a:ln w="9525" cap="flat">
            <a:noFill/>
            <a:prstDash val="solid"/>
            <a:miter/>
          </a:ln>
        </p:spPr>
        <p:txBody>
          <a:bodyPr rtlCol="0" anchor="ctr"/>
          <a:lstStyle/>
          <a:p>
            <a:endParaRPr lang="en-ID">
              <a:latin typeface="+mn-lt"/>
            </a:endParaRPr>
          </a:p>
        </p:txBody>
      </p:sp>
      <p:sp>
        <p:nvSpPr>
          <p:cNvPr id="99" name="Freeform: Shape 98">
            <a:extLst>
              <a:ext uri="{FF2B5EF4-FFF2-40B4-BE49-F238E27FC236}">
                <a16:creationId xmlns:a16="http://schemas.microsoft.com/office/drawing/2014/main" id="{F368302D-3687-7311-B715-480E59D10FF4}"/>
              </a:ext>
            </a:extLst>
          </p:cNvPr>
          <p:cNvSpPr/>
          <p:nvPr/>
        </p:nvSpPr>
        <p:spPr>
          <a:xfrm rot="1800000">
            <a:off x="3430836" y="2821893"/>
            <a:ext cx="1268278" cy="1436353"/>
          </a:xfrm>
          <a:custGeom>
            <a:avLst/>
            <a:gdLst>
              <a:gd name="connsiteX0" fmla="*/ 18562 w 963918"/>
              <a:gd name="connsiteY0" fmla="*/ 849821 h 1091660"/>
              <a:gd name="connsiteX1" fmla="*/ 480429 w 963918"/>
              <a:gd name="connsiteY1" fmla="*/ 1091660 h 1091660"/>
              <a:gd name="connsiteX2" fmla="*/ 27992 w 963918"/>
              <a:gd name="connsiteY2" fmla="*/ 852392 h 1091660"/>
              <a:gd name="connsiteX3" fmla="*/ 208490 w 963918"/>
              <a:gd name="connsiteY3" fmla="*/ 6001 h 1091660"/>
              <a:gd name="connsiteX4" fmla="*/ 201728 w 963918"/>
              <a:gd name="connsiteY4" fmla="*/ 0 h 1091660"/>
              <a:gd name="connsiteX5" fmla="*/ 18562 w 963918"/>
              <a:gd name="connsiteY5" fmla="*/ 849821 h 1091660"/>
              <a:gd name="connsiteX6" fmla="*/ 963918 w 963918"/>
              <a:gd name="connsiteY6" fmla="*/ 304038 h 1091660"/>
              <a:gd name="connsiteX7" fmla="*/ 686074 w 963918"/>
              <a:gd name="connsiteY7" fmla="*/ 267748 h 1091660"/>
              <a:gd name="connsiteX8" fmla="*/ 962585 w 963918"/>
              <a:gd name="connsiteY8" fmla="*/ 306419 h 1091660"/>
              <a:gd name="connsiteX9" fmla="*/ 963918 w 963918"/>
              <a:gd name="connsiteY9" fmla="*/ 304038 h 10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18" h="1091660">
                <a:moveTo>
                  <a:pt x="18562" y="849821"/>
                </a:moveTo>
                <a:cubicBezTo>
                  <a:pt x="159627" y="967168"/>
                  <a:pt x="318980" y="1049369"/>
                  <a:pt x="480429" y="1091660"/>
                </a:cubicBezTo>
                <a:cubicBezTo>
                  <a:pt x="322219" y="1048702"/>
                  <a:pt x="166199" y="967359"/>
                  <a:pt x="27992" y="852392"/>
                </a:cubicBezTo>
                <a:cubicBezTo>
                  <a:pt x="-26587" y="535305"/>
                  <a:pt x="40565" y="223075"/>
                  <a:pt x="208490" y="6001"/>
                </a:cubicBezTo>
                <a:cubicBezTo>
                  <a:pt x="206204" y="4000"/>
                  <a:pt x="204014" y="2000"/>
                  <a:pt x="201728" y="0"/>
                </a:cubicBezTo>
                <a:cubicBezTo>
                  <a:pt x="31802" y="217170"/>
                  <a:pt x="-36207" y="531114"/>
                  <a:pt x="18562" y="849821"/>
                </a:cubicBezTo>
                <a:close/>
                <a:moveTo>
                  <a:pt x="963918" y="304038"/>
                </a:moveTo>
                <a:cubicBezTo>
                  <a:pt x="868668" y="303562"/>
                  <a:pt x="775799" y="291370"/>
                  <a:pt x="686074" y="267748"/>
                </a:cubicBezTo>
                <a:cubicBezTo>
                  <a:pt x="775323" y="292132"/>
                  <a:pt x="867811" y="305086"/>
                  <a:pt x="962585" y="306419"/>
                </a:cubicBezTo>
                <a:cubicBezTo>
                  <a:pt x="963061" y="305657"/>
                  <a:pt x="963442" y="304800"/>
                  <a:pt x="963918" y="304038"/>
                </a:cubicBezTo>
                <a:close/>
              </a:path>
            </a:pathLst>
          </a:custGeom>
          <a:solidFill>
            <a:srgbClr val="000000">
              <a:alpha val="20000"/>
            </a:srgbClr>
          </a:solidFill>
          <a:ln w="9525" cap="flat">
            <a:noFill/>
            <a:prstDash val="solid"/>
            <a:miter/>
          </a:ln>
        </p:spPr>
        <p:txBody>
          <a:bodyPr rtlCol="0" anchor="ctr"/>
          <a:lstStyle/>
          <a:p>
            <a:endParaRPr lang="en-ID">
              <a:latin typeface="+mn-lt"/>
            </a:endParaRPr>
          </a:p>
        </p:txBody>
      </p:sp>
      <p:sp>
        <p:nvSpPr>
          <p:cNvPr id="100" name="Freeform: Shape 99">
            <a:extLst>
              <a:ext uri="{FF2B5EF4-FFF2-40B4-BE49-F238E27FC236}">
                <a16:creationId xmlns:a16="http://schemas.microsoft.com/office/drawing/2014/main" id="{C897EE33-2E4E-AF22-AC17-F02F6F1DECA8}"/>
              </a:ext>
            </a:extLst>
          </p:cNvPr>
          <p:cNvSpPr/>
          <p:nvPr/>
        </p:nvSpPr>
        <p:spPr>
          <a:xfrm rot="3600000">
            <a:off x="4470546" y="2353024"/>
            <a:ext cx="2750786" cy="2448819"/>
          </a:xfrm>
          <a:custGeom>
            <a:avLst/>
            <a:gdLst>
              <a:gd name="connsiteX0" fmla="*/ 1786414 w 2533650"/>
              <a:gd name="connsiteY0" fmla="*/ 0 h 2255520"/>
              <a:gd name="connsiteX1" fmla="*/ 746284 w 2533650"/>
              <a:gd name="connsiteY1" fmla="*/ 0 h 2255520"/>
              <a:gd name="connsiteX2" fmla="*/ 550069 w 2533650"/>
              <a:gd name="connsiteY2" fmla="*/ 113347 h 2255520"/>
              <a:gd name="connsiteX3" fmla="*/ 30004 w 2533650"/>
              <a:gd name="connsiteY3" fmla="*/ 1014413 h 2255520"/>
              <a:gd name="connsiteX4" fmla="*/ 30004 w 2533650"/>
              <a:gd name="connsiteY4" fmla="*/ 1241108 h 2255520"/>
              <a:gd name="connsiteX5" fmla="*/ 550069 w 2533650"/>
              <a:gd name="connsiteY5" fmla="*/ 2142173 h 2255520"/>
              <a:gd name="connsiteX6" fmla="*/ 746284 w 2533650"/>
              <a:gd name="connsiteY6" fmla="*/ 2255520 h 2255520"/>
              <a:gd name="connsiteX7" fmla="*/ 1787366 w 2533650"/>
              <a:gd name="connsiteY7" fmla="*/ 2255520 h 2255520"/>
              <a:gd name="connsiteX8" fmla="*/ 1983581 w 2533650"/>
              <a:gd name="connsiteY8" fmla="*/ 2142173 h 2255520"/>
              <a:gd name="connsiteX9" fmla="*/ 2503646 w 2533650"/>
              <a:gd name="connsiteY9" fmla="*/ 1241108 h 2255520"/>
              <a:gd name="connsiteX10" fmla="*/ 2503646 w 2533650"/>
              <a:gd name="connsiteY10" fmla="*/ 1014413 h 2255520"/>
              <a:gd name="connsiteX11" fmla="*/ 1983581 w 2533650"/>
              <a:gd name="connsiteY11" fmla="*/ 113347 h 2255520"/>
              <a:gd name="connsiteX12" fmla="*/ 1786414 w 2533650"/>
              <a:gd name="connsiteY12" fmla="*/ 0 h 22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3650" h="2255520">
                <a:moveTo>
                  <a:pt x="1786414" y="0"/>
                </a:moveTo>
                <a:lnTo>
                  <a:pt x="746284" y="0"/>
                </a:lnTo>
                <a:cubicBezTo>
                  <a:pt x="665321" y="0"/>
                  <a:pt x="591026" y="42863"/>
                  <a:pt x="550069" y="113347"/>
                </a:cubicBezTo>
                <a:lnTo>
                  <a:pt x="30004" y="1014413"/>
                </a:lnTo>
                <a:cubicBezTo>
                  <a:pt x="-10001" y="1084898"/>
                  <a:pt x="-10001" y="1170623"/>
                  <a:pt x="30004" y="1241108"/>
                </a:cubicBezTo>
                <a:lnTo>
                  <a:pt x="550069" y="2142173"/>
                </a:lnTo>
                <a:cubicBezTo>
                  <a:pt x="590074" y="2212658"/>
                  <a:pt x="665321" y="2255520"/>
                  <a:pt x="746284" y="2255520"/>
                </a:cubicBezTo>
                <a:lnTo>
                  <a:pt x="1787366" y="2255520"/>
                </a:lnTo>
                <a:cubicBezTo>
                  <a:pt x="1868329" y="2255520"/>
                  <a:pt x="1942624" y="2212658"/>
                  <a:pt x="1983581" y="2142173"/>
                </a:cubicBezTo>
                <a:lnTo>
                  <a:pt x="2503646" y="1241108"/>
                </a:lnTo>
                <a:cubicBezTo>
                  <a:pt x="2543651" y="1170623"/>
                  <a:pt x="2543651" y="1084898"/>
                  <a:pt x="2503646" y="1014413"/>
                </a:cubicBezTo>
                <a:lnTo>
                  <a:pt x="1983581" y="113347"/>
                </a:lnTo>
                <a:cubicBezTo>
                  <a:pt x="1942624" y="42863"/>
                  <a:pt x="1867376" y="0"/>
                  <a:pt x="1786414" y="0"/>
                </a:cubicBezTo>
                <a:close/>
              </a:path>
            </a:pathLst>
          </a:custGeom>
          <a:solidFill>
            <a:srgbClr val="FFFFFF"/>
          </a:solidFill>
          <a:ln w="9525" cap="flat">
            <a:noFill/>
            <a:prstDash val="solid"/>
            <a:miter/>
          </a:ln>
          <a:effectLst>
            <a:outerShdw blurRad="190500" dist="127000" dir="8100000" algn="tr"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101" name="Freeform: Shape 100">
            <a:extLst>
              <a:ext uri="{FF2B5EF4-FFF2-40B4-BE49-F238E27FC236}">
                <a16:creationId xmlns:a16="http://schemas.microsoft.com/office/drawing/2014/main" id="{56428E0C-0E0E-E1EF-6680-6055ADAD260C}"/>
              </a:ext>
            </a:extLst>
          </p:cNvPr>
          <p:cNvSpPr/>
          <p:nvPr/>
        </p:nvSpPr>
        <p:spPr>
          <a:xfrm rot="3600000">
            <a:off x="4582907" y="2455680"/>
            <a:ext cx="2509248" cy="2233796"/>
          </a:xfrm>
          <a:custGeom>
            <a:avLst/>
            <a:gdLst>
              <a:gd name="connsiteX0" fmla="*/ 1786414 w 2533650"/>
              <a:gd name="connsiteY0" fmla="*/ 0 h 2255520"/>
              <a:gd name="connsiteX1" fmla="*/ 746284 w 2533650"/>
              <a:gd name="connsiteY1" fmla="*/ 0 h 2255520"/>
              <a:gd name="connsiteX2" fmla="*/ 550069 w 2533650"/>
              <a:gd name="connsiteY2" fmla="*/ 113347 h 2255520"/>
              <a:gd name="connsiteX3" fmla="*/ 30004 w 2533650"/>
              <a:gd name="connsiteY3" fmla="*/ 1014413 h 2255520"/>
              <a:gd name="connsiteX4" fmla="*/ 30004 w 2533650"/>
              <a:gd name="connsiteY4" fmla="*/ 1241108 h 2255520"/>
              <a:gd name="connsiteX5" fmla="*/ 550069 w 2533650"/>
              <a:gd name="connsiteY5" fmla="*/ 2142173 h 2255520"/>
              <a:gd name="connsiteX6" fmla="*/ 746284 w 2533650"/>
              <a:gd name="connsiteY6" fmla="*/ 2255520 h 2255520"/>
              <a:gd name="connsiteX7" fmla="*/ 1787366 w 2533650"/>
              <a:gd name="connsiteY7" fmla="*/ 2255520 h 2255520"/>
              <a:gd name="connsiteX8" fmla="*/ 1983581 w 2533650"/>
              <a:gd name="connsiteY8" fmla="*/ 2142173 h 2255520"/>
              <a:gd name="connsiteX9" fmla="*/ 2503646 w 2533650"/>
              <a:gd name="connsiteY9" fmla="*/ 1241108 h 2255520"/>
              <a:gd name="connsiteX10" fmla="*/ 2503646 w 2533650"/>
              <a:gd name="connsiteY10" fmla="*/ 1014413 h 2255520"/>
              <a:gd name="connsiteX11" fmla="*/ 1983581 w 2533650"/>
              <a:gd name="connsiteY11" fmla="*/ 113347 h 2255520"/>
              <a:gd name="connsiteX12" fmla="*/ 1786414 w 2533650"/>
              <a:gd name="connsiteY12" fmla="*/ 0 h 22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3650" h="2255520">
                <a:moveTo>
                  <a:pt x="1786414" y="0"/>
                </a:moveTo>
                <a:lnTo>
                  <a:pt x="746284" y="0"/>
                </a:lnTo>
                <a:cubicBezTo>
                  <a:pt x="665321" y="0"/>
                  <a:pt x="591026" y="42863"/>
                  <a:pt x="550069" y="113347"/>
                </a:cubicBezTo>
                <a:lnTo>
                  <a:pt x="30004" y="1014413"/>
                </a:lnTo>
                <a:cubicBezTo>
                  <a:pt x="-10001" y="1084898"/>
                  <a:pt x="-10001" y="1170623"/>
                  <a:pt x="30004" y="1241108"/>
                </a:cubicBezTo>
                <a:lnTo>
                  <a:pt x="550069" y="2142173"/>
                </a:lnTo>
                <a:cubicBezTo>
                  <a:pt x="590074" y="2212658"/>
                  <a:pt x="665321" y="2255520"/>
                  <a:pt x="746284" y="2255520"/>
                </a:cubicBezTo>
                <a:lnTo>
                  <a:pt x="1787366" y="2255520"/>
                </a:lnTo>
                <a:cubicBezTo>
                  <a:pt x="1868329" y="2255520"/>
                  <a:pt x="1942624" y="2212658"/>
                  <a:pt x="1983581" y="2142173"/>
                </a:cubicBezTo>
                <a:lnTo>
                  <a:pt x="2503646" y="1241108"/>
                </a:lnTo>
                <a:cubicBezTo>
                  <a:pt x="2543651" y="1170623"/>
                  <a:pt x="2543651" y="1084898"/>
                  <a:pt x="2503646" y="1014413"/>
                </a:cubicBezTo>
                <a:lnTo>
                  <a:pt x="1983581" y="113347"/>
                </a:lnTo>
                <a:cubicBezTo>
                  <a:pt x="1942624" y="42863"/>
                  <a:pt x="1867376" y="0"/>
                  <a:pt x="1786414" y="0"/>
                </a:cubicBezTo>
                <a:close/>
              </a:path>
            </a:pathLst>
          </a:custGeom>
          <a:solidFill>
            <a:schemeClr val="bg2"/>
          </a:solidFill>
          <a:ln w="9525" cap="flat">
            <a:solidFill>
              <a:schemeClr val="bg2">
                <a:lumMod val="95000"/>
              </a:schemeClr>
            </a:solidFill>
            <a:prstDash val="solid"/>
            <a:miter/>
          </a:ln>
          <a:effectLst>
            <a:innerShdw blurRad="190500" dist="190500">
              <a:prstClr val="black">
                <a:alpha val="1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latin typeface="+mn-lt"/>
            </a:endParaRPr>
          </a:p>
        </p:txBody>
      </p:sp>
      <p:sp>
        <p:nvSpPr>
          <p:cNvPr id="102" name="TextBox 101">
            <a:extLst>
              <a:ext uri="{FF2B5EF4-FFF2-40B4-BE49-F238E27FC236}">
                <a16:creationId xmlns:a16="http://schemas.microsoft.com/office/drawing/2014/main" id="{D6B2BD1E-FC5E-FCA5-8C6B-3C336C19C82E}"/>
              </a:ext>
            </a:extLst>
          </p:cNvPr>
          <p:cNvSpPr txBox="1"/>
          <p:nvPr/>
        </p:nvSpPr>
        <p:spPr>
          <a:xfrm>
            <a:off x="5067763" y="2926247"/>
            <a:ext cx="1539537" cy="1292662"/>
          </a:xfrm>
          <a:prstGeom prst="rect">
            <a:avLst/>
          </a:prstGeom>
          <a:noFill/>
        </p:spPr>
        <p:txBody>
          <a:bodyPr wrap="square" lIns="0" tIns="0" rIns="0" bIns="0" anchor="ctr">
            <a:spAutoFit/>
          </a:bodyPr>
          <a:lstStyle>
            <a:defPPr>
              <a:defRPr lang="en-US"/>
            </a:defPPr>
            <a:lvl1pPr>
              <a:lnSpc>
                <a:spcPct val="150000"/>
              </a:lnSpc>
              <a:defRPr sz="1200" b="0" i="0">
                <a:solidFill>
                  <a:schemeClr val="tx1">
                    <a:lumMod val="75000"/>
                    <a:lumOff val="25000"/>
                  </a:schemeClr>
                </a:solidFill>
                <a:effectLst/>
              </a:defRPr>
            </a:lvl1pPr>
          </a:lstStyle>
          <a:p>
            <a:pPr algn="ctr">
              <a:lnSpc>
                <a:spcPct val="100000"/>
              </a:lnSpc>
            </a:pPr>
            <a:r>
              <a:rPr lang="en-US" sz="1400" b="1" dirty="0">
                <a:solidFill>
                  <a:schemeClr val="bg1"/>
                </a:solidFill>
                <a:latin typeface="+mn-lt"/>
              </a:rPr>
              <a:t>Essential workplace-related categories that drives employee sentiment</a:t>
            </a:r>
            <a:endParaRPr lang="en-ID" sz="1400" b="1" dirty="0">
              <a:solidFill>
                <a:schemeClr val="bg1"/>
              </a:solidFill>
              <a:latin typeface="+mn-lt"/>
            </a:endParaRPr>
          </a:p>
        </p:txBody>
      </p:sp>
      <p:pic>
        <p:nvPicPr>
          <p:cNvPr id="5" name="Graphic 4">
            <a:extLst>
              <a:ext uri="{FF2B5EF4-FFF2-40B4-BE49-F238E27FC236}">
                <a16:creationId xmlns:a16="http://schemas.microsoft.com/office/drawing/2014/main" id="{F7D406C2-6385-D20A-B5E9-BCF1E284BC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7466" y="1703368"/>
            <a:ext cx="397125" cy="395013"/>
          </a:xfrm>
          <a:prstGeom prst="rect">
            <a:avLst/>
          </a:prstGeom>
        </p:spPr>
      </p:pic>
      <p:pic>
        <p:nvPicPr>
          <p:cNvPr id="7" name="Graphic 6">
            <a:extLst>
              <a:ext uri="{FF2B5EF4-FFF2-40B4-BE49-F238E27FC236}">
                <a16:creationId xmlns:a16="http://schemas.microsoft.com/office/drawing/2014/main" id="{0B60C7A9-20DD-6428-921C-29FF42E019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0906" y="3344736"/>
            <a:ext cx="443237" cy="360000"/>
          </a:xfrm>
          <a:prstGeom prst="rect">
            <a:avLst/>
          </a:prstGeom>
        </p:spPr>
      </p:pic>
      <p:pic>
        <p:nvPicPr>
          <p:cNvPr id="9" name="Graphic 8">
            <a:extLst>
              <a:ext uri="{FF2B5EF4-FFF2-40B4-BE49-F238E27FC236}">
                <a16:creationId xmlns:a16="http://schemas.microsoft.com/office/drawing/2014/main" id="{EA48CE40-9302-E8D9-E0E0-C266EC02A5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20702" y="4993095"/>
            <a:ext cx="361773" cy="360000"/>
          </a:xfrm>
          <a:prstGeom prst="rect">
            <a:avLst/>
          </a:prstGeom>
        </p:spPr>
      </p:pic>
      <p:pic>
        <p:nvPicPr>
          <p:cNvPr id="11" name="Graphic 10">
            <a:extLst>
              <a:ext uri="{FF2B5EF4-FFF2-40B4-BE49-F238E27FC236}">
                <a16:creationId xmlns:a16="http://schemas.microsoft.com/office/drawing/2014/main" id="{D0152DE1-C9F8-7773-FBC0-09DF0ED546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08214" y="4984882"/>
            <a:ext cx="468367" cy="360000"/>
          </a:xfrm>
          <a:prstGeom prst="rect">
            <a:avLst/>
          </a:prstGeom>
        </p:spPr>
      </p:pic>
      <p:pic>
        <p:nvPicPr>
          <p:cNvPr id="13" name="Graphic 12">
            <a:extLst>
              <a:ext uri="{FF2B5EF4-FFF2-40B4-BE49-F238E27FC236}">
                <a16:creationId xmlns:a16="http://schemas.microsoft.com/office/drawing/2014/main" id="{E8DB5B98-14AC-D497-74B4-70B12FD22A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54306" y="3366627"/>
            <a:ext cx="360000" cy="360000"/>
          </a:xfrm>
          <a:prstGeom prst="rect">
            <a:avLst/>
          </a:prstGeom>
        </p:spPr>
      </p:pic>
      <p:pic>
        <p:nvPicPr>
          <p:cNvPr id="15" name="Graphic 14">
            <a:extLst>
              <a:ext uri="{FF2B5EF4-FFF2-40B4-BE49-F238E27FC236}">
                <a16:creationId xmlns:a16="http://schemas.microsoft.com/office/drawing/2014/main" id="{7C394916-16D8-5FA8-B49E-A0715A115D6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84430" y="1775059"/>
            <a:ext cx="360000" cy="360000"/>
          </a:xfrm>
          <a:prstGeom prst="rect">
            <a:avLst/>
          </a:prstGeom>
        </p:spPr>
      </p:pic>
    </p:spTree>
    <p:extLst>
      <p:ext uri="{BB962C8B-B14F-4D97-AF65-F5344CB8AC3E}">
        <p14:creationId xmlns:p14="http://schemas.microsoft.com/office/powerpoint/2010/main" val="300378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70AB969-CD6A-0805-E23E-CBF7AE8ABFD8}"/>
              </a:ext>
            </a:extLst>
          </p:cNvPr>
          <p:cNvGraphicFramePr>
            <a:graphicFrameLocks noChangeAspect="1"/>
          </p:cNvGraphicFramePr>
          <p:nvPr>
            <p:custDataLst>
              <p:tags r:id="rId1"/>
            </p:custDataLst>
            <p:extLst>
              <p:ext uri="{D42A27DB-BD31-4B8C-83A1-F6EECF244321}">
                <p14:modId xmlns:p14="http://schemas.microsoft.com/office/powerpoint/2010/main" val="1110234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570AB969-CD6A-0805-E23E-CBF7AE8ABF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404228E6-D629-6C46-BDC5-9180B31EBA1C}"/>
              </a:ext>
            </a:extLst>
          </p:cNvPr>
          <p:cNvSpPr>
            <a:spLocks noGrp="1"/>
          </p:cNvSpPr>
          <p:nvPr>
            <p:ph type="title"/>
          </p:nvPr>
        </p:nvSpPr>
        <p:spPr>
          <a:xfrm>
            <a:off x="609600" y="176459"/>
            <a:ext cx="10972800" cy="353943"/>
          </a:xfrm>
        </p:spPr>
        <p:txBody>
          <a:bodyPr vert="horz"/>
          <a:lstStyle/>
          <a:p>
            <a:r>
              <a:rPr lang="en-US" dirty="0"/>
              <a:t>Review and Evaluation </a:t>
            </a:r>
          </a:p>
        </p:txBody>
      </p:sp>
      <p:sp>
        <p:nvSpPr>
          <p:cNvPr id="8" name="Rectangle 7">
            <a:extLst>
              <a:ext uri="{FF2B5EF4-FFF2-40B4-BE49-F238E27FC236}">
                <a16:creationId xmlns:a16="http://schemas.microsoft.com/office/drawing/2014/main" id="{D72CC8B4-E652-F5DA-EBA4-7F0538362733}"/>
              </a:ext>
            </a:extLst>
          </p:cNvPr>
          <p:cNvSpPr/>
          <p:nvPr/>
        </p:nvSpPr>
        <p:spPr>
          <a:xfrm>
            <a:off x="609600" y="925183"/>
            <a:ext cx="140492" cy="5119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a:extLst>
              <a:ext uri="{FF2B5EF4-FFF2-40B4-BE49-F238E27FC236}">
                <a16:creationId xmlns:a16="http://schemas.microsoft.com/office/drawing/2014/main" id="{16C12881-4FB4-1168-923D-DEE4DCA0E2E6}"/>
              </a:ext>
            </a:extLst>
          </p:cNvPr>
          <p:cNvSpPr/>
          <p:nvPr/>
        </p:nvSpPr>
        <p:spPr>
          <a:xfrm>
            <a:off x="714229" y="2347563"/>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extBox 13">
            <a:extLst>
              <a:ext uri="{FF2B5EF4-FFF2-40B4-BE49-F238E27FC236}">
                <a16:creationId xmlns:a16="http://schemas.microsoft.com/office/drawing/2014/main" id="{A89348B7-576F-D9D4-DE5D-9CFDA211327E}"/>
              </a:ext>
            </a:extLst>
          </p:cNvPr>
          <p:cNvSpPr txBox="1"/>
          <p:nvPr/>
        </p:nvSpPr>
        <p:spPr>
          <a:xfrm>
            <a:off x="3630262" y="925183"/>
            <a:ext cx="7952138" cy="3016210"/>
          </a:xfrm>
          <a:prstGeom prst="rect">
            <a:avLst/>
          </a:prstGeom>
          <a:noFill/>
        </p:spPr>
        <p:txBody>
          <a:bodyPr wrap="square" lIns="0" tIns="0" rIns="0" bIns="0">
            <a:spAutoFit/>
          </a:bodyPr>
          <a:lstStyle/>
          <a:p>
            <a:pPr>
              <a:spcBef>
                <a:spcPts val="300"/>
              </a:spcBef>
              <a:spcAft>
                <a:spcPts val="300"/>
              </a:spcAft>
            </a:pPr>
            <a:r>
              <a:rPr lang="en-US" sz="1600" dirty="0">
                <a:solidFill>
                  <a:schemeClr val="tx1">
                    <a:lumMod val="85000"/>
                    <a:lumOff val="15000"/>
                  </a:schemeClr>
                </a:solidFill>
                <a:latin typeface="+mn-lt"/>
              </a:rPr>
              <a:t>For our media monitoring project, we utilized the tool Critical Mention a Onclusive Company. Onclusive is a world leader in media intelligence technology and services dedicated to supporting PR, Communications, and Marketing professionals. </a:t>
            </a:r>
            <a:endParaRPr lang="en-US" sz="1600" b="1" i="1" dirty="0">
              <a:latin typeface="+mn-lt"/>
            </a:endParaRPr>
          </a:p>
          <a:p>
            <a:pPr marL="342900" indent="-342900">
              <a:spcBef>
                <a:spcPts val="300"/>
              </a:spcBef>
              <a:spcAft>
                <a:spcPts val="300"/>
              </a:spcAft>
              <a:buFont typeface="Arial" panose="020B0604020202020204" pitchFamily="34" charset="0"/>
              <a:buChar char="•"/>
            </a:pPr>
            <a:r>
              <a:rPr lang="en-US" sz="1600" b="1" i="1" dirty="0">
                <a:solidFill>
                  <a:schemeClr val="bg2"/>
                </a:solidFill>
                <a:latin typeface="+mn-lt"/>
              </a:rPr>
              <a:t>Discrimination / Harassment: </a:t>
            </a:r>
            <a:r>
              <a:rPr lang="en-US" sz="1600" dirty="0">
                <a:solidFill>
                  <a:schemeClr val="bg2"/>
                </a:solidFill>
                <a:latin typeface="+mn-lt"/>
              </a:rPr>
              <a:t> </a:t>
            </a:r>
            <a:r>
              <a:rPr lang="en-US" sz="1600" dirty="0">
                <a:solidFill>
                  <a:schemeClr val="tx1">
                    <a:lumMod val="85000"/>
                    <a:lumOff val="15000"/>
                  </a:schemeClr>
                </a:solidFill>
                <a:latin typeface="+mn-lt"/>
              </a:rPr>
              <a:t>Utilizing Critical Mention to ensure that there are no pervasive public allegations.</a:t>
            </a:r>
          </a:p>
          <a:p>
            <a:pPr marL="342900" indent="-342900">
              <a:spcBef>
                <a:spcPts val="300"/>
              </a:spcBef>
              <a:spcAft>
                <a:spcPts val="300"/>
              </a:spcAft>
              <a:buFont typeface="Arial" panose="020B0604020202020204" pitchFamily="34" charset="0"/>
              <a:buChar char="•"/>
            </a:pPr>
            <a:r>
              <a:rPr lang="en-US" sz="1600" b="1" i="1" dirty="0">
                <a:solidFill>
                  <a:schemeClr val="bg2"/>
                </a:solidFill>
                <a:latin typeface="+mn-lt"/>
              </a:rPr>
              <a:t>Workplace Conditions: </a:t>
            </a:r>
            <a:r>
              <a:rPr lang="en-US" sz="1600" dirty="0">
                <a:solidFill>
                  <a:schemeClr val="tx1">
                    <a:lumMod val="85000"/>
                    <a:lumOff val="15000"/>
                  </a:schemeClr>
                </a:solidFill>
                <a:latin typeface="+mn-lt"/>
              </a:rPr>
              <a:t>Verify that there are no pervasive public lawsuits.</a:t>
            </a:r>
          </a:p>
          <a:p>
            <a:pPr marL="342900" indent="-342900">
              <a:spcBef>
                <a:spcPts val="300"/>
              </a:spcBef>
              <a:spcAft>
                <a:spcPts val="300"/>
              </a:spcAft>
              <a:buFont typeface="Arial" panose="020B0604020202020204" pitchFamily="34" charset="0"/>
              <a:buChar char="•"/>
            </a:pPr>
            <a:r>
              <a:rPr lang="en-US" sz="1600" b="1" i="1" dirty="0">
                <a:solidFill>
                  <a:schemeClr val="bg2"/>
                </a:solidFill>
                <a:latin typeface="+mn-lt"/>
              </a:rPr>
              <a:t>Sustainability: </a:t>
            </a:r>
            <a:r>
              <a:rPr lang="en-US" sz="1600" dirty="0">
                <a:solidFill>
                  <a:schemeClr val="tx1">
                    <a:lumMod val="85000"/>
                    <a:lumOff val="15000"/>
                  </a:schemeClr>
                </a:solidFill>
                <a:latin typeface="+mn-lt"/>
              </a:rPr>
              <a:t>Verify that there is public information about ongoing positive environmental engagement.</a:t>
            </a:r>
          </a:p>
          <a:p>
            <a:pPr>
              <a:spcBef>
                <a:spcPts val="300"/>
              </a:spcBef>
              <a:spcAft>
                <a:spcPts val="300"/>
              </a:spcAft>
            </a:pPr>
            <a:r>
              <a:rPr lang="en-US" sz="1600" dirty="0">
                <a:solidFill>
                  <a:schemeClr val="tx1">
                    <a:lumMod val="85000"/>
                    <a:lumOff val="15000"/>
                  </a:schemeClr>
                </a:solidFill>
                <a:latin typeface="+mn-lt"/>
              </a:rPr>
              <a:t>We used a variety of keywords to screen the press coverage of the last 24 months </a:t>
            </a:r>
            <a:r>
              <a:rPr lang="en-US" sz="1600" b="1" i="1" dirty="0">
                <a:solidFill>
                  <a:schemeClr val="bg2"/>
                </a:solidFill>
                <a:latin typeface="+mn-lt"/>
              </a:rPr>
              <a:t>(February 11, 2023 – February 11, 2025). </a:t>
            </a:r>
          </a:p>
        </p:txBody>
      </p:sp>
      <p:sp>
        <p:nvSpPr>
          <p:cNvPr id="15" name="TextBox 14">
            <a:extLst>
              <a:ext uri="{FF2B5EF4-FFF2-40B4-BE49-F238E27FC236}">
                <a16:creationId xmlns:a16="http://schemas.microsoft.com/office/drawing/2014/main" id="{78DFDD85-79FD-EAF7-C041-DBEBFB732457}"/>
              </a:ext>
            </a:extLst>
          </p:cNvPr>
          <p:cNvSpPr txBox="1"/>
          <p:nvPr/>
        </p:nvSpPr>
        <p:spPr>
          <a:xfrm>
            <a:off x="1708974" y="925183"/>
            <a:ext cx="1689427" cy="3016210"/>
          </a:xfrm>
          <a:prstGeom prst="rect">
            <a:avLst/>
          </a:prstGeom>
          <a:solidFill>
            <a:schemeClr val="accent1"/>
          </a:solidFill>
        </p:spPr>
        <p:txBody>
          <a:bodyPr wrap="square" lIns="72000" tIns="72000" rIns="72000" bIns="72000" anchor="ctr">
            <a:noAutofit/>
          </a:bodyPr>
          <a:lstStyle/>
          <a:p>
            <a:pPr>
              <a:spcBef>
                <a:spcPts val="600"/>
              </a:spcBef>
            </a:pPr>
            <a:r>
              <a:rPr lang="en-US" sz="1600" b="1">
                <a:solidFill>
                  <a:schemeClr val="bg2"/>
                </a:solidFill>
                <a:latin typeface="+mn-lt"/>
              </a:rPr>
              <a:t>Media Monitoring </a:t>
            </a:r>
            <a:endParaRPr lang="en-US" sz="1600" b="1" dirty="0">
              <a:solidFill>
                <a:schemeClr val="bg2"/>
              </a:solidFill>
              <a:latin typeface="+mn-lt"/>
            </a:endParaRPr>
          </a:p>
        </p:txBody>
      </p:sp>
      <p:sp>
        <p:nvSpPr>
          <p:cNvPr id="18" name="Rectangle 17">
            <a:extLst>
              <a:ext uri="{FF2B5EF4-FFF2-40B4-BE49-F238E27FC236}">
                <a16:creationId xmlns:a16="http://schemas.microsoft.com/office/drawing/2014/main" id="{7C799122-BBB9-088A-5A92-F34942DAA362}"/>
              </a:ext>
            </a:extLst>
          </p:cNvPr>
          <p:cNvSpPr/>
          <p:nvPr/>
        </p:nvSpPr>
        <p:spPr>
          <a:xfrm>
            <a:off x="714229" y="5106658"/>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TextBox 18">
            <a:extLst>
              <a:ext uri="{FF2B5EF4-FFF2-40B4-BE49-F238E27FC236}">
                <a16:creationId xmlns:a16="http://schemas.microsoft.com/office/drawing/2014/main" id="{5253D46D-ADDB-EEA2-7B7A-5CB67558801D}"/>
              </a:ext>
            </a:extLst>
          </p:cNvPr>
          <p:cNvSpPr txBox="1"/>
          <p:nvPr/>
        </p:nvSpPr>
        <p:spPr>
          <a:xfrm>
            <a:off x="1708974" y="4253665"/>
            <a:ext cx="1689427" cy="1877437"/>
          </a:xfrm>
          <a:prstGeom prst="rect">
            <a:avLst/>
          </a:prstGeom>
          <a:solidFill>
            <a:schemeClr val="accent1"/>
          </a:solidFill>
        </p:spPr>
        <p:txBody>
          <a:bodyPr wrap="square" lIns="72000" tIns="72000" rIns="72000" bIns="72000" anchor="ctr">
            <a:noAutofit/>
          </a:bodyPr>
          <a:lstStyle/>
          <a:p>
            <a:pPr>
              <a:defRPr/>
            </a:pPr>
            <a:r>
              <a:rPr lang="en-US" sz="1600" b="1" kern="1200" dirty="0">
                <a:solidFill>
                  <a:schemeClr val="bg2"/>
                </a:solidFill>
                <a:latin typeface="+mn-lt"/>
                <a:ea typeface="+mn-lt"/>
                <a:cs typeface="Segoe UI Light" panose="020B0502040204020203" pitchFamily="34" charset="0"/>
                <a:sym typeface="Segoe UI Light" panose="020B0502040204020203" pitchFamily="34" charset="0"/>
              </a:rPr>
              <a:t>Data Validation &amp; Final Ranking</a:t>
            </a:r>
          </a:p>
        </p:txBody>
      </p:sp>
      <p:sp>
        <p:nvSpPr>
          <p:cNvPr id="22" name="TextBox 21">
            <a:extLst>
              <a:ext uri="{FF2B5EF4-FFF2-40B4-BE49-F238E27FC236}">
                <a16:creationId xmlns:a16="http://schemas.microsoft.com/office/drawing/2014/main" id="{43B7B001-73FB-58AF-E890-DFAD56CE4705}"/>
              </a:ext>
            </a:extLst>
          </p:cNvPr>
          <p:cNvSpPr txBox="1"/>
          <p:nvPr/>
        </p:nvSpPr>
        <p:spPr>
          <a:xfrm>
            <a:off x="3630262" y="4253666"/>
            <a:ext cx="7952138" cy="1877437"/>
          </a:xfrm>
          <a:prstGeom prst="rect">
            <a:avLst/>
          </a:prstGeom>
          <a:noFill/>
        </p:spPr>
        <p:txBody>
          <a:bodyPr wrap="square" lIns="0" tIns="0" rIns="0" bIns="0">
            <a:spAutoFit/>
          </a:bodyPr>
          <a:lstStyle/>
          <a:p>
            <a:pPr marL="342900" lvl="1" indent="-342900">
              <a:spcBef>
                <a:spcPts val="300"/>
              </a:spcBef>
              <a:spcAft>
                <a:spcPts val="300"/>
              </a:spcAft>
              <a:buFont typeface="Arial" panose="020B0604020202020204" pitchFamily="34" charset="0"/>
              <a:buChar char="•"/>
            </a:pPr>
            <a:r>
              <a:rPr lang="en-US" sz="1600" dirty="0">
                <a:solidFill>
                  <a:schemeClr val="tx1">
                    <a:lumMod val="85000"/>
                    <a:lumOff val="15000"/>
                  </a:schemeClr>
                </a:solidFill>
                <a:latin typeface="+mn-lt"/>
              </a:rPr>
              <a:t>The final rankings were calculated based on Plant-A’s scoring model and study approach. </a:t>
            </a:r>
          </a:p>
          <a:p>
            <a:pPr marL="342900" lvl="1" indent="-342900">
              <a:spcBef>
                <a:spcPts val="300"/>
              </a:spcBef>
              <a:spcAft>
                <a:spcPts val="300"/>
              </a:spcAft>
              <a:buFont typeface="Arial" panose="020B0604020202020204" pitchFamily="34" charset="0"/>
              <a:buChar char="•"/>
            </a:pPr>
            <a:r>
              <a:rPr lang="en-US" sz="1600" dirty="0">
                <a:solidFill>
                  <a:schemeClr val="tx1">
                    <a:lumMod val="85000"/>
                    <a:lumOff val="15000"/>
                  </a:schemeClr>
                </a:solidFill>
                <a:latin typeface="+mn-lt"/>
              </a:rPr>
              <a:t>The companies with the highest scores in the employee tier 500 employees to 1,000 employees were recognized as America’s Greatest Midsize Workplaces 2025.</a:t>
            </a:r>
          </a:p>
          <a:p>
            <a:pPr marL="342900" lvl="1" indent="-342900">
              <a:spcBef>
                <a:spcPts val="300"/>
              </a:spcBef>
              <a:spcAft>
                <a:spcPts val="300"/>
              </a:spcAft>
              <a:buFont typeface="Arial" panose="020B0604020202020204" pitchFamily="34" charset="0"/>
              <a:buChar char="•"/>
            </a:pPr>
            <a:r>
              <a:rPr lang="en-US" sz="1600" dirty="0">
                <a:solidFill>
                  <a:schemeClr val="tx1">
                    <a:lumMod val="85000"/>
                    <a:lumOff val="15000"/>
                  </a:schemeClr>
                </a:solidFill>
                <a:latin typeface="+mn-lt"/>
              </a:rPr>
              <a:t>Plausibility check. Newsweek and Plant-A have reviewed all results and lists before publishing to avoid errors and add an additional layer of scrutiny. </a:t>
            </a:r>
          </a:p>
        </p:txBody>
      </p:sp>
      <p:cxnSp>
        <p:nvCxnSpPr>
          <p:cNvPr id="23" name="Straight Connector 22">
            <a:extLst>
              <a:ext uri="{FF2B5EF4-FFF2-40B4-BE49-F238E27FC236}">
                <a16:creationId xmlns:a16="http://schemas.microsoft.com/office/drawing/2014/main" id="{F68DCED2-C156-7A49-B4F8-9B0A64E17395}"/>
              </a:ext>
            </a:extLst>
          </p:cNvPr>
          <p:cNvCxnSpPr>
            <a:cxnSpLocks/>
          </p:cNvCxnSpPr>
          <p:nvPr/>
        </p:nvCxnSpPr>
        <p:spPr>
          <a:xfrm>
            <a:off x="937717" y="4097530"/>
            <a:ext cx="106446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2F5636BD-2138-754D-488A-7F9467380F2E}"/>
              </a:ext>
            </a:extLst>
          </p:cNvPr>
          <p:cNvGrpSpPr/>
          <p:nvPr/>
        </p:nvGrpSpPr>
        <p:grpSpPr>
          <a:xfrm>
            <a:off x="937717" y="2095151"/>
            <a:ext cx="676275" cy="676275"/>
            <a:chOff x="-3311191" y="3781637"/>
            <a:chExt cx="676275" cy="676275"/>
          </a:xfrm>
        </p:grpSpPr>
        <p:sp>
          <p:nvSpPr>
            <p:cNvPr id="29" name="Oval 28">
              <a:extLst>
                <a:ext uri="{FF2B5EF4-FFF2-40B4-BE49-F238E27FC236}">
                  <a16:creationId xmlns:a16="http://schemas.microsoft.com/office/drawing/2014/main" id="{EF25143B-1050-99C4-E841-59A4620F3B41}"/>
                </a:ext>
              </a:extLst>
            </p:cNvPr>
            <p:cNvSpPr/>
            <p:nvPr/>
          </p:nvSpPr>
          <p:spPr>
            <a:xfrm>
              <a:off x="-3311191" y="3781637"/>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34" name="Graphic 33">
              <a:extLst>
                <a:ext uri="{FF2B5EF4-FFF2-40B4-BE49-F238E27FC236}">
                  <a16:creationId xmlns:a16="http://schemas.microsoft.com/office/drawing/2014/main" id="{DABDD165-C975-64E1-F20E-AD5C38299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70539" y="3939774"/>
              <a:ext cx="394971" cy="360000"/>
            </a:xfrm>
            <a:prstGeom prst="rect">
              <a:avLst/>
            </a:prstGeom>
          </p:spPr>
        </p:pic>
      </p:grpSp>
      <p:grpSp>
        <p:nvGrpSpPr>
          <p:cNvPr id="38" name="Group 37">
            <a:extLst>
              <a:ext uri="{FF2B5EF4-FFF2-40B4-BE49-F238E27FC236}">
                <a16:creationId xmlns:a16="http://schemas.microsoft.com/office/drawing/2014/main" id="{319D3359-44BE-69D6-5416-B63E8242C1ED}"/>
              </a:ext>
            </a:extLst>
          </p:cNvPr>
          <p:cNvGrpSpPr/>
          <p:nvPr/>
        </p:nvGrpSpPr>
        <p:grpSpPr>
          <a:xfrm>
            <a:off x="937717" y="4854246"/>
            <a:ext cx="676275" cy="676275"/>
            <a:chOff x="-3311191" y="5123074"/>
            <a:chExt cx="676275" cy="676275"/>
          </a:xfrm>
        </p:grpSpPr>
        <p:sp>
          <p:nvSpPr>
            <p:cNvPr id="33" name="Oval 32">
              <a:extLst>
                <a:ext uri="{FF2B5EF4-FFF2-40B4-BE49-F238E27FC236}">
                  <a16:creationId xmlns:a16="http://schemas.microsoft.com/office/drawing/2014/main" id="{A13057C3-C315-D1C8-9C72-E1B1A9BB489D}"/>
                </a:ext>
              </a:extLst>
            </p:cNvPr>
            <p:cNvSpPr/>
            <p:nvPr/>
          </p:nvSpPr>
          <p:spPr>
            <a:xfrm>
              <a:off x="-3311191" y="5123074"/>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35" name="Graphic 34">
              <a:extLst>
                <a:ext uri="{FF2B5EF4-FFF2-40B4-BE49-F238E27FC236}">
                  <a16:creationId xmlns:a16="http://schemas.microsoft.com/office/drawing/2014/main" id="{5D37F76B-75F8-13AE-C615-FB2F63F1D8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62318" y="5281211"/>
              <a:ext cx="378529" cy="360000"/>
            </a:xfrm>
            <a:prstGeom prst="rect">
              <a:avLst/>
            </a:prstGeom>
          </p:spPr>
        </p:pic>
      </p:grpSp>
    </p:spTree>
    <p:extLst>
      <p:ext uri="{BB962C8B-B14F-4D97-AF65-F5344CB8AC3E}">
        <p14:creationId xmlns:p14="http://schemas.microsoft.com/office/powerpoint/2010/main" val="222660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A616C4-A3EB-F8DA-511A-1DEC44DD393D}"/>
              </a:ext>
            </a:extLst>
          </p:cNvPr>
          <p:cNvSpPr/>
          <p:nvPr/>
        </p:nvSpPr>
        <p:spPr>
          <a:xfrm>
            <a:off x="658411" y="2908775"/>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2" name="Oval 31">
            <a:extLst>
              <a:ext uri="{FF2B5EF4-FFF2-40B4-BE49-F238E27FC236}">
                <a16:creationId xmlns:a16="http://schemas.microsoft.com/office/drawing/2014/main" id="{9CE14459-17D2-4B7E-968C-949EB0D791AD}"/>
              </a:ext>
            </a:extLst>
          </p:cNvPr>
          <p:cNvSpPr/>
          <p:nvPr/>
        </p:nvSpPr>
        <p:spPr>
          <a:xfrm>
            <a:off x="976634" y="2646230"/>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aphicFrame>
        <p:nvGraphicFramePr>
          <p:cNvPr id="19" name="Object 18" hidden="1">
            <a:extLst>
              <a:ext uri="{FF2B5EF4-FFF2-40B4-BE49-F238E27FC236}">
                <a16:creationId xmlns:a16="http://schemas.microsoft.com/office/drawing/2014/main" id="{76E64707-1A2D-4AE6-7877-1239159CB4AF}"/>
              </a:ext>
            </a:extLst>
          </p:cNvPr>
          <p:cNvGraphicFramePr>
            <a:graphicFrameLocks noChangeAspect="1"/>
          </p:cNvGraphicFramePr>
          <p:nvPr>
            <p:custDataLst>
              <p:tags r:id="rId1"/>
            </p:custDataLst>
            <p:extLst>
              <p:ext uri="{D42A27DB-BD31-4B8C-83A1-F6EECF244321}">
                <p14:modId xmlns:p14="http://schemas.microsoft.com/office/powerpoint/2010/main" val="4253222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9" name="Object 18" hidden="1">
                        <a:extLst>
                          <a:ext uri="{FF2B5EF4-FFF2-40B4-BE49-F238E27FC236}">
                            <a16:creationId xmlns:a16="http://schemas.microsoft.com/office/drawing/2014/main" id="{76E64707-1A2D-4AE6-7877-1239159CB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103F5CD-E56C-071C-37F1-1BE53DF1CFD3}"/>
              </a:ext>
            </a:extLst>
          </p:cNvPr>
          <p:cNvSpPr>
            <a:spLocks noGrp="1"/>
          </p:cNvSpPr>
          <p:nvPr>
            <p:ph type="title"/>
          </p:nvPr>
        </p:nvSpPr>
        <p:spPr>
          <a:xfrm>
            <a:off x="609600" y="176213"/>
            <a:ext cx="10972800" cy="353943"/>
          </a:xfrm>
        </p:spPr>
        <p:txBody>
          <a:bodyPr vert="horz"/>
          <a:lstStyle/>
          <a:p>
            <a:r>
              <a:rPr lang="en-US" dirty="0">
                <a:latin typeface="+mn-lt"/>
              </a:rPr>
              <a:t>Companies will be grouped into 56 industries</a:t>
            </a:r>
          </a:p>
        </p:txBody>
      </p:sp>
      <p:sp>
        <p:nvSpPr>
          <p:cNvPr id="22" name="Rectangle: Rounded Corners 28">
            <a:extLst>
              <a:ext uri="{FF2B5EF4-FFF2-40B4-BE49-F238E27FC236}">
                <a16:creationId xmlns:a16="http://schemas.microsoft.com/office/drawing/2014/main" id="{34000698-F660-AB99-61DE-E87B883957F3}"/>
              </a:ext>
            </a:extLst>
          </p:cNvPr>
          <p:cNvSpPr/>
          <p:nvPr/>
        </p:nvSpPr>
        <p:spPr>
          <a:xfrm>
            <a:off x="10273092" y="47443"/>
            <a:ext cx="189509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0" i="0" u="none" strike="noStrike" kern="0" cap="none" spc="0" normalizeH="0" baseline="0" noProof="0">
                <a:ln>
                  <a:noFill/>
                </a:ln>
                <a:solidFill>
                  <a:srgbClr val="FFFFFF"/>
                </a:solidFill>
                <a:effectLst/>
                <a:uLnTx/>
                <a:uFillTx/>
                <a:ea typeface="+mn-ea"/>
                <a:sym typeface="Arial"/>
              </a:rPr>
              <a:t>Ranking</a:t>
            </a:r>
          </a:p>
        </p:txBody>
      </p:sp>
      <p:sp>
        <p:nvSpPr>
          <p:cNvPr id="3" name="Rectangle 2">
            <a:extLst>
              <a:ext uri="{FF2B5EF4-FFF2-40B4-BE49-F238E27FC236}">
                <a16:creationId xmlns:a16="http://schemas.microsoft.com/office/drawing/2014/main" id="{CDFCC402-F936-4E0E-E17F-3F96960FE555}"/>
              </a:ext>
            </a:extLst>
          </p:cNvPr>
          <p:cNvSpPr/>
          <p:nvPr/>
        </p:nvSpPr>
        <p:spPr>
          <a:xfrm>
            <a:off x="609600" y="751070"/>
            <a:ext cx="140492" cy="5414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TextBox 6">
            <a:extLst>
              <a:ext uri="{FF2B5EF4-FFF2-40B4-BE49-F238E27FC236}">
                <a16:creationId xmlns:a16="http://schemas.microsoft.com/office/drawing/2014/main" id="{E902D725-C267-BF42-951B-8D9139E2BE21}"/>
              </a:ext>
            </a:extLst>
          </p:cNvPr>
          <p:cNvSpPr txBox="1"/>
          <p:nvPr/>
        </p:nvSpPr>
        <p:spPr>
          <a:xfrm>
            <a:off x="7022168" y="3322187"/>
            <a:ext cx="877263" cy="2828882"/>
          </a:xfrm>
          <a:prstGeom prst="rect">
            <a:avLst/>
          </a:prstGeom>
          <a:solidFill>
            <a:schemeClr val="accent1"/>
          </a:solidFill>
        </p:spPr>
        <p:txBody>
          <a:bodyPr wrap="square" lIns="72000" tIns="72000" rIns="72000" bIns="72000" anchor="ctr">
            <a:noAutofit/>
          </a:bodyPr>
          <a:lstStyle/>
          <a:p>
            <a:pPr>
              <a:spcBef>
                <a:spcPts val="600"/>
              </a:spcBef>
            </a:pPr>
            <a:r>
              <a:rPr lang="en-US" sz="1000" b="1" dirty="0">
                <a:solidFill>
                  <a:schemeClr val="bg2"/>
                </a:solidFill>
                <a:latin typeface="+mn-lt"/>
              </a:rPr>
              <a:t>Consumer Services</a:t>
            </a:r>
          </a:p>
        </p:txBody>
      </p:sp>
      <p:cxnSp>
        <p:nvCxnSpPr>
          <p:cNvPr id="55" name="Straight Connector 54">
            <a:extLst>
              <a:ext uri="{FF2B5EF4-FFF2-40B4-BE49-F238E27FC236}">
                <a16:creationId xmlns:a16="http://schemas.microsoft.com/office/drawing/2014/main" id="{6DE06D79-844B-A607-B765-AC994B8F8892}"/>
              </a:ext>
            </a:extLst>
          </p:cNvPr>
          <p:cNvCxnSpPr>
            <a:cxnSpLocks/>
          </p:cNvCxnSpPr>
          <p:nvPr/>
        </p:nvCxnSpPr>
        <p:spPr>
          <a:xfrm>
            <a:off x="937717" y="4947938"/>
            <a:ext cx="392659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7A2066C-6CB3-0080-EE68-6AE9E3AE7A52}"/>
              </a:ext>
            </a:extLst>
          </p:cNvPr>
          <p:cNvSpPr/>
          <p:nvPr/>
        </p:nvSpPr>
        <p:spPr>
          <a:xfrm>
            <a:off x="737944" y="5627531"/>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TextBox 52">
            <a:extLst>
              <a:ext uri="{FF2B5EF4-FFF2-40B4-BE49-F238E27FC236}">
                <a16:creationId xmlns:a16="http://schemas.microsoft.com/office/drawing/2014/main" id="{63B8197B-0427-01BE-605F-6BEFBD5E4B2D}"/>
              </a:ext>
            </a:extLst>
          </p:cNvPr>
          <p:cNvSpPr txBox="1"/>
          <p:nvPr/>
        </p:nvSpPr>
        <p:spPr>
          <a:xfrm>
            <a:off x="1708974" y="5124569"/>
            <a:ext cx="900977" cy="1026499"/>
          </a:xfrm>
          <a:prstGeom prst="rect">
            <a:avLst/>
          </a:prstGeom>
          <a:solidFill>
            <a:schemeClr val="accent1"/>
          </a:solidFill>
        </p:spPr>
        <p:txBody>
          <a:bodyPr wrap="square" lIns="72000" tIns="72000" rIns="72000" bIns="72000" anchor="ctr">
            <a:noAutofit/>
          </a:bodyPr>
          <a:lstStyle/>
          <a:p>
            <a:pPr>
              <a:defRPr/>
            </a:pPr>
            <a:r>
              <a:rPr lang="en-US" sz="1000" b="1" kern="1200" dirty="0">
                <a:solidFill>
                  <a:schemeClr val="bg2"/>
                </a:solidFill>
                <a:latin typeface="+mn-lt"/>
                <a:ea typeface="+mn-lt"/>
                <a:cs typeface="Segoe UI Light" panose="020B0502040204020203" pitchFamily="34" charset="0"/>
                <a:sym typeface="Segoe UI Light" panose="020B0502040204020203" pitchFamily="34" charset="0"/>
              </a:rPr>
              <a:t>Technology, Media and Telecom</a:t>
            </a:r>
          </a:p>
        </p:txBody>
      </p:sp>
      <p:sp>
        <p:nvSpPr>
          <p:cNvPr id="56" name="Oval 55">
            <a:extLst>
              <a:ext uri="{FF2B5EF4-FFF2-40B4-BE49-F238E27FC236}">
                <a16:creationId xmlns:a16="http://schemas.microsoft.com/office/drawing/2014/main" id="{CDD78F91-9BBE-A7DD-F96A-E0D106DF33A2}"/>
              </a:ext>
            </a:extLst>
          </p:cNvPr>
          <p:cNvSpPr/>
          <p:nvPr/>
        </p:nvSpPr>
        <p:spPr>
          <a:xfrm>
            <a:off x="937717" y="5375118"/>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TextBox 7">
            <a:extLst>
              <a:ext uri="{FF2B5EF4-FFF2-40B4-BE49-F238E27FC236}">
                <a16:creationId xmlns:a16="http://schemas.microsoft.com/office/drawing/2014/main" id="{5CDA3A18-0F45-228C-F672-C8646E8F80F7}"/>
              </a:ext>
            </a:extLst>
          </p:cNvPr>
          <p:cNvSpPr txBox="1"/>
          <p:nvPr/>
        </p:nvSpPr>
        <p:spPr>
          <a:xfrm>
            <a:off x="8014603" y="3322187"/>
            <a:ext cx="3200763" cy="3004412"/>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Retail</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Wholesale</a:t>
            </a:r>
            <a:endParaRPr lang="en-US" sz="1000" kern="0" dirty="0">
              <a:solidFill>
                <a:srgbClr val="000000"/>
              </a:solidFill>
              <a:latin typeface="+mn-lt"/>
              <a:cs typeface="Segoe UI Light" panose="020B0502040204020203" pitchFamily="34" charset="0"/>
              <a:sym typeface="Arial"/>
            </a:endParaRP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lang="en-US" sz="1000" kern="0" dirty="0">
                <a:solidFill>
                  <a:srgbClr val="000000"/>
                </a:solidFill>
                <a:latin typeface="+mn-lt"/>
                <a:cs typeface="Segoe UI Light" panose="020B0502040204020203" pitchFamily="34" charset="0"/>
                <a:sym typeface="Arial"/>
              </a:rPr>
              <a:t>Mental Health Care</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Medical Practices</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lang="en-US" sz="1000" kern="0" dirty="0">
                <a:solidFill>
                  <a:srgbClr val="000000"/>
                </a:solidFill>
                <a:latin typeface="+mn-lt"/>
                <a:cs typeface="Segoe UI Light" panose="020B0502040204020203" pitchFamily="34" charset="0"/>
                <a:sym typeface="Arial"/>
              </a:rPr>
              <a:t>Legal</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Wholesale Building Materials</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lang="en-US" sz="1000" kern="0" dirty="0">
                <a:solidFill>
                  <a:srgbClr val="000000"/>
                </a:solidFill>
                <a:latin typeface="+mn-lt"/>
                <a:cs typeface="Segoe UI Light" panose="020B0502040204020203" pitchFamily="34" charset="0"/>
                <a:sym typeface="Arial"/>
              </a:rPr>
              <a:t>Wellness and Fitness Services</a:t>
            </a:r>
            <a:endParaRPr kumimoji="0" lang="en-US" sz="1000" b="0" i="0"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endParaRPr>
          </a:p>
          <a:p>
            <a:pPr marL="171450" marR="0" lvl="0" indent="-171450" algn="l" defTabSz="914400" rtl="0" eaLnBrk="1" fontAlgn="auto"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strike="noStrike" kern="0" cap="none" spc="0" normalizeH="0" baseline="0" noProof="0" dirty="0">
                <a:ln>
                  <a:noFill/>
                </a:ln>
                <a:solidFill>
                  <a:srgbClr val="000000"/>
                </a:solidFill>
                <a:effectLst/>
                <a:uLnTx/>
                <a:uFillTx/>
                <a:latin typeface="+mn-lt"/>
                <a:ea typeface="+mn-ea"/>
                <a:cs typeface="Segoe UI Light"/>
                <a:sym typeface="Arial"/>
              </a:rPr>
              <a:t>Hospitality</a:t>
            </a:r>
          </a:p>
          <a:p>
            <a:pPr marL="171450" marR="0" lvl="0" indent="-171450" algn="l" defTabSz="914400" rtl="0" eaLnBrk="1" fontAlgn="auto"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a:sym typeface="Arial"/>
              </a:rPr>
              <a:t>Construction</a:t>
            </a:r>
          </a:p>
          <a:p>
            <a:pPr marL="171450" marR="0" lvl="0" indent="-171450" algn="l" defTabSz="914400" rtl="0" eaLnBrk="1" fontAlgn="auto"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a:sym typeface="Arial"/>
              </a:rPr>
              <a:t>Repair and Maintenance</a:t>
            </a:r>
          </a:p>
          <a:p>
            <a:pPr marL="171450" marR="0" lvl="0" indent="-171450" algn="l" defTabSz="914400" rtl="0" eaLnBrk="1" fontAlgn="auto"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a:sym typeface="Arial"/>
              </a:rPr>
              <a:t>Real Estate</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Civic and Social Organizations</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Museums, Botanical Gardens, and Zoos</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Printing and Photography</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Entertainment Providers</a:t>
            </a:r>
          </a:p>
          <a:p>
            <a:pPr marL="171450" marR="0" lvl="0" indent="-171450" algn="l" defTabSz="914400" rtl="0" eaLnBrk="1" fontAlgn="t" latinLnBrk="0" hangingPunct="1">
              <a:lnSpc>
                <a:spcPct val="107000"/>
              </a:lnSpc>
              <a:spcBef>
                <a:spcPts val="50"/>
              </a:spcBef>
              <a:spcAft>
                <a:spcPts val="0"/>
              </a:spcAft>
              <a:buClr>
                <a:srgbClr val="3F292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Education</a:t>
            </a:r>
          </a:p>
          <a:p>
            <a:pPr marL="171450" indent="-171450" fontAlgn="t">
              <a:lnSpc>
                <a:spcPct val="107000"/>
              </a:lnSpc>
              <a:spcBef>
                <a:spcPts val="50"/>
              </a:spcBef>
              <a:buClr>
                <a:srgbClr val="3F2920"/>
              </a:buClr>
              <a:buFont typeface="Arial" panose="020B0604020202020204" pitchFamily="34" charset="0"/>
              <a:buChar char="•"/>
              <a:defRPr/>
            </a:pPr>
            <a:r>
              <a:rPr kumimoji="0" lang="en-US" sz="1000" b="0" i="0" u="none" strike="noStrike" kern="0" cap="none" spc="0" normalizeH="0" baseline="0" noProof="0" dirty="0">
                <a:ln>
                  <a:noFill/>
                </a:ln>
                <a:solidFill>
                  <a:srgbClr val="000000"/>
                </a:solidFill>
                <a:effectLst/>
                <a:uLnTx/>
                <a:uFillTx/>
                <a:latin typeface="+mn-lt"/>
                <a:ea typeface="+mn-ea"/>
                <a:cs typeface="Segoe UI Light" panose="020B0502040204020203" pitchFamily="34" charset="0"/>
                <a:sym typeface="Arial"/>
              </a:rPr>
              <a:t>Hospital and Healthcare</a:t>
            </a:r>
          </a:p>
        </p:txBody>
      </p:sp>
      <p:pic>
        <p:nvPicPr>
          <p:cNvPr id="12" name="Graphic 11">
            <a:extLst>
              <a:ext uri="{FF2B5EF4-FFF2-40B4-BE49-F238E27FC236}">
                <a16:creationId xmlns:a16="http://schemas.microsoft.com/office/drawing/2014/main" id="{82615060-D444-D14E-7CFD-35426604B1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8625" y="5525759"/>
            <a:ext cx="374992" cy="374992"/>
          </a:xfrm>
          <a:prstGeom prst="rect">
            <a:avLst/>
          </a:prstGeom>
        </p:spPr>
      </p:pic>
      <p:sp>
        <p:nvSpPr>
          <p:cNvPr id="14" name="TextBox 13">
            <a:extLst>
              <a:ext uri="{FF2B5EF4-FFF2-40B4-BE49-F238E27FC236}">
                <a16:creationId xmlns:a16="http://schemas.microsoft.com/office/drawing/2014/main" id="{A6BB6030-5FCC-2CBD-6764-7AC5194DEC57}"/>
              </a:ext>
            </a:extLst>
          </p:cNvPr>
          <p:cNvSpPr txBox="1"/>
          <p:nvPr/>
        </p:nvSpPr>
        <p:spPr>
          <a:xfrm>
            <a:off x="2795344" y="5213310"/>
            <a:ext cx="2416316" cy="849015"/>
          </a:xfrm>
          <a:prstGeom prst="rect">
            <a:avLst/>
          </a:prstGeom>
          <a:noFill/>
        </p:spPr>
        <p:txBody>
          <a:bodyPr wrap="square" lIns="0" tIns="0" rIns="0" bIns="0" rtlCol="0">
            <a:spAutoFit/>
          </a:bodyPr>
          <a:lstStyle>
            <a:defPPr marR="0" lvl="0" algn="l" rtl="0">
              <a:lnSpc>
                <a:spcPct val="100000"/>
              </a:lnSpc>
              <a:spcBef>
                <a:spcPts val="0"/>
              </a:spcBef>
              <a:spcAft>
                <a:spcPts val="0"/>
              </a:spcAft>
              <a:defRPr/>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a:buClr>
                <a:srgbClr val="3F2920"/>
              </a:buClr>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Software Development</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Technology, Information and Internet</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Media</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Telecommunications</a:t>
            </a:r>
          </a:p>
        </p:txBody>
      </p:sp>
      <p:sp>
        <p:nvSpPr>
          <p:cNvPr id="16" name="Rectangle 15">
            <a:extLst>
              <a:ext uri="{FF2B5EF4-FFF2-40B4-BE49-F238E27FC236}">
                <a16:creationId xmlns:a16="http://schemas.microsoft.com/office/drawing/2014/main" id="{883B9A3F-4B77-3B9F-49AA-36F80070EB22}"/>
              </a:ext>
            </a:extLst>
          </p:cNvPr>
          <p:cNvSpPr/>
          <p:nvPr/>
        </p:nvSpPr>
        <p:spPr>
          <a:xfrm>
            <a:off x="5913453" y="751070"/>
            <a:ext cx="140492" cy="5414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7" name="Rectangle 16">
            <a:extLst>
              <a:ext uri="{FF2B5EF4-FFF2-40B4-BE49-F238E27FC236}">
                <a16:creationId xmlns:a16="http://schemas.microsoft.com/office/drawing/2014/main" id="{5EA4E6C0-8789-CF6A-BE2C-BB122D38B651}"/>
              </a:ext>
            </a:extLst>
          </p:cNvPr>
          <p:cNvSpPr/>
          <p:nvPr/>
        </p:nvSpPr>
        <p:spPr>
          <a:xfrm>
            <a:off x="5975032" y="1824697"/>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8" name="TextBox 17">
            <a:extLst>
              <a:ext uri="{FF2B5EF4-FFF2-40B4-BE49-F238E27FC236}">
                <a16:creationId xmlns:a16="http://schemas.microsoft.com/office/drawing/2014/main" id="{5E737796-A1A3-8BE9-D695-33D3EA0D7E88}"/>
              </a:ext>
            </a:extLst>
          </p:cNvPr>
          <p:cNvSpPr txBox="1"/>
          <p:nvPr/>
        </p:nvSpPr>
        <p:spPr>
          <a:xfrm>
            <a:off x="7012827" y="751070"/>
            <a:ext cx="877263" cy="2367056"/>
          </a:xfrm>
          <a:prstGeom prst="rect">
            <a:avLst/>
          </a:prstGeom>
          <a:solidFill>
            <a:schemeClr val="accent1"/>
          </a:solidFill>
        </p:spPr>
        <p:txBody>
          <a:bodyPr wrap="square" lIns="72000" tIns="72000" rIns="72000" bIns="72000" anchor="ctr">
            <a:noAutofit/>
          </a:bodyPr>
          <a:lstStyle/>
          <a:p>
            <a:pPr>
              <a:spcBef>
                <a:spcPts val="600"/>
              </a:spcBef>
            </a:pPr>
            <a:r>
              <a:rPr lang="en-US" sz="1000" b="1" dirty="0">
                <a:solidFill>
                  <a:schemeClr val="bg2"/>
                </a:solidFill>
                <a:latin typeface="+mn-lt"/>
              </a:rPr>
              <a:t>Energy, Resources and Industrials</a:t>
            </a:r>
          </a:p>
        </p:txBody>
      </p:sp>
      <p:sp>
        <p:nvSpPr>
          <p:cNvPr id="20" name="Oval 19">
            <a:extLst>
              <a:ext uri="{FF2B5EF4-FFF2-40B4-BE49-F238E27FC236}">
                <a16:creationId xmlns:a16="http://schemas.microsoft.com/office/drawing/2014/main" id="{212E2CC1-8E7E-6F95-C572-74053246FB42}"/>
              </a:ext>
            </a:extLst>
          </p:cNvPr>
          <p:cNvSpPr/>
          <p:nvPr/>
        </p:nvSpPr>
        <p:spPr>
          <a:xfrm>
            <a:off x="6257627" y="1572284"/>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TextBox 22">
            <a:extLst>
              <a:ext uri="{FF2B5EF4-FFF2-40B4-BE49-F238E27FC236}">
                <a16:creationId xmlns:a16="http://schemas.microsoft.com/office/drawing/2014/main" id="{7A585916-CCD5-3683-3149-81AF0CD789A2}"/>
              </a:ext>
            </a:extLst>
          </p:cNvPr>
          <p:cNvSpPr txBox="1"/>
          <p:nvPr/>
        </p:nvSpPr>
        <p:spPr>
          <a:xfrm>
            <a:off x="8018608" y="658926"/>
            <a:ext cx="3801136" cy="2459199"/>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Appliances, Electrical, and Electronics Manufacturing </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Machinery </a:t>
            </a: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Food and beverage 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Chemical 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Civil Engineering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Utilities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Pharmaceutical and Medical Equipment 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Mining, Oil and Gas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Electrical Power Transmission, Control and Distribution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Automotive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Moto</a:t>
            </a:r>
            <a:r>
              <a:rPr lang="en-US" sz="1000" kern="0" dirty="0">
                <a:solidFill>
                  <a:srgbClr val="000000"/>
                </a:solidFill>
                <a:sym typeface="Arial"/>
              </a:rPr>
              <a:t>r Vehicle 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Farming and Horticulture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sym typeface="Arial"/>
              </a:rPr>
              <a:t>Furniture and Home Furniture Manufacturing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ea typeface="+mn-ea"/>
                <a:cs typeface="Segoe UI Light" panose="020B0502040204020203" pitchFamily="34" charset="0"/>
                <a:sym typeface="Arial"/>
              </a:rPr>
              <a:t>Engineering Services</a:t>
            </a:r>
          </a:p>
        </p:txBody>
      </p:sp>
      <p:cxnSp>
        <p:nvCxnSpPr>
          <p:cNvPr id="24" name="Straight Connector 23">
            <a:extLst>
              <a:ext uri="{FF2B5EF4-FFF2-40B4-BE49-F238E27FC236}">
                <a16:creationId xmlns:a16="http://schemas.microsoft.com/office/drawing/2014/main" id="{A005F5C0-4CE8-CD5D-39CF-DC84762B831C}"/>
              </a:ext>
            </a:extLst>
          </p:cNvPr>
          <p:cNvCxnSpPr>
            <a:cxnSpLocks/>
          </p:cNvCxnSpPr>
          <p:nvPr/>
        </p:nvCxnSpPr>
        <p:spPr>
          <a:xfrm>
            <a:off x="6539042" y="3222587"/>
            <a:ext cx="528070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C9337CB-2149-1817-D3CB-DBA0246019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0683" y="1705195"/>
            <a:ext cx="374992" cy="366659"/>
          </a:xfrm>
          <a:prstGeom prst="rect">
            <a:avLst/>
          </a:prstGeom>
        </p:spPr>
      </p:pic>
      <p:sp>
        <p:nvSpPr>
          <p:cNvPr id="27" name="Rectangle 26">
            <a:extLst>
              <a:ext uri="{FF2B5EF4-FFF2-40B4-BE49-F238E27FC236}">
                <a16:creationId xmlns:a16="http://schemas.microsoft.com/office/drawing/2014/main" id="{12C6BD7C-F180-E3EC-FD64-3F14AB4CB734}"/>
              </a:ext>
            </a:extLst>
          </p:cNvPr>
          <p:cNvSpPr/>
          <p:nvPr/>
        </p:nvSpPr>
        <p:spPr>
          <a:xfrm>
            <a:off x="5975032" y="4578476"/>
            <a:ext cx="68393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0" name="TextBox 29">
            <a:extLst>
              <a:ext uri="{FF2B5EF4-FFF2-40B4-BE49-F238E27FC236}">
                <a16:creationId xmlns:a16="http://schemas.microsoft.com/office/drawing/2014/main" id="{F31CCACC-A609-D00C-C1A5-C3A076B806E7}"/>
              </a:ext>
            </a:extLst>
          </p:cNvPr>
          <p:cNvSpPr txBox="1"/>
          <p:nvPr/>
        </p:nvSpPr>
        <p:spPr>
          <a:xfrm>
            <a:off x="1695009" y="751071"/>
            <a:ext cx="877263" cy="3998855"/>
          </a:xfrm>
          <a:prstGeom prst="rect">
            <a:avLst/>
          </a:prstGeom>
          <a:solidFill>
            <a:schemeClr val="accent1"/>
          </a:solidFill>
        </p:spPr>
        <p:txBody>
          <a:bodyPr wrap="square" lIns="72000" tIns="72000" rIns="72000" bIns="72000" anchor="ctr">
            <a:noAutofit/>
          </a:bodyPr>
          <a:lstStyle/>
          <a:p>
            <a:pPr>
              <a:spcBef>
                <a:spcPts val="600"/>
              </a:spcBef>
            </a:pPr>
            <a:r>
              <a:rPr lang="en-US" sz="1000" b="1" dirty="0">
                <a:solidFill>
                  <a:schemeClr val="bg2"/>
                </a:solidFill>
                <a:latin typeface="+mn-lt"/>
              </a:rPr>
              <a:t>Financial Services and Business Services</a:t>
            </a:r>
          </a:p>
        </p:txBody>
      </p:sp>
      <p:sp>
        <p:nvSpPr>
          <p:cNvPr id="33" name="TextBox 32">
            <a:extLst>
              <a:ext uri="{FF2B5EF4-FFF2-40B4-BE49-F238E27FC236}">
                <a16:creationId xmlns:a16="http://schemas.microsoft.com/office/drawing/2014/main" id="{259D09D3-55E8-1F39-415A-7A624543471B}"/>
              </a:ext>
            </a:extLst>
          </p:cNvPr>
          <p:cNvSpPr txBox="1"/>
          <p:nvPr/>
        </p:nvSpPr>
        <p:spPr>
          <a:xfrm>
            <a:off x="2795344" y="896001"/>
            <a:ext cx="2372886" cy="3866251"/>
          </a:xfrm>
          <a:prstGeom prst="rect">
            <a:avLst/>
          </a:prstGeom>
          <a:noFill/>
        </p:spPr>
        <p:txBody>
          <a:bodyPr wrap="square" lIns="0" tIns="0" rIns="0" bIns="0" rtlCol="0">
            <a:spAutoFit/>
          </a:bodyPr>
          <a:lstStyle>
            <a:defPPr marR="0" lvl="0" algn="l" rtl="0">
              <a:lnSpc>
                <a:spcPct val="100000"/>
              </a:lnSpc>
              <a:spcBef>
                <a:spcPts val="0"/>
              </a:spcBef>
              <a:spcAft>
                <a:spcPts val="0"/>
              </a:spcAft>
              <a:defRPr/>
            </a:defPPr>
            <a:lvl1pPr marL="228600" indent="-228600">
              <a:lnSpc>
                <a:spcPct val="107000"/>
              </a:lnSpc>
              <a:spcBef>
                <a:spcPts val="50"/>
              </a:spcBef>
              <a:buClr>
                <a:schemeClr val="bg2"/>
              </a:buClr>
              <a:buFont typeface="+mj-lt"/>
              <a:buChar char="•"/>
              <a:defRPr sz="1200">
                <a:latin typeface="+mn-lt"/>
                <a:cs typeface="Segoe UI Light" panose="020B0502040204020203" pitchFamily="34" charset="0"/>
              </a:defRPr>
            </a:lvl1pPr>
          </a:lstStyle>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Segoe UI Light" panose="020B0502040204020203" pitchFamily="34" charset="0"/>
              </a:rPr>
              <a:t>Professional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Segoe UI Light" panose="020B0502040204020203" pitchFamily="34" charset="0"/>
              </a:rPr>
              <a:t>IT Services and IT Consulting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Segoe UI Light" panose="020B0502040204020203" pitchFamily="34" charset="0"/>
              </a:rPr>
              <a:t>Banking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Segoe UI Light" panose="020B0502040204020203" pitchFamily="34" charset="0"/>
              </a:rPr>
              <a:t>Insurance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Segoe UI Light" panose="020B0502040204020203" pitchFamily="34" charset="0"/>
              </a:rPr>
              <a:t>Accounting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Segoe UI Light" panose="020B0502040204020203" pitchFamily="34" charset="0"/>
              </a:rPr>
              <a:t>Non-Profit Organizations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Segoe UI Light" panose="020B0502040204020203" pitchFamily="34" charset="0"/>
              </a:rPr>
              <a:t>Individual and Family Services</a:t>
            </a:r>
            <a:endPar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Segoe UI Light" panose="020B0502040204020203" pitchFamily="34" charset="0"/>
            </a:endParaRP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Financial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Arial"/>
              </a:rPr>
              <a:t>Research Services</a:t>
            </a:r>
            <a:endPar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endParaRP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Transportation, Logistics, Supply Chain and Storage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Transportation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Aviation and Aerospace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Food and Beverage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Arial"/>
              </a:rPr>
              <a:t>Business Consulting and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Facility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Staffing and Recruiting</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Warehousing and Storage</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rPr>
              <a:t>Security and Investigations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Arial"/>
              </a:rPr>
              <a:t>Maritime Transportation</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Arial"/>
              </a:rPr>
              <a:t>Environmental Services</a:t>
            </a:r>
          </a:p>
          <a:p>
            <a:pPr marL="228600" marR="0" lvl="0" indent="-228600" algn="l" defTabSz="914400" rtl="0" eaLnBrk="1" fontAlgn="auto" latinLnBrk="0" hangingPunct="1">
              <a:lnSpc>
                <a:spcPct val="107000"/>
              </a:lnSpc>
              <a:spcBef>
                <a:spcPts val="50"/>
              </a:spcBef>
              <a:spcAft>
                <a:spcPts val="0"/>
              </a:spcAft>
              <a:buClr>
                <a:srgbClr val="3F2920"/>
              </a:buClr>
              <a:buSzTx/>
              <a:buFont typeface="+mj-lt"/>
              <a:buChar char="•"/>
              <a:tabLst/>
              <a:defRPr/>
            </a:pPr>
            <a:r>
              <a:rPr lang="en-US" sz="1000" kern="0" dirty="0">
                <a:solidFill>
                  <a:srgbClr val="000000"/>
                </a:solidFill>
                <a:latin typeface="+mj-lt"/>
                <a:sym typeface="Arial"/>
              </a:rPr>
              <a:t>Truck Transportation</a:t>
            </a:r>
            <a:endParaRPr kumimoji="0" lang="en-US" sz="1000" b="0" i="0" u="none" strike="noStrike" kern="0" cap="none" spc="0" normalizeH="0" baseline="0" noProof="0" dirty="0">
              <a:ln>
                <a:noFill/>
              </a:ln>
              <a:solidFill>
                <a:srgbClr val="000000"/>
              </a:solidFill>
              <a:effectLst/>
              <a:uLnTx/>
              <a:uFillTx/>
              <a:latin typeface="+mj-lt"/>
              <a:ea typeface="+mn-ea"/>
              <a:cs typeface="Segoe UI Light" panose="020B0502040204020203" pitchFamily="34" charset="0"/>
              <a:sym typeface="Arial"/>
            </a:endParaRPr>
          </a:p>
        </p:txBody>
      </p:sp>
      <p:pic>
        <p:nvPicPr>
          <p:cNvPr id="34" name="Graphic 33">
            <a:extLst>
              <a:ext uri="{FF2B5EF4-FFF2-40B4-BE49-F238E27FC236}">
                <a16:creationId xmlns:a16="http://schemas.microsoft.com/office/drawing/2014/main" id="{5C99AE86-6EF4-3B73-4F8A-46E03A921D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6335" y="2810902"/>
            <a:ext cx="374992" cy="374992"/>
          </a:xfrm>
          <a:prstGeom prst="rect">
            <a:avLst/>
          </a:prstGeom>
        </p:spPr>
      </p:pic>
      <p:sp>
        <p:nvSpPr>
          <p:cNvPr id="31" name="Oval 30">
            <a:extLst>
              <a:ext uri="{FF2B5EF4-FFF2-40B4-BE49-F238E27FC236}">
                <a16:creationId xmlns:a16="http://schemas.microsoft.com/office/drawing/2014/main" id="{5CAC0C47-7E5C-5F57-2C26-143BE7C56A9E}"/>
              </a:ext>
            </a:extLst>
          </p:cNvPr>
          <p:cNvSpPr/>
          <p:nvPr/>
        </p:nvSpPr>
        <p:spPr>
          <a:xfrm>
            <a:off x="6295121" y="4350440"/>
            <a:ext cx="676275" cy="676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45" name="Graphic 44">
            <a:extLst>
              <a:ext uri="{FF2B5EF4-FFF2-40B4-BE49-F238E27FC236}">
                <a16:creationId xmlns:a16="http://schemas.microsoft.com/office/drawing/2014/main" id="{964279BF-D295-7455-EB83-769BEEAE5D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27141" y="4508578"/>
            <a:ext cx="368534" cy="360000"/>
          </a:xfrm>
          <a:prstGeom prst="rect">
            <a:avLst/>
          </a:prstGeom>
        </p:spPr>
      </p:pic>
    </p:spTree>
    <p:extLst>
      <p:ext uri="{BB962C8B-B14F-4D97-AF65-F5344CB8AC3E}">
        <p14:creationId xmlns:p14="http://schemas.microsoft.com/office/powerpoint/2010/main" val="306619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B51506A-7263-9B82-134B-33ACA6A105A9}"/>
              </a:ext>
            </a:extLst>
          </p:cNvPr>
          <p:cNvGraphicFramePr>
            <a:graphicFrameLocks noChangeAspect="1"/>
          </p:cNvGraphicFramePr>
          <p:nvPr>
            <p:custDataLst>
              <p:tags r:id="rId1"/>
            </p:custDataLst>
            <p:extLst>
              <p:ext uri="{D42A27DB-BD31-4B8C-83A1-F6EECF244321}">
                <p14:modId xmlns:p14="http://schemas.microsoft.com/office/powerpoint/2010/main" val="38434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EB51506A-7263-9B82-134B-33ACA6A105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05E2CFCF-CB08-7374-D432-2D57E6E49B95}"/>
              </a:ext>
            </a:extLst>
          </p:cNvPr>
          <p:cNvSpPr>
            <a:spLocks noGrp="1"/>
          </p:cNvSpPr>
          <p:nvPr>
            <p:ph type="title"/>
          </p:nvPr>
        </p:nvSpPr>
        <p:spPr>
          <a:xfrm>
            <a:off x="609600" y="176213"/>
            <a:ext cx="10972800" cy="707886"/>
          </a:xfrm>
        </p:spPr>
        <p:txBody>
          <a:bodyPr vert="horz"/>
          <a:lstStyle/>
          <a:p>
            <a:r>
              <a:rPr lang="en-US" dirty="0"/>
              <a:t>Your Company is on the list? Great job, and Congratulations!</a:t>
            </a:r>
            <a:br>
              <a:rPr lang="en-US" dirty="0"/>
            </a:br>
            <a:r>
              <a:rPr lang="en-US" dirty="0"/>
              <a:t>Utilize your performance and license the badge.  </a:t>
            </a:r>
          </a:p>
        </p:txBody>
      </p:sp>
      <p:cxnSp>
        <p:nvCxnSpPr>
          <p:cNvPr id="73" name="Straight Connector 39">
            <a:extLst>
              <a:ext uri="{FF2B5EF4-FFF2-40B4-BE49-F238E27FC236}">
                <a16:creationId xmlns:a16="http://schemas.microsoft.com/office/drawing/2014/main" id="{9DB30DBE-2BB9-5E5C-75C7-DB53B0B83925}"/>
              </a:ext>
            </a:extLst>
          </p:cNvPr>
          <p:cNvCxnSpPr>
            <a:cxnSpLocks/>
          </p:cNvCxnSpPr>
          <p:nvPr/>
        </p:nvCxnSpPr>
        <p:spPr>
          <a:xfrm flipV="1">
            <a:off x="4533480" y="1225510"/>
            <a:ext cx="0" cy="481487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ectangle 22">
            <a:extLst>
              <a:ext uri="{FF2B5EF4-FFF2-40B4-BE49-F238E27FC236}">
                <a16:creationId xmlns:a16="http://schemas.microsoft.com/office/drawing/2014/main" id="{C8058657-9856-01E4-90C1-A5C2B5FB5745}"/>
              </a:ext>
            </a:extLst>
          </p:cNvPr>
          <p:cNvSpPr/>
          <p:nvPr/>
        </p:nvSpPr>
        <p:spPr>
          <a:xfrm>
            <a:off x="609601" y="3050543"/>
            <a:ext cx="3684570" cy="605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200" b="0" i="0" u="none" strike="noStrike" kern="0" cap="none" spc="0" normalizeH="0" baseline="0" noProof="0">
              <a:ln>
                <a:noFill/>
              </a:ln>
              <a:solidFill>
                <a:srgbClr val="FFFFFF"/>
              </a:solidFill>
              <a:effectLst/>
              <a:uLnTx/>
              <a:uFillTx/>
              <a:ea typeface="+mn-ea"/>
              <a:sym typeface="Arial"/>
            </a:endParaRPr>
          </a:p>
        </p:txBody>
      </p:sp>
      <p:sp>
        <p:nvSpPr>
          <p:cNvPr id="59" name="Google Shape;672;p5">
            <a:extLst>
              <a:ext uri="{FF2B5EF4-FFF2-40B4-BE49-F238E27FC236}">
                <a16:creationId xmlns:a16="http://schemas.microsoft.com/office/drawing/2014/main" id="{405C1C3F-BFCF-F86B-6E7E-C2465EB261D8}"/>
              </a:ext>
            </a:extLst>
          </p:cNvPr>
          <p:cNvSpPr txBox="1">
            <a:spLocks/>
          </p:cNvSpPr>
          <p:nvPr/>
        </p:nvSpPr>
        <p:spPr>
          <a:xfrm>
            <a:off x="770500" y="3168619"/>
            <a:ext cx="3362773" cy="369332"/>
          </a:xfrm>
          <a:prstGeom prst="rect">
            <a:avLst/>
          </a:prstGeom>
          <a:solidFill>
            <a:schemeClr val="accent1"/>
          </a:solid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1" i="0" u="none" strike="noStrike" kern="0" cap="none" spc="0" normalizeH="0" baseline="0" noProof="0" dirty="0">
                <a:ln>
                  <a:noFill/>
                </a:ln>
                <a:solidFill>
                  <a:schemeClr val="bg2"/>
                </a:solidFill>
                <a:effectLst/>
                <a:uLnTx/>
                <a:uFillTx/>
                <a:latin typeface="+mn-lt"/>
                <a:sym typeface="Arial"/>
              </a:rPr>
              <a:t>Questions about the project and licensing opportunities?</a:t>
            </a:r>
          </a:p>
        </p:txBody>
      </p:sp>
      <p:sp>
        <p:nvSpPr>
          <p:cNvPr id="146" name="Isosceles Triangle 52">
            <a:extLst>
              <a:ext uri="{FF2B5EF4-FFF2-40B4-BE49-F238E27FC236}">
                <a16:creationId xmlns:a16="http://schemas.microsoft.com/office/drawing/2014/main" id="{191FFCA1-9745-1900-4CA8-DA41D6703C3B}"/>
              </a:ext>
            </a:extLst>
          </p:cNvPr>
          <p:cNvSpPr/>
          <p:nvPr/>
        </p:nvSpPr>
        <p:spPr>
          <a:xfrm rot="16200000" flipV="1">
            <a:off x="346680" y="4124601"/>
            <a:ext cx="849036" cy="32319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200" b="0" i="0" u="none" strike="noStrike" kern="0" cap="none" spc="0" normalizeH="0" baseline="0" noProof="0">
              <a:ln>
                <a:noFill/>
              </a:ln>
              <a:solidFill>
                <a:srgbClr val="FFFFFF"/>
              </a:solidFill>
              <a:effectLst/>
              <a:uLnTx/>
              <a:uFillTx/>
              <a:ea typeface="+mn-ea"/>
              <a:sym typeface="Arial"/>
            </a:endParaRPr>
          </a:p>
        </p:txBody>
      </p:sp>
      <p:sp>
        <p:nvSpPr>
          <p:cNvPr id="148" name="TextBox 27">
            <a:extLst>
              <a:ext uri="{FF2B5EF4-FFF2-40B4-BE49-F238E27FC236}">
                <a16:creationId xmlns:a16="http://schemas.microsoft.com/office/drawing/2014/main" id="{7F799B8D-65B4-911F-39CE-A3E4BCF3DA66}"/>
              </a:ext>
            </a:extLst>
          </p:cNvPr>
          <p:cNvSpPr txBox="1"/>
          <p:nvPr/>
        </p:nvSpPr>
        <p:spPr>
          <a:xfrm>
            <a:off x="1061089" y="3780514"/>
            <a:ext cx="3317157" cy="1011367"/>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2"/>
                </a:solidFill>
                <a:effectLst/>
                <a:uLnTx/>
                <a:uFillTx/>
                <a:latin typeface="+mn-lt"/>
                <a:sym typeface="Arial"/>
              </a:rPr>
              <a:t>Inquiries about licensing and pricing:</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solidFill>
                <a:effectLst/>
                <a:uLnTx/>
                <a:uFillTx/>
                <a:latin typeface="+mn-lt"/>
                <a:sym typeface="Arial"/>
                <a:hlinkClick r:id="rId6">
                  <a:extLst>
                    <a:ext uri="{A12FA001-AC4F-418D-AE19-62706E023703}">
                      <ahyp:hlinkClr xmlns:ahyp="http://schemas.microsoft.com/office/drawing/2018/hyperlinkcolor" val="tx"/>
                    </a:ext>
                  </a:extLst>
                </a:hlinkClick>
              </a:rPr>
              <a:t>Licensing@plant-a.com</a:t>
            </a:r>
            <a:r>
              <a:rPr kumimoji="0" lang="en-US" sz="1200" b="0" i="0" u="none" strike="noStrike" kern="0" cap="none" spc="0" normalizeH="0" baseline="0" noProof="0" dirty="0">
                <a:ln>
                  <a:noFill/>
                </a:ln>
                <a:solidFill>
                  <a:schemeClr val="tx1"/>
                </a:solidFill>
                <a:effectLst/>
                <a:uLnTx/>
                <a:uFillTx/>
                <a:latin typeface="+mn-lt"/>
                <a:sym typeface="Arial"/>
              </a:rPr>
              <a:t> </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solidFill>
                <a:effectLst/>
                <a:uLnTx/>
                <a:uFillTx/>
                <a:latin typeface="+mn-lt"/>
                <a:sym typeface="Arial"/>
              </a:rPr>
              <a:t>or</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mn-lt"/>
                <a:sym typeface="Arial"/>
                <a:hlinkClick r:id="rId7">
                  <a:extLst>
                    <a:ext uri="{A12FA001-AC4F-418D-AE19-62706E023703}">
                      <ahyp:hlinkClr xmlns:ahyp="http://schemas.microsoft.com/office/drawing/2018/hyperlinkcolor" val="tx"/>
                    </a:ext>
                  </a:extLst>
                </a:hlinkClick>
              </a:rPr>
              <a:t>Americas.Greatest.Workplaces@Newsweek.com</a:t>
            </a:r>
            <a:endParaRPr kumimoji="0" lang="en-US" sz="1200" b="0" i="0" u="none" strike="noStrike" kern="0" cap="none" spc="0" normalizeH="0" baseline="0" noProof="0" dirty="0">
              <a:ln>
                <a:noFill/>
              </a:ln>
              <a:solidFill>
                <a:srgbClr val="FF0000"/>
              </a:solidFill>
              <a:effectLst/>
              <a:uLnTx/>
              <a:uFillTx/>
              <a:latin typeface="+mn-lt"/>
              <a:sym typeface="Arial"/>
            </a:endParaRPr>
          </a:p>
        </p:txBody>
      </p:sp>
      <p:sp>
        <p:nvSpPr>
          <p:cNvPr id="149" name="Isosceles Triangle 52">
            <a:extLst>
              <a:ext uri="{FF2B5EF4-FFF2-40B4-BE49-F238E27FC236}">
                <a16:creationId xmlns:a16="http://schemas.microsoft.com/office/drawing/2014/main" id="{3B667585-ADCB-81E3-30F9-D1A0F77A5FF4}"/>
              </a:ext>
            </a:extLst>
          </p:cNvPr>
          <p:cNvSpPr/>
          <p:nvPr/>
        </p:nvSpPr>
        <p:spPr>
          <a:xfrm rot="16200000" flipV="1">
            <a:off x="346680" y="5138488"/>
            <a:ext cx="849036" cy="32319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200" b="0" i="0" u="none" strike="noStrike" kern="0" cap="none" spc="0" normalizeH="0" baseline="0" noProof="0">
              <a:ln>
                <a:noFill/>
              </a:ln>
              <a:solidFill>
                <a:srgbClr val="FFFFFF"/>
              </a:solidFill>
              <a:effectLst/>
              <a:uLnTx/>
              <a:uFillTx/>
              <a:ea typeface="+mn-ea"/>
              <a:sym typeface="Arial"/>
            </a:endParaRPr>
          </a:p>
        </p:txBody>
      </p:sp>
      <p:sp>
        <p:nvSpPr>
          <p:cNvPr id="150" name="TextBox 27">
            <a:extLst>
              <a:ext uri="{FF2B5EF4-FFF2-40B4-BE49-F238E27FC236}">
                <a16:creationId xmlns:a16="http://schemas.microsoft.com/office/drawing/2014/main" id="{B7B8BF31-E6A7-2558-F252-F351C4C3EF5D}"/>
              </a:ext>
            </a:extLst>
          </p:cNvPr>
          <p:cNvSpPr txBox="1"/>
          <p:nvPr/>
        </p:nvSpPr>
        <p:spPr>
          <a:xfrm>
            <a:off x="1061090" y="4899622"/>
            <a:ext cx="3225492" cy="800925"/>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2"/>
                </a:solidFill>
                <a:effectLst/>
                <a:uLnTx/>
                <a:uFillTx/>
                <a:latin typeface="+mn-lt"/>
                <a:sym typeface="Arial"/>
              </a:rPr>
              <a:t>Inquiries about the study / individual analysis </a:t>
            </a: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mn-lt"/>
              <a:sym typeface="Arial"/>
            </a:endParaRPr>
          </a:p>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solidFill>
                <a:effectLst/>
                <a:uLnTx/>
                <a:uFillTx/>
                <a:latin typeface="+mn-lt"/>
                <a:sym typeface="Arial"/>
                <a:hlinkClick r:id="rId8">
                  <a:extLst>
                    <a:ext uri="{A12FA001-AC4F-418D-AE19-62706E023703}">
                      <ahyp:hlinkClr xmlns:ahyp="http://schemas.microsoft.com/office/drawing/2018/hyperlinkcolor" val="tx"/>
                    </a:ext>
                  </a:extLst>
                </a:hlinkClick>
              </a:rPr>
              <a:t>Research@plant-a.com</a:t>
            </a:r>
            <a:endParaRPr kumimoji="0" lang="en-US" sz="1200" b="0" i="0" u="none" strike="noStrike" kern="0" cap="none" spc="0" normalizeH="0" baseline="0" noProof="0" dirty="0">
              <a:ln>
                <a:noFill/>
              </a:ln>
              <a:solidFill>
                <a:srgbClr val="000000"/>
              </a:solidFill>
              <a:effectLst/>
              <a:uLnTx/>
              <a:uFillTx/>
              <a:latin typeface="+mn-lt"/>
              <a:sym typeface="Arial"/>
            </a:endParaRPr>
          </a:p>
        </p:txBody>
      </p:sp>
      <p:sp>
        <p:nvSpPr>
          <p:cNvPr id="5" name="TextBox 27">
            <a:extLst>
              <a:ext uri="{FF2B5EF4-FFF2-40B4-BE49-F238E27FC236}">
                <a16:creationId xmlns:a16="http://schemas.microsoft.com/office/drawing/2014/main" id="{EF0B51FF-9114-FCDD-7901-F67641DB0CB7}"/>
              </a:ext>
            </a:extLst>
          </p:cNvPr>
          <p:cNvSpPr txBox="1"/>
          <p:nvPr/>
        </p:nvSpPr>
        <p:spPr>
          <a:xfrm>
            <a:off x="4617555" y="1201148"/>
            <a:ext cx="7148195" cy="181845"/>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ts val="50"/>
              </a:spcBef>
              <a:spcAft>
                <a:spcPts val="0"/>
              </a:spcAft>
              <a:buClr>
                <a:srgbClr val="000000"/>
              </a:buClr>
              <a:buSzTx/>
              <a:buFont typeface="Arial"/>
              <a:buNone/>
              <a:tabLst/>
              <a:defRPr/>
            </a:pPr>
            <a:r>
              <a:rPr kumimoji="0" lang="en-US" sz="1200" b="1" u="none" strike="noStrike" kern="0" cap="none" spc="0" normalizeH="0" baseline="0" noProof="0" dirty="0">
                <a:ln>
                  <a:noFill/>
                </a:ln>
                <a:solidFill>
                  <a:schemeClr val="bg2"/>
                </a:solidFill>
                <a:effectLst/>
                <a:uLnTx/>
                <a:uFillTx/>
                <a:latin typeface="+mn-lt"/>
                <a:cs typeface="Segoe UI Light" panose="020B0502040204020203" pitchFamily="34" charset="0"/>
                <a:sym typeface="Segoe UI Light" panose="020B0502040204020203" pitchFamily="34" charset="0"/>
              </a:rPr>
              <a:t>Examples on how companies use recognitions</a:t>
            </a:r>
          </a:p>
        </p:txBody>
      </p:sp>
      <p:cxnSp>
        <p:nvCxnSpPr>
          <p:cNvPr id="7" name="Straight Connector 6">
            <a:extLst>
              <a:ext uri="{FF2B5EF4-FFF2-40B4-BE49-F238E27FC236}">
                <a16:creationId xmlns:a16="http://schemas.microsoft.com/office/drawing/2014/main" id="{262B59FA-CDAD-712E-3E89-B77F43F6E1E9}"/>
              </a:ext>
            </a:extLst>
          </p:cNvPr>
          <p:cNvCxnSpPr>
            <a:cxnSpLocks/>
          </p:cNvCxnSpPr>
          <p:nvPr/>
        </p:nvCxnSpPr>
        <p:spPr>
          <a:xfrm>
            <a:off x="4617555" y="1438909"/>
            <a:ext cx="360000" cy="0"/>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F0485A2-25C2-1D1D-606F-2938B7503FD4}"/>
              </a:ext>
            </a:extLst>
          </p:cNvPr>
          <p:cNvSpPr/>
          <p:nvPr/>
        </p:nvSpPr>
        <p:spPr>
          <a:xfrm>
            <a:off x="4617555" y="3166395"/>
            <a:ext cx="1065156" cy="287398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0" name="Rectangle 9">
            <a:extLst>
              <a:ext uri="{FF2B5EF4-FFF2-40B4-BE49-F238E27FC236}">
                <a16:creationId xmlns:a16="http://schemas.microsoft.com/office/drawing/2014/main" id="{B8BE6E6C-E6F1-091F-0B31-D91F9D4F1891}"/>
              </a:ext>
            </a:extLst>
          </p:cNvPr>
          <p:cNvSpPr/>
          <p:nvPr/>
        </p:nvSpPr>
        <p:spPr>
          <a:xfrm>
            <a:off x="4617555" y="2787465"/>
            <a:ext cx="1065156" cy="330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Email Footer</a:t>
            </a:r>
          </a:p>
        </p:txBody>
      </p:sp>
      <p:sp>
        <p:nvSpPr>
          <p:cNvPr id="22" name="TextBox 21">
            <a:extLst>
              <a:ext uri="{FF2B5EF4-FFF2-40B4-BE49-F238E27FC236}">
                <a16:creationId xmlns:a16="http://schemas.microsoft.com/office/drawing/2014/main" id="{BB15ADC3-0A8C-4187-9D65-68830151FAF9}"/>
              </a:ext>
            </a:extLst>
          </p:cNvPr>
          <p:cNvSpPr txBox="1"/>
          <p:nvPr/>
        </p:nvSpPr>
        <p:spPr>
          <a:xfrm>
            <a:off x="4617555" y="3160052"/>
            <a:ext cx="1065156" cy="2287806"/>
          </a:xfrm>
          <a:prstGeom prst="rect">
            <a:avLst/>
          </a:prstGeom>
          <a:noFill/>
        </p:spPr>
        <p:txBody>
          <a:bodyPr wrap="square" rtlCol="0">
            <a:spAutoFit/>
          </a:bodyPr>
          <a:lstStyle/>
          <a:p>
            <a:pPr>
              <a:spcBef>
                <a:spcPts val="100"/>
              </a:spcBef>
              <a:spcAft>
                <a:spcPts val="100"/>
              </a:spcAft>
            </a:pPr>
            <a:r>
              <a:rPr lang="en-US" sz="850" kern="0" dirty="0">
                <a:latin typeface="+mn-lt"/>
                <a:cs typeface="Segoe UI Light" panose="020B0502040204020203" pitchFamily="34" charset="0"/>
              </a:rPr>
              <a:t>Use Newsweek's </a:t>
            </a:r>
            <a:r>
              <a:rPr lang="en-US" sz="850" b="1" kern="0" dirty="0">
                <a:solidFill>
                  <a:schemeClr val="bg2"/>
                </a:solidFill>
                <a:latin typeface="+mn-lt"/>
                <a:cs typeface="Segoe UI Light" panose="020B0502040204020203" pitchFamily="34" charset="0"/>
              </a:rPr>
              <a:t>America’s Greatest Midsize Workplaces </a:t>
            </a:r>
            <a:r>
              <a:rPr lang="en-US" sz="850" kern="0" dirty="0">
                <a:latin typeface="+mn-lt"/>
                <a:cs typeface="Segoe UI Light" panose="020B0502040204020203" pitchFamily="34" charset="0"/>
              </a:rPr>
              <a:t>Logo for your corporate e-mail signatures to showcase your company's</a:t>
            </a:r>
          </a:p>
          <a:p>
            <a:pPr>
              <a:spcBef>
                <a:spcPts val="100"/>
              </a:spcBef>
              <a:spcAft>
                <a:spcPts val="100"/>
              </a:spcAft>
            </a:pPr>
            <a:r>
              <a:rPr lang="en-US" sz="850" kern="0" dirty="0">
                <a:latin typeface="+mn-lt"/>
                <a:cs typeface="Segoe UI Light" panose="020B0502040204020203" pitchFamily="34" charset="0"/>
              </a:rPr>
              <a:t>achievement to</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Clients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Applicants Customers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Business partners and many more.</a:t>
            </a:r>
          </a:p>
        </p:txBody>
      </p:sp>
      <p:pic>
        <p:nvPicPr>
          <p:cNvPr id="28" name="Picture 27">
            <a:extLst>
              <a:ext uri="{FF2B5EF4-FFF2-40B4-BE49-F238E27FC236}">
                <a16:creationId xmlns:a16="http://schemas.microsoft.com/office/drawing/2014/main" id="{03D5EF9F-DEFA-5526-F913-ADFB3413D3F2}"/>
              </a:ext>
            </a:extLst>
          </p:cNvPr>
          <p:cNvPicPr preferRelativeResize="0">
            <a:picLocks/>
          </p:cNvPicPr>
          <p:nvPr/>
        </p:nvPicPr>
        <p:blipFill>
          <a:blip r:embed="rId9">
            <a:duotone>
              <a:schemeClr val="accent5">
                <a:shade val="45000"/>
                <a:satMod val="135000"/>
              </a:schemeClr>
              <a:prstClr val="white"/>
            </a:duotone>
          </a:blip>
          <a:stretch>
            <a:fillRect/>
          </a:stretch>
        </p:blipFill>
        <p:spPr>
          <a:xfrm>
            <a:off x="4617555" y="1606275"/>
            <a:ext cx="1065156" cy="1117254"/>
          </a:xfrm>
          <a:prstGeom prst="rect">
            <a:avLst/>
          </a:prstGeom>
        </p:spPr>
      </p:pic>
      <p:sp>
        <p:nvSpPr>
          <p:cNvPr id="11" name="Rectangle 10">
            <a:extLst>
              <a:ext uri="{FF2B5EF4-FFF2-40B4-BE49-F238E27FC236}">
                <a16:creationId xmlns:a16="http://schemas.microsoft.com/office/drawing/2014/main" id="{7BEEBA4B-AEE1-F821-645B-8B0DFE033AB4}"/>
              </a:ext>
            </a:extLst>
          </p:cNvPr>
          <p:cNvSpPr/>
          <p:nvPr/>
        </p:nvSpPr>
        <p:spPr>
          <a:xfrm>
            <a:off x="5845425" y="3166395"/>
            <a:ext cx="1065156" cy="287398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7" name="Rectangle 16">
            <a:extLst>
              <a:ext uri="{FF2B5EF4-FFF2-40B4-BE49-F238E27FC236}">
                <a16:creationId xmlns:a16="http://schemas.microsoft.com/office/drawing/2014/main" id="{0AE978C3-BDF3-C66D-E523-185EC7183D80}"/>
              </a:ext>
            </a:extLst>
          </p:cNvPr>
          <p:cNvSpPr/>
          <p:nvPr/>
        </p:nvSpPr>
        <p:spPr>
          <a:xfrm>
            <a:off x="5845425" y="2787465"/>
            <a:ext cx="1065156" cy="330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Recruiting Pages</a:t>
            </a:r>
          </a:p>
        </p:txBody>
      </p:sp>
      <p:sp>
        <p:nvSpPr>
          <p:cNvPr id="23" name="TextBox 22">
            <a:extLst>
              <a:ext uri="{FF2B5EF4-FFF2-40B4-BE49-F238E27FC236}">
                <a16:creationId xmlns:a16="http://schemas.microsoft.com/office/drawing/2014/main" id="{C4E34710-308A-0A37-56E7-C927909855B2}"/>
              </a:ext>
            </a:extLst>
          </p:cNvPr>
          <p:cNvSpPr txBox="1"/>
          <p:nvPr/>
        </p:nvSpPr>
        <p:spPr>
          <a:xfrm>
            <a:off x="5845425" y="3160052"/>
            <a:ext cx="1065156" cy="2731517"/>
          </a:xfrm>
          <a:prstGeom prst="rect">
            <a:avLst/>
          </a:prstGeom>
          <a:noFill/>
        </p:spPr>
        <p:txBody>
          <a:bodyPr wrap="square" rtlCol="0">
            <a:spAutoFit/>
          </a:bodyPr>
          <a:lstStyle/>
          <a:p>
            <a:pPr>
              <a:spcBef>
                <a:spcPts val="100"/>
              </a:spcBef>
              <a:spcAft>
                <a:spcPts val="100"/>
              </a:spcAft>
            </a:pPr>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Midsize Workplaces </a:t>
            </a:r>
            <a:r>
              <a:rPr lang="en-US" sz="850" kern="0" dirty="0">
                <a:latin typeface="+mn-lt"/>
                <a:cs typeface="Segoe UI Light" panose="020B0502040204020203" pitchFamily="34" charset="0"/>
              </a:rPr>
              <a:t>Logo for your:</a:t>
            </a:r>
          </a:p>
          <a:p>
            <a:pPr marL="171450" indent="-171450">
              <a:spcBef>
                <a:spcPts val="100"/>
              </a:spcBef>
              <a:spcAft>
                <a:spcPts val="100"/>
              </a:spcAft>
              <a:buClr>
                <a:schemeClr val="bg2"/>
              </a:buClr>
              <a:buFont typeface="Arial" panose="020B0604020202020204" pitchFamily="34" charset="0"/>
              <a:buChar char="•"/>
            </a:pPr>
            <a:r>
              <a:rPr lang="en-US" sz="850" kern="0" dirty="0">
                <a:latin typeface="+mn-lt"/>
                <a:cs typeface="Segoe UI Light" panose="020B0502040204020203" pitchFamily="34" charset="0"/>
              </a:rPr>
              <a:t>Recruitment pages</a:t>
            </a:r>
          </a:p>
          <a:p>
            <a:pPr marL="171450" indent="-171450">
              <a:spcBef>
                <a:spcPts val="100"/>
              </a:spcBef>
              <a:spcAft>
                <a:spcPts val="100"/>
              </a:spcAft>
              <a:buClr>
                <a:schemeClr val="bg2"/>
              </a:buClr>
              <a:buFont typeface="Arial" panose="020B0604020202020204" pitchFamily="34" charset="0"/>
              <a:buChar char="•"/>
            </a:pPr>
            <a:r>
              <a:rPr lang="en-US" sz="850" kern="0" dirty="0">
                <a:latin typeface="+mn-lt"/>
                <a:cs typeface="Segoe UI Light" panose="020B0502040204020203" pitchFamily="34" charset="0"/>
              </a:rPr>
              <a:t>Job offers </a:t>
            </a:r>
          </a:p>
          <a:p>
            <a:pPr marL="171450" indent="-171450">
              <a:spcBef>
                <a:spcPts val="100"/>
              </a:spcBef>
              <a:spcAft>
                <a:spcPts val="100"/>
              </a:spcAft>
              <a:buClr>
                <a:schemeClr val="bg2"/>
              </a:buClr>
              <a:buFont typeface="Arial" panose="020B0604020202020204" pitchFamily="34" charset="0"/>
              <a:buChar char="•"/>
            </a:pPr>
            <a:r>
              <a:rPr lang="en-US" sz="850" kern="0" dirty="0">
                <a:latin typeface="+mn-lt"/>
                <a:cs typeface="Segoe UI Light" panose="020B0502040204020203" pitchFamily="34" charset="0"/>
              </a:rPr>
              <a:t>And company profiles</a:t>
            </a:r>
          </a:p>
          <a:p>
            <a:pPr>
              <a:spcBef>
                <a:spcPts val="100"/>
              </a:spcBef>
              <a:spcAft>
                <a:spcPts val="100"/>
              </a:spcAft>
            </a:pPr>
            <a:r>
              <a:rPr lang="en-US" sz="850" kern="0" dirty="0">
                <a:latin typeface="+mn-lt"/>
                <a:cs typeface="Segoe UI Light" panose="020B0502040204020203" pitchFamily="34" charset="0"/>
              </a:rPr>
              <a:t>To convince applicants, prospects and</a:t>
            </a:r>
          </a:p>
          <a:p>
            <a:pPr>
              <a:spcBef>
                <a:spcPts val="100"/>
              </a:spcBef>
              <a:spcAft>
                <a:spcPts val="100"/>
              </a:spcAft>
            </a:pPr>
            <a:r>
              <a:rPr lang="en-US" sz="850" kern="0" dirty="0">
                <a:latin typeface="+mn-lt"/>
                <a:cs typeface="Segoe UI Light" panose="020B0502040204020203" pitchFamily="34" charset="0"/>
              </a:rPr>
              <a:t>stakeholders to become</a:t>
            </a:r>
          </a:p>
          <a:p>
            <a:pPr>
              <a:spcBef>
                <a:spcPts val="100"/>
              </a:spcBef>
              <a:spcAft>
                <a:spcPts val="100"/>
              </a:spcAft>
            </a:pPr>
            <a:r>
              <a:rPr lang="en-US" sz="850" kern="0" dirty="0">
                <a:latin typeface="+mn-lt"/>
                <a:cs typeface="Segoe UI Light" panose="020B0502040204020203" pitchFamily="34" charset="0"/>
              </a:rPr>
              <a:t>a part of your company and work culture.</a:t>
            </a:r>
          </a:p>
        </p:txBody>
      </p:sp>
      <p:pic>
        <p:nvPicPr>
          <p:cNvPr id="29" name="Picture 28">
            <a:extLst>
              <a:ext uri="{FF2B5EF4-FFF2-40B4-BE49-F238E27FC236}">
                <a16:creationId xmlns:a16="http://schemas.microsoft.com/office/drawing/2014/main" id="{7F006D95-C8A3-B145-3DAA-39D848EA22FE}"/>
              </a:ext>
            </a:extLst>
          </p:cNvPr>
          <p:cNvPicPr preferRelativeResize="0">
            <a:picLocks/>
          </p:cNvPicPr>
          <p:nvPr/>
        </p:nvPicPr>
        <p:blipFill>
          <a:blip r:embed="rId10">
            <a:duotone>
              <a:schemeClr val="accent5">
                <a:shade val="45000"/>
                <a:satMod val="135000"/>
              </a:schemeClr>
              <a:prstClr val="white"/>
            </a:duotone>
          </a:blip>
          <a:stretch>
            <a:fillRect/>
          </a:stretch>
        </p:blipFill>
        <p:spPr>
          <a:xfrm>
            <a:off x="5845425" y="1606275"/>
            <a:ext cx="1065156" cy="1117254"/>
          </a:xfrm>
          <a:prstGeom prst="rect">
            <a:avLst/>
          </a:prstGeom>
        </p:spPr>
      </p:pic>
      <p:sp>
        <p:nvSpPr>
          <p:cNvPr id="12" name="Rectangle 11">
            <a:extLst>
              <a:ext uri="{FF2B5EF4-FFF2-40B4-BE49-F238E27FC236}">
                <a16:creationId xmlns:a16="http://schemas.microsoft.com/office/drawing/2014/main" id="{3FD7279F-8BF7-E48C-2B7E-390ABE7451DB}"/>
              </a:ext>
            </a:extLst>
          </p:cNvPr>
          <p:cNvSpPr/>
          <p:nvPr/>
        </p:nvSpPr>
        <p:spPr>
          <a:xfrm>
            <a:off x="7073295" y="3166395"/>
            <a:ext cx="1065156" cy="287398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8" name="Rectangle 17">
            <a:extLst>
              <a:ext uri="{FF2B5EF4-FFF2-40B4-BE49-F238E27FC236}">
                <a16:creationId xmlns:a16="http://schemas.microsoft.com/office/drawing/2014/main" id="{9CA79B91-8362-5CF0-B85F-8A752DD64762}"/>
              </a:ext>
            </a:extLst>
          </p:cNvPr>
          <p:cNvSpPr/>
          <p:nvPr/>
        </p:nvSpPr>
        <p:spPr>
          <a:xfrm>
            <a:off x="7073295" y="2787465"/>
            <a:ext cx="1065156" cy="330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Homepage</a:t>
            </a:r>
          </a:p>
        </p:txBody>
      </p:sp>
      <p:sp>
        <p:nvSpPr>
          <p:cNvPr id="24" name="TextBox 23">
            <a:extLst>
              <a:ext uri="{FF2B5EF4-FFF2-40B4-BE49-F238E27FC236}">
                <a16:creationId xmlns:a16="http://schemas.microsoft.com/office/drawing/2014/main" id="{502E1917-B710-4222-A4BD-D22D7863BB0C}"/>
              </a:ext>
            </a:extLst>
          </p:cNvPr>
          <p:cNvSpPr txBox="1"/>
          <p:nvPr/>
        </p:nvSpPr>
        <p:spPr>
          <a:xfrm>
            <a:off x="7073295" y="3160052"/>
            <a:ext cx="1065156" cy="2051844"/>
          </a:xfrm>
          <a:prstGeom prst="rect">
            <a:avLst/>
          </a:prstGeom>
          <a:noFill/>
        </p:spPr>
        <p:txBody>
          <a:bodyPr wrap="square" rtlCol="0">
            <a:spAutoFit/>
          </a:bodyPr>
          <a:lstStyle/>
          <a:p>
            <a:pPr>
              <a:spcBef>
                <a:spcPts val="100"/>
              </a:spcBef>
              <a:spcAft>
                <a:spcPts val="100"/>
              </a:spcAft>
            </a:pPr>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Midsize Workplaces </a:t>
            </a:r>
            <a:r>
              <a:rPr lang="en-US" sz="850" kern="0" dirty="0">
                <a:latin typeface="+mn-lt"/>
                <a:cs typeface="Segoe UI Light" panose="020B0502040204020203" pitchFamily="34" charset="0"/>
              </a:rPr>
              <a:t>Logo for your company homepage to showcase our achievement to</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Investors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Clients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Applicants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Customers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Partners</a:t>
            </a:r>
          </a:p>
        </p:txBody>
      </p:sp>
      <p:pic>
        <p:nvPicPr>
          <p:cNvPr id="30" name="Picture 29">
            <a:extLst>
              <a:ext uri="{FF2B5EF4-FFF2-40B4-BE49-F238E27FC236}">
                <a16:creationId xmlns:a16="http://schemas.microsoft.com/office/drawing/2014/main" id="{5C9DF5D8-3151-1B79-D93C-EC441F71F402}"/>
              </a:ext>
            </a:extLst>
          </p:cNvPr>
          <p:cNvPicPr preferRelativeResize="0">
            <a:picLocks/>
          </p:cNvPicPr>
          <p:nvPr/>
        </p:nvPicPr>
        <p:blipFill>
          <a:blip r:embed="rId11">
            <a:duotone>
              <a:schemeClr val="accent5">
                <a:shade val="45000"/>
                <a:satMod val="135000"/>
              </a:schemeClr>
              <a:prstClr val="white"/>
            </a:duotone>
          </a:blip>
          <a:stretch>
            <a:fillRect/>
          </a:stretch>
        </p:blipFill>
        <p:spPr>
          <a:xfrm>
            <a:off x="7073295" y="1606275"/>
            <a:ext cx="1065156" cy="1117254"/>
          </a:xfrm>
          <a:prstGeom prst="rect">
            <a:avLst/>
          </a:prstGeom>
        </p:spPr>
      </p:pic>
      <p:sp>
        <p:nvSpPr>
          <p:cNvPr id="13" name="Rectangle 12">
            <a:extLst>
              <a:ext uri="{FF2B5EF4-FFF2-40B4-BE49-F238E27FC236}">
                <a16:creationId xmlns:a16="http://schemas.microsoft.com/office/drawing/2014/main" id="{561D5EF6-27B2-96C9-2604-D8C9DCC5D5A5}"/>
              </a:ext>
            </a:extLst>
          </p:cNvPr>
          <p:cNvSpPr/>
          <p:nvPr/>
        </p:nvSpPr>
        <p:spPr>
          <a:xfrm>
            <a:off x="8301165" y="3166395"/>
            <a:ext cx="1065156" cy="287398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19" name="Rectangle 18">
            <a:extLst>
              <a:ext uri="{FF2B5EF4-FFF2-40B4-BE49-F238E27FC236}">
                <a16:creationId xmlns:a16="http://schemas.microsoft.com/office/drawing/2014/main" id="{C062DEA8-E1CE-FA75-2C12-41634F965852}"/>
              </a:ext>
            </a:extLst>
          </p:cNvPr>
          <p:cNvSpPr/>
          <p:nvPr/>
        </p:nvSpPr>
        <p:spPr>
          <a:xfrm>
            <a:off x="8301165" y="2787465"/>
            <a:ext cx="1065156" cy="330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Videos &amp; Presentation</a:t>
            </a:r>
          </a:p>
        </p:txBody>
      </p:sp>
      <p:sp>
        <p:nvSpPr>
          <p:cNvPr id="25" name="TextBox 24">
            <a:extLst>
              <a:ext uri="{FF2B5EF4-FFF2-40B4-BE49-F238E27FC236}">
                <a16:creationId xmlns:a16="http://schemas.microsoft.com/office/drawing/2014/main" id="{EBE69B16-9B92-8440-6C06-D6171109AC6E}"/>
              </a:ext>
            </a:extLst>
          </p:cNvPr>
          <p:cNvSpPr txBox="1"/>
          <p:nvPr/>
        </p:nvSpPr>
        <p:spPr>
          <a:xfrm>
            <a:off x="8301165" y="3160052"/>
            <a:ext cx="1065156" cy="2157001"/>
          </a:xfrm>
          <a:prstGeom prst="rect">
            <a:avLst/>
          </a:prstGeom>
          <a:noFill/>
        </p:spPr>
        <p:txBody>
          <a:bodyPr wrap="square" rtlCol="0">
            <a:spAutoFit/>
          </a:bodyPr>
          <a:lstStyle/>
          <a:p>
            <a:pPr>
              <a:spcBef>
                <a:spcPts val="100"/>
              </a:spcBef>
              <a:spcAft>
                <a:spcPts val="100"/>
              </a:spcAft>
            </a:pPr>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Midsize Workplaces </a:t>
            </a:r>
            <a:r>
              <a:rPr lang="en-US" sz="850" kern="0" dirty="0">
                <a:latin typeface="+mn-lt"/>
                <a:cs typeface="Segoe UI Light" panose="020B0502040204020203" pitchFamily="34" charset="0"/>
              </a:rPr>
              <a:t>Logo for:</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Television Ads NPR and Podcasts </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VOD</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Presenta-</a:t>
            </a:r>
            <a:r>
              <a:rPr lang="en-US" sz="850" dirty="0" err="1">
                <a:latin typeface="+mn-lt"/>
                <a:cs typeface="Segoe UI Light" panose="020B0502040204020203" pitchFamily="34" charset="0"/>
              </a:rPr>
              <a:t>tions</a:t>
            </a:r>
            <a:endParaRPr lang="en-US" sz="850" dirty="0">
              <a:latin typeface="+mn-lt"/>
              <a:cs typeface="Segoe UI Light" panose="020B0502040204020203" pitchFamily="34" charset="0"/>
            </a:endParaRPr>
          </a:p>
          <a:p>
            <a:pPr>
              <a:spcBef>
                <a:spcPts val="100"/>
              </a:spcBef>
              <a:spcAft>
                <a:spcPts val="100"/>
              </a:spcAft>
            </a:pPr>
            <a:r>
              <a:rPr lang="en-US" sz="850" kern="0" dirty="0">
                <a:latin typeface="+mn-lt"/>
                <a:cs typeface="Segoe UI Light" panose="020B0502040204020203" pitchFamily="34" charset="0"/>
              </a:rPr>
              <a:t>In order to reach your target group, the best possible way </a:t>
            </a:r>
          </a:p>
        </p:txBody>
      </p:sp>
      <p:pic>
        <p:nvPicPr>
          <p:cNvPr id="31" name="Picture 30">
            <a:extLst>
              <a:ext uri="{FF2B5EF4-FFF2-40B4-BE49-F238E27FC236}">
                <a16:creationId xmlns:a16="http://schemas.microsoft.com/office/drawing/2014/main" id="{2EEFEAAE-5481-826B-705E-94D5ABB44075}"/>
              </a:ext>
            </a:extLst>
          </p:cNvPr>
          <p:cNvPicPr preferRelativeResize="0">
            <a:picLocks/>
          </p:cNvPicPr>
          <p:nvPr/>
        </p:nvPicPr>
        <p:blipFill>
          <a:blip r:embed="rId12">
            <a:duotone>
              <a:schemeClr val="accent5">
                <a:shade val="45000"/>
                <a:satMod val="135000"/>
              </a:schemeClr>
              <a:prstClr val="white"/>
            </a:duotone>
          </a:blip>
          <a:stretch>
            <a:fillRect/>
          </a:stretch>
        </p:blipFill>
        <p:spPr>
          <a:xfrm>
            <a:off x="8301165" y="1606275"/>
            <a:ext cx="1065156" cy="1117254"/>
          </a:xfrm>
          <a:prstGeom prst="rect">
            <a:avLst/>
          </a:prstGeom>
        </p:spPr>
      </p:pic>
      <p:sp>
        <p:nvSpPr>
          <p:cNvPr id="14" name="Rectangle 13">
            <a:extLst>
              <a:ext uri="{FF2B5EF4-FFF2-40B4-BE49-F238E27FC236}">
                <a16:creationId xmlns:a16="http://schemas.microsoft.com/office/drawing/2014/main" id="{9D413128-7B9B-41F2-7D4D-B068C303710F}"/>
              </a:ext>
            </a:extLst>
          </p:cNvPr>
          <p:cNvSpPr/>
          <p:nvPr/>
        </p:nvSpPr>
        <p:spPr>
          <a:xfrm>
            <a:off x="9529035" y="3166395"/>
            <a:ext cx="1065156" cy="287398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20" name="Rectangle 19">
            <a:extLst>
              <a:ext uri="{FF2B5EF4-FFF2-40B4-BE49-F238E27FC236}">
                <a16:creationId xmlns:a16="http://schemas.microsoft.com/office/drawing/2014/main" id="{EB513BD4-D491-D00C-C6A5-9DA4FB9C5D2B}"/>
              </a:ext>
            </a:extLst>
          </p:cNvPr>
          <p:cNvSpPr/>
          <p:nvPr/>
        </p:nvSpPr>
        <p:spPr>
          <a:xfrm>
            <a:off x="9529035" y="2787465"/>
            <a:ext cx="1065156" cy="330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Social Media</a:t>
            </a:r>
          </a:p>
        </p:txBody>
      </p:sp>
      <p:sp>
        <p:nvSpPr>
          <p:cNvPr id="26" name="TextBox 25">
            <a:extLst>
              <a:ext uri="{FF2B5EF4-FFF2-40B4-BE49-F238E27FC236}">
                <a16:creationId xmlns:a16="http://schemas.microsoft.com/office/drawing/2014/main" id="{F156B0AC-4E11-F293-7D2A-0B87F291C6FC}"/>
              </a:ext>
            </a:extLst>
          </p:cNvPr>
          <p:cNvSpPr txBox="1"/>
          <p:nvPr/>
        </p:nvSpPr>
        <p:spPr>
          <a:xfrm>
            <a:off x="9529035" y="3160052"/>
            <a:ext cx="1065156" cy="1633781"/>
          </a:xfrm>
          <a:prstGeom prst="rect">
            <a:avLst/>
          </a:prstGeom>
          <a:noFill/>
        </p:spPr>
        <p:txBody>
          <a:bodyPr wrap="square" rtlCol="0">
            <a:spAutoFit/>
          </a:bodyPr>
          <a:lstStyle/>
          <a:p>
            <a:pPr>
              <a:spcBef>
                <a:spcPts val="100"/>
              </a:spcBef>
              <a:spcAft>
                <a:spcPts val="100"/>
              </a:spcAft>
            </a:pPr>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Midsize Workplaces </a:t>
            </a:r>
            <a:r>
              <a:rPr lang="en-US" sz="850" kern="0" dirty="0">
                <a:latin typeface="+mn-lt"/>
                <a:cs typeface="Segoe UI Light" panose="020B0502040204020203" pitchFamily="34" charset="0"/>
              </a:rPr>
              <a:t>Logo on your social media profiles </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Instagram</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YouTube</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Twitter</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Facebook</a:t>
            </a:r>
            <a:endParaRPr lang="en-US" sz="850" kern="0" dirty="0">
              <a:latin typeface="+mn-lt"/>
              <a:cs typeface="Segoe UI Light" panose="020B0502040204020203" pitchFamily="34" charset="0"/>
            </a:endParaRPr>
          </a:p>
        </p:txBody>
      </p:sp>
      <p:pic>
        <p:nvPicPr>
          <p:cNvPr id="32" name="Picture 31">
            <a:extLst>
              <a:ext uri="{FF2B5EF4-FFF2-40B4-BE49-F238E27FC236}">
                <a16:creationId xmlns:a16="http://schemas.microsoft.com/office/drawing/2014/main" id="{E21C6D01-CB87-997C-A23F-7884F06E47F0}"/>
              </a:ext>
            </a:extLst>
          </p:cNvPr>
          <p:cNvPicPr preferRelativeResize="0">
            <a:picLocks/>
          </p:cNvPicPr>
          <p:nvPr/>
        </p:nvPicPr>
        <p:blipFill>
          <a:blip r:embed="rId13">
            <a:duotone>
              <a:schemeClr val="accent5">
                <a:shade val="45000"/>
                <a:satMod val="135000"/>
              </a:schemeClr>
              <a:prstClr val="white"/>
            </a:duotone>
          </a:blip>
          <a:stretch>
            <a:fillRect/>
          </a:stretch>
        </p:blipFill>
        <p:spPr>
          <a:xfrm>
            <a:off x="9529035" y="1606275"/>
            <a:ext cx="1065156" cy="1117254"/>
          </a:xfrm>
          <a:prstGeom prst="rect">
            <a:avLst/>
          </a:prstGeom>
        </p:spPr>
      </p:pic>
      <p:sp>
        <p:nvSpPr>
          <p:cNvPr id="15" name="Rectangle 14">
            <a:extLst>
              <a:ext uri="{FF2B5EF4-FFF2-40B4-BE49-F238E27FC236}">
                <a16:creationId xmlns:a16="http://schemas.microsoft.com/office/drawing/2014/main" id="{C480FD38-6235-3385-5E60-EDE22617EA90}"/>
              </a:ext>
            </a:extLst>
          </p:cNvPr>
          <p:cNvSpPr/>
          <p:nvPr/>
        </p:nvSpPr>
        <p:spPr>
          <a:xfrm>
            <a:off x="10756907" y="3166395"/>
            <a:ext cx="1065156" cy="287398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p>
        </p:txBody>
      </p:sp>
      <p:sp>
        <p:nvSpPr>
          <p:cNvPr id="21" name="Rectangle 20">
            <a:extLst>
              <a:ext uri="{FF2B5EF4-FFF2-40B4-BE49-F238E27FC236}">
                <a16:creationId xmlns:a16="http://schemas.microsoft.com/office/drawing/2014/main" id="{207AD7A1-51A8-9A94-8861-082A2D00FF46}"/>
              </a:ext>
            </a:extLst>
          </p:cNvPr>
          <p:cNvSpPr/>
          <p:nvPr/>
        </p:nvSpPr>
        <p:spPr>
          <a:xfrm>
            <a:off x="10756907" y="2787465"/>
            <a:ext cx="1065156" cy="330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a:solidFill>
                  <a:schemeClr val="bg1"/>
                </a:solidFill>
              </a:rPr>
              <a:t>Media &amp; Press Kit</a:t>
            </a:r>
          </a:p>
        </p:txBody>
      </p:sp>
      <p:sp>
        <p:nvSpPr>
          <p:cNvPr id="27" name="TextBox 26">
            <a:extLst>
              <a:ext uri="{FF2B5EF4-FFF2-40B4-BE49-F238E27FC236}">
                <a16:creationId xmlns:a16="http://schemas.microsoft.com/office/drawing/2014/main" id="{0442C765-488C-2D93-5118-6763E2E2C531}"/>
              </a:ext>
            </a:extLst>
          </p:cNvPr>
          <p:cNvSpPr txBox="1"/>
          <p:nvPr/>
        </p:nvSpPr>
        <p:spPr>
          <a:xfrm>
            <a:off x="10756907" y="3160052"/>
            <a:ext cx="1065156" cy="2523768"/>
          </a:xfrm>
          <a:prstGeom prst="rect">
            <a:avLst/>
          </a:prstGeom>
          <a:noFill/>
          <a:ln w="12700">
            <a:noFill/>
          </a:ln>
        </p:spPr>
        <p:txBody>
          <a:bodyPr wrap="square" rtlCol="0">
            <a:spAutoFit/>
          </a:bodyPr>
          <a:lstStyle/>
          <a:p>
            <a:pPr>
              <a:spcBef>
                <a:spcPts val="100"/>
              </a:spcBef>
              <a:spcAft>
                <a:spcPts val="100"/>
              </a:spcAft>
            </a:pPr>
            <a:r>
              <a:rPr lang="en-US" sz="850" kern="0" dirty="0">
                <a:latin typeface="+mn-lt"/>
                <a:cs typeface="Segoe UI Light" panose="020B0502040204020203" pitchFamily="34" charset="0"/>
              </a:rPr>
              <a:t>Use Newsweek's </a:t>
            </a:r>
            <a:r>
              <a:rPr lang="en-US" sz="850" b="1" dirty="0">
                <a:solidFill>
                  <a:schemeClr val="bg2"/>
                </a:solidFill>
                <a:latin typeface="+mn-lt"/>
                <a:cs typeface="Segoe UI Light" panose="020B0502040204020203" pitchFamily="34" charset="0"/>
              </a:rPr>
              <a:t>America’s Greatest Midsize Workplaces </a:t>
            </a:r>
            <a:r>
              <a:rPr lang="en-US" sz="850" kern="0" dirty="0">
                <a:latin typeface="+mn-lt"/>
                <a:cs typeface="Segoe UI Light" panose="020B0502040204020203" pitchFamily="34" charset="0"/>
              </a:rPr>
              <a:t>Logo for company press releases and media kits to :</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Increase awareness</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Achieve higher accessibility</a:t>
            </a:r>
          </a:p>
          <a:p>
            <a:pPr marL="171450" indent="-171450">
              <a:spcBef>
                <a:spcPts val="100"/>
              </a:spcBef>
              <a:spcAft>
                <a:spcPts val="100"/>
              </a:spcAft>
              <a:buClr>
                <a:schemeClr val="bg2"/>
              </a:buClr>
              <a:buFont typeface="Arial" panose="020B0604020202020204" pitchFamily="34" charset="0"/>
              <a:buChar char="•"/>
            </a:pPr>
            <a:r>
              <a:rPr lang="en-US" sz="850" dirty="0">
                <a:latin typeface="+mn-lt"/>
                <a:cs typeface="Segoe UI Light" panose="020B0502040204020203" pitchFamily="34" charset="0"/>
              </a:rPr>
              <a:t>Show the impact on work culture of your company</a:t>
            </a:r>
            <a:endParaRPr lang="en-US" sz="850" kern="0" dirty="0">
              <a:latin typeface="+mn-lt"/>
              <a:cs typeface="Segoe UI Light" panose="020B0502040204020203" pitchFamily="34" charset="0"/>
            </a:endParaRPr>
          </a:p>
        </p:txBody>
      </p:sp>
      <p:pic>
        <p:nvPicPr>
          <p:cNvPr id="33" name="Picture 32">
            <a:extLst>
              <a:ext uri="{FF2B5EF4-FFF2-40B4-BE49-F238E27FC236}">
                <a16:creationId xmlns:a16="http://schemas.microsoft.com/office/drawing/2014/main" id="{41A66AE7-881C-8042-C4F9-F5EED6DFAD35}"/>
              </a:ext>
            </a:extLst>
          </p:cNvPr>
          <p:cNvPicPr preferRelativeResize="0">
            <a:picLocks/>
          </p:cNvPicPr>
          <p:nvPr/>
        </p:nvPicPr>
        <p:blipFill>
          <a:blip r:embed="rId14">
            <a:duotone>
              <a:schemeClr val="accent5">
                <a:shade val="45000"/>
                <a:satMod val="135000"/>
              </a:schemeClr>
              <a:prstClr val="white"/>
            </a:duotone>
          </a:blip>
          <a:stretch>
            <a:fillRect/>
          </a:stretch>
        </p:blipFill>
        <p:spPr>
          <a:xfrm>
            <a:off x="10756907" y="1606275"/>
            <a:ext cx="1065156" cy="1117254"/>
          </a:xfrm>
          <a:prstGeom prst="rect">
            <a:avLst/>
          </a:prstGeom>
        </p:spPr>
      </p:pic>
      <p:pic>
        <p:nvPicPr>
          <p:cNvPr id="4" name="Picture 3">
            <a:extLst>
              <a:ext uri="{FF2B5EF4-FFF2-40B4-BE49-F238E27FC236}">
                <a16:creationId xmlns:a16="http://schemas.microsoft.com/office/drawing/2014/main" id="{06C61327-5B4F-C052-D07F-8B8349A196ED}"/>
              </a:ext>
            </a:extLst>
          </p:cNvPr>
          <p:cNvPicPr>
            <a:picLocks noChangeAspect="1"/>
          </p:cNvPicPr>
          <p:nvPr/>
        </p:nvPicPr>
        <p:blipFill>
          <a:blip r:embed="rId15"/>
          <a:stretch>
            <a:fillRect/>
          </a:stretch>
        </p:blipFill>
        <p:spPr>
          <a:xfrm>
            <a:off x="202291" y="991840"/>
            <a:ext cx="4499189" cy="2184503"/>
          </a:xfrm>
          <a:prstGeom prst="rect">
            <a:avLst/>
          </a:prstGeom>
        </p:spPr>
      </p:pic>
    </p:spTree>
    <p:extLst>
      <p:ext uri="{BB962C8B-B14F-4D97-AF65-F5344CB8AC3E}">
        <p14:creationId xmlns:p14="http://schemas.microsoft.com/office/powerpoint/2010/main" val="1393486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5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lant-A Master">
  <a:themeElements>
    <a:clrScheme name="Custom 77">
      <a:dk1>
        <a:sysClr val="windowText" lastClr="000000"/>
      </a:dk1>
      <a:lt1>
        <a:srgbClr val="FFFFFF"/>
      </a:lt1>
      <a:dk2>
        <a:srgbClr val="FFFFFF"/>
      </a:dk2>
      <a:lt2>
        <a:srgbClr val="0D47A1"/>
      </a:lt2>
      <a:accent1>
        <a:srgbClr val="E3F2FD"/>
      </a:accent1>
      <a:accent2>
        <a:srgbClr val="BBDEFB"/>
      </a:accent2>
      <a:accent3>
        <a:srgbClr val="64B5F6"/>
      </a:accent3>
      <a:accent4>
        <a:srgbClr val="1E88E5"/>
      </a:accent4>
      <a:accent5>
        <a:srgbClr val="1565C0"/>
      </a:accent5>
      <a:accent6>
        <a:srgbClr val="0D47A1"/>
      </a:accent6>
      <a:hlink>
        <a:srgbClr val="1565C0"/>
      </a:hlink>
      <a:folHlink>
        <a:srgbClr val="0D47A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7">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A66BDEB-16CC-490C-A500-8B8DA37F2EDD}">
  <we:reference id="wa104380907" version="3.0.0.1" store="en-US" storeType="OMEX"/>
  <we:alternateReferences>
    <we:reference id="wa104380907" version="3.0.0.1"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9395F20-4371-4420-9945-CC32948A45D2}">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ea9843-ac0d-4e33-8969-830007b49001" xsi:nil="true"/>
    <lcf76f155ced4ddcb4097134ff3c332f xmlns="096af863-c4e0-4961-b9cf-e2fa609360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93D6A92036B244B1E7E65F8007DDCC" ma:contentTypeVersion="11" ma:contentTypeDescription="Create a new document." ma:contentTypeScope="" ma:versionID="d0a446da19caf0ec6c699b06cd265f00">
  <xsd:schema xmlns:xsd="http://www.w3.org/2001/XMLSchema" xmlns:xs="http://www.w3.org/2001/XMLSchema" xmlns:p="http://schemas.microsoft.com/office/2006/metadata/properties" xmlns:ns2="096af863-c4e0-4961-b9cf-e2fa6093601d" xmlns:ns3="daea9843-ac0d-4e33-8969-830007b49001" targetNamespace="http://schemas.microsoft.com/office/2006/metadata/properties" ma:root="true" ma:fieldsID="b712e1e432dfa4d255d73c0dcfb2d201" ns2:_="" ns3:_="">
    <xsd:import namespace="096af863-c4e0-4961-b9cf-e2fa6093601d"/>
    <xsd:import namespace="daea9843-ac0d-4e33-8969-830007b490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af863-c4e0-4961-b9cf-e2fa609360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86cd980-ec02-4866-9b9a-5e932a4daf6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ea9843-ac0d-4e33-8969-830007b4900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922075d-0e48-4465-9870-15a91c612f04}" ma:internalName="TaxCatchAll" ma:showField="CatchAllData" ma:web="daea9843-ac0d-4e33-8969-830007b490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71A64D-2130-4C09-95B4-F5BA25E55CCB}">
  <ds:schemaRefs>
    <ds:schemaRef ds:uri="http://purl.org/dc/dcmitype/"/>
    <ds:schemaRef ds:uri="http://schemas.microsoft.com/office/2006/metadata/properties"/>
    <ds:schemaRef ds:uri="http://schemas.microsoft.com/office/infopath/2007/PartnerControls"/>
    <ds:schemaRef ds:uri="http://purl.org/dc/terms/"/>
    <ds:schemaRef ds:uri="096af863-c4e0-4961-b9cf-e2fa6093601d"/>
    <ds:schemaRef ds:uri="http://purl.org/dc/elements/1.1/"/>
    <ds:schemaRef ds:uri="http://schemas.microsoft.com/office/2006/documentManagement/types"/>
    <ds:schemaRef ds:uri="daea9843-ac0d-4e33-8969-830007b4900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8A20D4-0755-4E1D-B3C2-E2D228B46209}">
  <ds:schemaRefs>
    <ds:schemaRef ds:uri="http://schemas.microsoft.com/sharepoint/v3/contenttype/forms"/>
  </ds:schemaRefs>
</ds:datastoreItem>
</file>

<file path=customXml/itemProps3.xml><?xml version="1.0" encoding="utf-8"?>
<ds:datastoreItem xmlns:ds="http://schemas.openxmlformats.org/officeDocument/2006/customXml" ds:itemID="{99AD0216-976A-4408-A282-D4237FFE5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af863-c4e0-4961-b9cf-e2fa6093601d"/>
    <ds:schemaRef ds:uri="daea9843-ac0d-4e33-8969-830007b49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5b198e6-ee84-4ede-a12d-2f23029c2206}" enabled="1" method="Standard" siteId="{c6bc3eb5-d733-4f82-ba02-1aa6e30053d3}" removed="0"/>
</clbl:labelList>
</file>

<file path=docProps/app.xml><?xml version="1.0" encoding="utf-8"?>
<Properties xmlns="http://schemas.openxmlformats.org/officeDocument/2006/extended-properties" xmlns:vt="http://schemas.openxmlformats.org/officeDocument/2006/docPropsVTypes">
  <Template/>
  <TotalTime>736</TotalTime>
  <Words>3239</Words>
  <Application>Microsoft Office PowerPoint</Application>
  <PresentationFormat>Widescreen</PresentationFormat>
  <Paragraphs>377</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Century Gothic</vt:lpstr>
      <vt:lpstr>Franklin Gothic Book</vt:lpstr>
      <vt:lpstr>Segoe UI Light</vt:lpstr>
      <vt:lpstr>Wingdings</vt:lpstr>
      <vt:lpstr>Plant-A Master</vt:lpstr>
      <vt:lpstr>think-cell Slide</vt:lpstr>
      <vt:lpstr>Methodology: America’s Greatest Midsize Workplaces 2025</vt:lpstr>
      <vt:lpstr>From Newsweek’s Global Editor in Chief</vt:lpstr>
      <vt:lpstr>Leading the Way in Workplace Excellence: Unveiling America’s Greatest Midsize Workplaces 2025</vt:lpstr>
      <vt:lpstr>Methodology: America’s Greatest Midsize Workplaces 2025 step by step</vt:lpstr>
      <vt:lpstr>America’s Greatest Midsize Workplaces 2025 is based on &gt;3.5 million opinions for more than 5,400 qualified companies</vt:lpstr>
      <vt:lpstr>Core Workplace Factors Shaping Employee Sentiment</vt:lpstr>
      <vt:lpstr>Review and Evaluation </vt:lpstr>
      <vt:lpstr>Companies will be grouped into 56 industries</vt:lpstr>
      <vt:lpstr>Your Company is on the list? Great job, and Congratulations! Utilize your performance and license the badge.  </vt:lpstr>
      <vt:lpstr>Imprint</vt:lpstr>
      <vt:lpstr>Disclaimer</vt:lpstr>
      <vt:lpstr>Aniline simplifies listening technology.  We turn Voices into Value. </vt:lpstr>
      <vt:lpstr>Who are we?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Bluehill Analytics</dc:title>
  <dc:creator>Plant A Insights</dc:creator>
  <cp:lastModifiedBy>Chinmay Jain</cp:lastModifiedBy>
  <cp:revision>63</cp:revision>
  <cp:lastPrinted>2022-12-03T14:08:54Z</cp:lastPrinted>
  <dcterms:created xsi:type="dcterms:W3CDTF">2021-01-16T21:38:54Z</dcterms:created>
  <dcterms:modified xsi:type="dcterms:W3CDTF">2025-03-17T18:24:09Z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0x0101008393D6A92036B244B1E7E65F8007DDCC</vt:lpwstr>
  </property>
  <property fmtid="{D5CDD505-2E9C-101B-9397-08002B2CF9AE}" pid="3" name="MediaServiceImageTags">
    <vt:lpwstr/>
  </property>
</Properties>
</file>